
<file path=[Content_Types].xml><?xml version="1.0" encoding="utf-8"?>
<Types xmlns="http://schemas.openxmlformats.org/package/2006/content-types">
  <Default Extension="emf" ContentType="image/x-emf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entation.xml" ContentType="application/vnd.openxmlformats-officedocument.presentationml.presentation.main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4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31.xml" ContentType="application/vnd.openxmlformats-officedocument.presentationml.tags+xml"/>
  <Override PartName="/ppt/tags/tag30.xml" ContentType="application/vnd.openxmlformats-officedocument.presentationml.tags+xml"/>
  <Override PartName="/ppt/tags/tag29.xml" ContentType="application/vnd.openxmlformats-officedocument.presentationml.tags+xml"/>
  <Override PartName="/ppt/tags/tag28.xml" ContentType="application/vnd.openxmlformats-officedocument.presentationml.tags+xml"/>
  <Override PartName="/ppt/tags/tag27.xml" ContentType="application/vnd.openxmlformats-officedocument.presentationml.tags+xml"/>
  <Override PartName="/ppt/tags/tag26.xml" ContentType="application/vnd.openxmlformats-officedocument.presentationml.tags+xml"/>
  <Override PartName="/ppt/tags/tag25.xml" ContentType="application/vnd.openxmlformats-officedocument.presentationml.tags+xml"/>
  <Override PartName="/ppt/tags/tag24.xml" ContentType="application/vnd.openxmlformats-officedocument.presentationml.tags+xml"/>
  <Override PartName="/ppt/tags/tag23.xml" ContentType="application/vnd.openxmlformats-officedocument.presentationml.tags+xml"/>
  <Override PartName="/ppt/tags/tag22.xml" ContentType="application/vnd.openxmlformats-officedocument.presentationml.tags+xml"/>
  <Override PartName="/ppt/tags/tag21.xml" ContentType="application/vnd.openxmlformats-officedocument.presentationml.tags+xml"/>
  <Override PartName="/ppt/tags/tag20.xml" ContentType="application/vnd.openxmlformats-officedocument.presentationml.tags+xml"/>
  <Override PartName="/ppt/tags/tag33.xml" ContentType="application/vnd.openxmlformats-officedocument.presentationml.tags+xml"/>
  <Override PartName="/ppt/tags/tag19.xml" ContentType="application/vnd.openxmlformats-officedocument.presentationml.tags+xml"/>
  <Override PartName="/ppt/tags/tag18.xml" ContentType="application/vnd.openxmlformats-officedocument.presentationml.tags+xml"/>
  <Override PartName="/ppt/tags/tag17.xml" ContentType="application/vnd.openxmlformats-officedocument.presentationml.tags+xml"/>
  <Override PartName="/ppt/tags/tag16.xml" ContentType="application/vnd.openxmlformats-officedocument.presentationml.tag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1.xml" ContentType="application/vnd.openxmlformats-officedocument.presentationml.tags+xml"/>
  <Override PartName="/ppt/tags/tag10.xml" ContentType="application/vnd.openxmlformats-officedocument.presentationml.tags+xml"/>
  <Override PartName="/ppt/tags/tag9.xml" ContentType="application/vnd.openxmlformats-officedocument.presentationml.tags+xml"/>
  <Override PartName="/ppt/tags/tag8.xml" ContentType="application/vnd.openxmlformats-officedocument.presentationml.tags+xml"/>
  <Override PartName="/ppt/tags/tag7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1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8.xml" ContentType="application/vnd.openxmlformats-officedocument.presentationml.tag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37.xml" ContentType="application/vnd.openxmlformats-officedocument.presentationml.tags+xml"/>
  <Override PartName="/ppt/tags/tag39.xml" ContentType="application/vnd.openxmlformats-officedocument.presentationml.tags+xml"/>
  <Override PartName="/ppt/tags/tag32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38"/>
  </p:notesMasterIdLst>
  <p:sldIdLst>
    <p:sldId id="509" r:id="rId2"/>
    <p:sldId id="510" r:id="rId3"/>
    <p:sldId id="511" r:id="rId4"/>
    <p:sldId id="259" r:id="rId5"/>
    <p:sldId id="256" r:id="rId6"/>
    <p:sldId id="512" r:id="rId7"/>
    <p:sldId id="261" r:id="rId8"/>
    <p:sldId id="263" r:id="rId9"/>
    <p:sldId id="5077" r:id="rId10"/>
    <p:sldId id="5082" r:id="rId11"/>
    <p:sldId id="5083" r:id="rId12"/>
    <p:sldId id="5081" r:id="rId13"/>
    <p:sldId id="258" r:id="rId14"/>
    <p:sldId id="5080" r:id="rId15"/>
    <p:sldId id="5086" r:id="rId16"/>
    <p:sldId id="2147470832" r:id="rId17"/>
    <p:sldId id="2147470819" r:id="rId18"/>
    <p:sldId id="2147470821" r:id="rId19"/>
    <p:sldId id="2147470825" r:id="rId20"/>
    <p:sldId id="2147470827" r:id="rId21"/>
    <p:sldId id="2147470828" r:id="rId22"/>
    <p:sldId id="2147470829" r:id="rId23"/>
    <p:sldId id="297" r:id="rId24"/>
    <p:sldId id="2147470830" r:id="rId25"/>
    <p:sldId id="318" r:id="rId26"/>
    <p:sldId id="319" r:id="rId27"/>
    <p:sldId id="305" r:id="rId28"/>
    <p:sldId id="696" r:id="rId29"/>
    <p:sldId id="2147470831" r:id="rId30"/>
    <p:sldId id="2147470833" r:id="rId31"/>
    <p:sldId id="273" r:id="rId32"/>
    <p:sldId id="274" r:id="rId33"/>
    <p:sldId id="275" r:id="rId34"/>
    <p:sldId id="2147470834" r:id="rId35"/>
    <p:sldId id="2147470836" r:id="rId36"/>
    <p:sldId id="2147470837" r:id="rId37"/>
  </p:sldIdLst>
  <p:sldSz cx="9144000" cy="5143500" type="screen16x9"/>
  <p:notesSz cx="51435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7F8C"/>
    <a:srgbClr val="E8A020"/>
    <a:srgbClr val="4DB9C0"/>
    <a:srgbClr val="FFFFFF"/>
    <a:srgbClr val="097A74"/>
    <a:srgbClr val="EEEEF3"/>
    <a:srgbClr val="FFF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/>
    <p:restoredTop sz="97016"/>
  </p:normalViewPr>
  <p:slideViewPr>
    <p:cSldViewPr snapToGrid="0" snapToObjects="1">
      <p:cViewPr varScale="1">
        <p:scale>
          <a:sx n="168" d="100"/>
          <a:sy n="168" d="100"/>
        </p:scale>
        <p:origin x="208" y="10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849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105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FD631-7B01-FFE1-01EC-B45E8FFFA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02B74E-800D-CED1-36D6-2BAC468E4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C75DEA-3383-122E-6B17-003326BF7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0B0E38-50F7-182D-01DF-C02FBBE5BE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544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7E5F6-C26E-5D47-90C9-8461DD11559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41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8452A-C3A3-2A48-BCC0-A850855565A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291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7992C-21F7-D8D0-6DB6-28BF78AD4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96FFC1-57E8-4CC1-B65D-3C17945F53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C6EA4A-DFF9-F00F-4363-38C044021D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B42B81-DD61-41DA-3498-BB80BCFCA6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294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23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14CFDD-3805-94DB-9B99-7733FC6E47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7185"/>
            <a:ext cx="1376315" cy="13763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AA32F8-2935-8395-7FDE-D0CADAFEC2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188" y="17859"/>
            <a:ext cx="2304995" cy="82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1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07710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3155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409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44DBE5-7C13-7568-C7E3-639CE19EA1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86" y="4619264"/>
            <a:ext cx="1466612" cy="52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2746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8348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D122CA-B161-74B8-A99B-55C814C839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176" y="4632722"/>
            <a:ext cx="1427469" cy="51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3791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10785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77D9E4-AFB3-1558-7E65-FE88E1B63D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86" y="4619264"/>
            <a:ext cx="1466612" cy="52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7749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75090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68055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95819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7506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4" Type="http://schemas.openxmlformats.org/officeDocument/2006/relationships/image" Target="../media/image3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image" Target="../media/image7.png"/><Relationship Id="rId47" Type="http://schemas.openxmlformats.org/officeDocument/2006/relationships/image" Target="../media/image12.png"/><Relationship Id="rId50" Type="http://schemas.openxmlformats.org/officeDocument/2006/relationships/image" Target="../media/image15.png"/><Relationship Id="rId55" Type="http://schemas.openxmlformats.org/officeDocument/2006/relationships/image" Target="../media/image20.png"/><Relationship Id="rId63" Type="http://schemas.openxmlformats.org/officeDocument/2006/relationships/image" Target="../media/image28.png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slideLayout" Target="../slideLayouts/slideLayout6.xml"/><Relationship Id="rId40" Type="http://schemas.openxmlformats.org/officeDocument/2006/relationships/image" Target="../media/image5.png"/><Relationship Id="rId45" Type="http://schemas.openxmlformats.org/officeDocument/2006/relationships/image" Target="../media/image10.png"/><Relationship Id="rId53" Type="http://schemas.openxmlformats.org/officeDocument/2006/relationships/image" Target="../media/image18.png"/><Relationship Id="rId58" Type="http://schemas.openxmlformats.org/officeDocument/2006/relationships/image" Target="../media/image23.png"/><Relationship Id="rId66" Type="http://schemas.openxmlformats.org/officeDocument/2006/relationships/image" Target="../media/image31.png"/><Relationship Id="rId5" Type="http://schemas.openxmlformats.org/officeDocument/2006/relationships/tags" Target="../tags/tag5.xml"/><Relationship Id="rId61" Type="http://schemas.openxmlformats.org/officeDocument/2006/relationships/image" Target="../media/image26.png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image" Target="../media/image8.png"/><Relationship Id="rId48" Type="http://schemas.openxmlformats.org/officeDocument/2006/relationships/image" Target="../media/image13.png"/><Relationship Id="rId56" Type="http://schemas.openxmlformats.org/officeDocument/2006/relationships/image" Target="../media/image21.png"/><Relationship Id="rId64" Type="http://schemas.openxmlformats.org/officeDocument/2006/relationships/image" Target="../media/image29.png"/><Relationship Id="rId8" Type="http://schemas.openxmlformats.org/officeDocument/2006/relationships/tags" Target="../tags/tag8.xml"/><Relationship Id="rId51" Type="http://schemas.openxmlformats.org/officeDocument/2006/relationships/image" Target="../media/image16.png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notesSlide" Target="../notesSlides/notesSlide3.xml"/><Relationship Id="rId46" Type="http://schemas.openxmlformats.org/officeDocument/2006/relationships/image" Target="../media/image11.png"/><Relationship Id="rId59" Type="http://schemas.openxmlformats.org/officeDocument/2006/relationships/image" Target="../media/image24.png"/><Relationship Id="rId67" Type="http://schemas.openxmlformats.org/officeDocument/2006/relationships/image" Target="../media/image32.png"/><Relationship Id="rId20" Type="http://schemas.openxmlformats.org/officeDocument/2006/relationships/tags" Target="../tags/tag20.xml"/><Relationship Id="rId41" Type="http://schemas.openxmlformats.org/officeDocument/2006/relationships/image" Target="../media/image6.png"/><Relationship Id="rId54" Type="http://schemas.openxmlformats.org/officeDocument/2006/relationships/image" Target="../media/image19.png"/><Relationship Id="rId62" Type="http://schemas.openxmlformats.org/officeDocument/2006/relationships/image" Target="../media/image27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image" Target="../media/image14.png"/><Relationship Id="rId57" Type="http://schemas.openxmlformats.org/officeDocument/2006/relationships/image" Target="../media/image22.png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image" Target="../media/image9.png"/><Relationship Id="rId52" Type="http://schemas.openxmlformats.org/officeDocument/2006/relationships/image" Target="../media/image17.png"/><Relationship Id="rId60" Type="http://schemas.openxmlformats.org/officeDocument/2006/relationships/image" Target="../media/image25.png"/><Relationship Id="rId65" Type="http://schemas.openxmlformats.org/officeDocument/2006/relationships/image" Target="../media/image30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3">
            <a:extLst>
              <a:ext uri="{FF2B5EF4-FFF2-40B4-BE49-F238E27FC236}">
                <a16:creationId xmlns:a16="http://schemas.microsoft.com/office/drawing/2014/main" id="{F29A6467-D161-87A7-93F3-000464D97FD0}"/>
              </a:ext>
            </a:extLst>
          </p:cNvPr>
          <p:cNvSpPr/>
          <p:nvPr/>
        </p:nvSpPr>
        <p:spPr>
          <a:xfrm>
            <a:off x="822960" y="866759"/>
            <a:ext cx="77724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Immune Regulation in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Tumor Progression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and Therapy</a:t>
            </a:r>
            <a:endParaRPr lang="en-US" sz="3600" dirty="0"/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5CD2F211-FA44-C4B2-EA6D-11AD1AC4FC82}"/>
              </a:ext>
            </a:extLst>
          </p:cNvPr>
          <p:cNvSpPr/>
          <p:nvPr/>
        </p:nvSpPr>
        <p:spPr>
          <a:xfrm>
            <a:off x="822960" y="2978364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4DB8C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An Introduction to Cancer Immunology &amp; CAR T Cell Therapy</a:t>
            </a:r>
            <a:endParaRPr lang="en-US" sz="1600" dirty="0">
              <a:latin typeface="Trebuchet MS" panose="020B0703020202090204" pitchFamily="34" charset="0"/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9A4283E7-16C1-9A6B-E35D-872781AC2BD1}"/>
              </a:ext>
            </a:extLst>
          </p:cNvPr>
          <p:cNvSpPr/>
          <p:nvPr/>
        </p:nvSpPr>
        <p:spPr>
          <a:xfrm>
            <a:off x="822960" y="337060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8A02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Focus: Hematologic Malignancies</a:t>
            </a:r>
            <a:endParaRPr lang="en-US" sz="1300" dirty="0">
              <a:latin typeface="Trebuchet MS" panose="020B070302020209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555F61-10C7-BBC3-8E81-449353764E08}"/>
              </a:ext>
            </a:extLst>
          </p:cNvPr>
          <p:cNvCxnSpPr/>
          <p:nvPr/>
        </p:nvCxnSpPr>
        <p:spPr>
          <a:xfrm>
            <a:off x="653142" y="1752729"/>
            <a:ext cx="0" cy="1483018"/>
          </a:xfrm>
          <a:prstGeom prst="line">
            <a:avLst/>
          </a:prstGeom>
          <a:ln w="76200">
            <a:solidFill>
              <a:srgbClr val="E8A0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4893ED3B-FBB4-AF08-94B5-B398CF243B41}"/>
              </a:ext>
            </a:extLst>
          </p:cNvPr>
          <p:cNvSpPr/>
          <p:nvPr/>
        </p:nvSpPr>
        <p:spPr>
          <a:xfrm>
            <a:off x="6446904" y="-557262"/>
            <a:ext cx="2960915" cy="2682066"/>
          </a:xfrm>
          <a:prstGeom prst="ellipse">
            <a:avLst/>
          </a:prstGeom>
          <a:solidFill>
            <a:srgbClr val="E8A02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A21688-4886-41C5-A47E-C1E5EC9B7B57}"/>
              </a:ext>
            </a:extLst>
          </p:cNvPr>
          <p:cNvSpPr/>
          <p:nvPr/>
        </p:nvSpPr>
        <p:spPr>
          <a:xfrm>
            <a:off x="7448134" y="1400800"/>
            <a:ext cx="2294452" cy="2063547"/>
          </a:xfrm>
          <a:prstGeom prst="ellipse">
            <a:avLst/>
          </a:prstGeom>
          <a:solidFill>
            <a:srgbClr val="4DB9C0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1">
            <a:extLst>
              <a:ext uri="{FF2B5EF4-FFF2-40B4-BE49-F238E27FC236}">
                <a16:creationId xmlns:a16="http://schemas.microsoft.com/office/drawing/2014/main" id="{A9BB3DE3-DA0D-1FF5-1557-A6BF88B2BC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0029" y="4168177"/>
            <a:ext cx="4758275" cy="975323"/>
          </a:xfrm>
          <a:noFill/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en-US" sz="1500" b="1" dirty="0">
                <a:latin typeface="Trebuchet MS" panose="020B0703020202090204" pitchFamily="34" charset="0"/>
                <a:cs typeface="Arial" panose="020B0604020202020204" pitchFamily="34" charset="0"/>
              </a:rPr>
              <a:t>Monica L. Guzman, Ph.D.</a:t>
            </a:r>
          </a:p>
          <a:p>
            <a:pPr algn="r">
              <a:spcBef>
                <a:spcPts val="0"/>
              </a:spcBef>
            </a:pPr>
            <a:r>
              <a:rPr lang="en-US" sz="1500" dirty="0">
                <a:latin typeface="Trebuchet MS" panose="020B0703020202090204" pitchFamily="34" charset="0"/>
                <a:cs typeface="Arial" panose="020B0604020202020204" pitchFamily="34" charset="0"/>
              </a:rPr>
              <a:t>Associate Professor of Pharmacology in Medicine</a:t>
            </a:r>
          </a:p>
          <a:p>
            <a:pPr algn="r">
              <a:spcBef>
                <a:spcPts val="0"/>
              </a:spcBef>
            </a:pPr>
            <a:r>
              <a:rPr lang="en-US" sz="1500" dirty="0">
                <a:latin typeface="Trebuchet MS" panose="020B0703020202090204" pitchFamily="34" charset="0"/>
                <a:cs typeface="Arial" panose="020B0604020202020204" pitchFamily="34" charset="0"/>
              </a:rPr>
              <a:t>Meyer Cancer Center</a:t>
            </a:r>
          </a:p>
          <a:p>
            <a:pPr algn="r">
              <a:spcBef>
                <a:spcPts val="0"/>
              </a:spcBef>
            </a:pPr>
            <a:r>
              <a:rPr lang="en-US" sz="1500" dirty="0">
                <a:latin typeface="Trebuchet MS" panose="020B0703020202090204" pitchFamily="34" charset="0"/>
                <a:cs typeface="Arial" panose="020B0604020202020204" pitchFamily="34" charset="0"/>
              </a:rPr>
              <a:t>Weill Cornell Medicine</a:t>
            </a: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7CA208FA-AF3A-5395-29F2-CAFA592D9EA5}"/>
              </a:ext>
            </a:extLst>
          </p:cNvPr>
          <p:cNvSpPr/>
          <p:nvPr/>
        </p:nvSpPr>
        <p:spPr>
          <a:xfrm>
            <a:off x="822960" y="3250383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6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348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7AD018D6-D707-0674-4161-CDCBEDD1D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368" y="852032"/>
            <a:ext cx="5334000" cy="38942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200D30-91CD-6A8C-6132-4CA20B035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rebuchet MS" panose="020B0703020202090204" pitchFamily="34" charset="0"/>
              </a:rPr>
              <a:t>Hematopoiesis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7E967B-3269-88EF-D80A-EAD00C40E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743278">
            <a:off x="4235309" y="1716141"/>
            <a:ext cx="334268" cy="54612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BE481B61-DD15-EDA8-2E6A-CB7E227E3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786" y="736759"/>
            <a:ext cx="5481044" cy="4193096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D9CF0970-6112-D19B-F6A1-147D01433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36" y="1340680"/>
            <a:ext cx="2984500" cy="1727200"/>
          </a:xfrm>
          <a:prstGeom prst="rect">
            <a:avLst/>
          </a:prstGeom>
        </p:spPr>
      </p:pic>
      <p:sp>
        <p:nvSpPr>
          <p:cNvPr id="69" name="Title 68">
            <a:extLst>
              <a:ext uri="{FF2B5EF4-FFF2-40B4-BE49-F238E27FC236}">
                <a16:creationId xmlns:a16="http://schemas.microsoft.com/office/drawing/2014/main" id="{B5739094-710F-CD43-73E4-B1120E5F9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rebuchet MS" panose="020B0703020202090204" pitchFamily="34" charset="0"/>
              </a:rPr>
              <a:t>Clonal Hematopoiesis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A5ACE32D-B121-C802-5CFA-7441FB36F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284" y="1089183"/>
            <a:ext cx="4984988" cy="3813604"/>
          </a:xfrm>
          <a:prstGeom prst="rect">
            <a:avLst/>
          </a:prstGeom>
        </p:spPr>
      </p:pic>
      <p:sp>
        <p:nvSpPr>
          <p:cNvPr id="45" name="Title 44">
            <a:extLst>
              <a:ext uri="{FF2B5EF4-FFF2-40B4-BE49-F238E27FC236}">
                <a16:creationId xmlns:a16="http://schemas.microsoft.com/office/drawing/2014/main" id="{CB35097F-9D58-0BF4-89AB-2C5F1E91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Breaking Immune Equilibrium</a:t>
            </a:r>
            <a:endParaRPr lang="en-US" dirty="0">
              <a:latin typeface="Trebuchet MS" panose="020B0703020202090204" pitchFamily="34" charset="0"/>
            </a:endParaRPr>
          </a:p>
        </p:txBody>
      </p:sp>
      <p:sp>
        <p:nvSpPr>
          <p:cNvPr id="46" name="Text 2">
            <a:extLst>
              <a:ext uri="{FF2B5EF4-FFF2-40B4-BE49-F238E27FC236}">
                <a16:creationId xmlns:a16="http://schemas.microsoft.com/office/drawing/2014/main" id="{1EBFAF1E-D4B4-FF37-C7A6-799FADC2D846}"/>
              </a:ext>
            </a:extLst>
          </p:cNvPr>
          <p:cNvSpPr/>
          <p:nvPr/>
        </p:nvSpPr>
        <p:spPr>
          <a:xfrm>
            <a:off x="433754" y="1022311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4B8A6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Mutation accumulation and the collapse of immune surveillance  ·  AML as a model</a:t>
            </a: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47" name="Text 23">
            <a:extLst>
              <a:ext uri="{FF2B5EF4-FFF2-40B4-BE49-F238E27FC236}">
                <a16:creationId xmlns:a16="http://schemas.microsoft.com/office/drawing/2014/main" id="{AB8EDBA8-565B-B51D-BA8B-D3F298291E2A}"/>
              </a:ext>
            </a:extLst>
          </p:cNvPr>
          <p:cNvSpPr/>
          <p:nvPr/>
        </p:nvSpPr>
        <p:spPr>
          <a:xfrm>
            <a:off x="365760" y="72676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E8A02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WHAT TIPS THE BALANCE IN AML</a:t>
            </a:r>
            <a:endParaRPr lang="en-US" sz="1000" dirty="0">
              <a:solidFill>
                <a:srgbClr val="E8A020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E303CD5-FF9D-C030-7017-E7CB3D5EC16A}"/>
              </a:ext>
            </a:extLst>
          </p:cNvPr>
          <p:cNvGrpSpPr/>
          <p:nvPr/>
        </p:nvGrpSpPr>
        <p:grpSpPr>
          <a:xfrm>
            <a:off x="1009032" y="1295811"/>
            <a:ext cx="2084832" cy="1234440"/>
            <a:chOff x="1009032" y="1295811"/>
            <a:chExt cx="2084832" cy="1234440"/>
          </a:xfrm>
        </p:grpSpPr>
        <p:sp>
          <p:nvSpPr>
            <p:cNvPr id="48" name="Shape 24">
              <a:extLst>
                <a:ext uri="{FF2B5EF4-FFF2-40B4-BE49-F238E27FC236}">
                  <a16:creationId xmlns:a16="http://schemas.microsoft.com/office/drawing/2014/main" id="{54A89A92-296D-243E-2817-59922BA1C3AB}"/>
                </a:ext>
              </a:extLst>
            </p:cNvPr>
            <p:cNvSpPr/>
            <p:nvPr/>
          </p:nvSpPr>
          <p:spPr>
            <a:xfrm>
              <a:off x="1009032" y="1295811"/>
              <a:ext cx="2084832" cy="123444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accent4"/>
              </a:solidFill>
            </a:ln>
            <a:effectLst>
              <a:outerShdw blurRad="50800" dist="25400" dir="81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n-US" sz="2400" dirty="0">
                <a:latin typeface="Trebuchet MS" panose="020B0703020202090204" pitchFamily="34" charset="0"/>
              </a:endParaRPr>
            </a:p>
          </p:txBody>
        </p:sp>
        <p:sp>
          <p:nvSpPr>
            <p:cNvPr id="49" name="Shape 25">
              <a:extLst>
                <a:ext uri="{FF2B5EF4-FFF2-40B4-BE49-F238E27FC236}">
                  <a16:creationId xmlns:a16="http://schemas.microsoft.com/office/drawing/2014/main" id="{D2745A8B-6CD3-A870-CF0F-D3172F748922}"/>
                </a:ext>
              </a:extLst>
            </p:cNvPr>
            <p:cNvSpPr/>
            <p:nvPr/>
          </p:nvSpPr>
          <p:spPr>
            <a:xfrm>
              <a:off x="1009032" y="1295811"/>
              <a:ext cx="2084832" cy="54864"/>
            </a:xfrm>
            <a:prstGeom prst="rect">
              <a:avLst/>
            </a:prstGeom>
            <a:solidFill>
              <a:srgbClr val="E8A020"/>
            </a:solidFill>
            <a:ln w="12700">
              <a:solidFill>
                <a:schemeClr val="accent4"/>
              </a:solidFill>
              <a:prstDash val="solid"/>
            </a:ln>
          </p:spPr>
          <p:txBody>
            <a:bodyPr/>
            <a:lstStyle/>
            <a:p>
              <a:endParaRPr lang="en-US" sz="2400">
                <a:latin typeface="Trebuchet MS" panose="020B0703020202090204" pitchFamily="34" charset="0"/>
              </a:endParaRPr>
            </a:p>
          </p:txBody>
        </p:sp>
        <p:sp>
          <p:nvSpPr>
            <p:cNvPr id="50" name="Text 26">
              <a:extLst>
                <a:ext uri="{FF2B5EF4-FFF2-40B4-BE49-F238E27FC236}">
                  <a16:creationId xmlns:a16="http://schemas.microsoft.com/office/drawing/2014/main" id="{E87A3091-804B-695A-79AD-BF37BB486753}"/>
                </a:ext>
              </a:extLst>
            </p:cNvPr>
            <p:cNvSpPr/>
            <p:nvPr/>
          </p:nvSpPr>
          <p:spPr>
            <a:xfrm>
              <a:off x="1091328" y="1385457"/>
              <a:ext cx="192024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D1B2A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Somatic mutation burden</a:t>
              </a:r>
              <a:endParaRPr lang="en-US" sz="1000" dirty="0">
                <a:latin typeface="Trebuchet MS" panose="020B0703020202090204" pitchFamily="34" charset="0"/>
              </a:endParaRPr>
            </a:p>
          </p:txBody>
        </p:sp>
        <p:sp>
          <p:nvSpPr>
            <p:cNvPr id="51" name="Text 27">
              <a:extLst>
                <a:ext uri="{FF2B5EF4-FFF2-40B4-BE49-F238E27FC236}">
                  <a16:creationId xmlns:a16="http://schemas.microsoft.com/office/drawing/2014/main" id="{DD99B47D-75BD-7354-625E-0CA833DA5EBB}"/>
                </a:ext>
              </a:extLst>
            </p:cNvPr>
            <p:cNvSpPr/>
            <p:nvPr/>
          </p:nvSpPr>
          <p:spPr>
            <a:xfrm>
              <a:off x="1091328" y="1604913"/>
              <a:ext cx="1920240" cy="8869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rgbClr val="334155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DNMT3A, TET2, IDH1/2, FLT3, NPM1 alter epigenome &amp; signaling; reduce immunogenicity</a:t>
              </a:r>
              <a:endParaRPr lang="en-US" sz="9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C6F4E4B-F7FB-9340-FD99-AA860B1B8EF4}"/>
              </a:ext>
            </a:extLst>
          </p:cNvPr>
          <p:cNvGrpSpPr/>
          <p:nvPr/>
        </p:nvGrpSpPr>
        <p:grpSpPr>
          <a:xfrm>
            <a:off x="6905636" y="2074333"/>
            <a:ext cx="2084832" cy="1234440"/>
            <a:chOff x="6905636" y="2074333"/>
            <a:chExt cx="2084832" cy="1234440"/>
          </a:xfrm>
        </p:grpSpPr>
        <p:sp>
          <p:nvSpPr>
            <p:cNvPr id="52" name="Shape 28">
              <a:extLst>
                <a:ext uri="{FF2B5EF4-FFF2-40B4-BE49-F238E27FC236}">
                  <a16:creationId xmlns:a16="http://schemas.microsoft.com/office/drawing/2014/main" id="{780EAB7E-4022-F7F9-84B4-9D878D042BE4}"/>
                </a:ext>
              </a:extLst>
            </p:cNvPr>
            <p:cNvSpPr/>
            <p:nvPr/>
          </p:nvSpPr>
          <p:spPr>
            <a:xfrm>
              <a:off x="6905636" y="2074333"/>
              <a:ext cx="2084832" cy="123444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accent4"/>
              </a:solidFill>
            </a:ln>
            <a:effectLst>
              <a:outerShdw blurRad="50800" dist="25400" dir="81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n-US" sz="2400">
                <a:latin typeface="Trebuchet MS" panose="020B0703020202090204" pitchFamily="34" charset="0"/>
              </a:endParaRPr>
            </a:p>
          </p:txBody>
        </p:sp>
        <p:sp>
          <p:nvSpPr>
            <p:cNvPr id="53" name="Shape 29">
              <a:extLst>
                <a:ext uri="{FF2B5EF4-FFF2-40B4-BE49-F238E27FC236}">
                  <a16:creationId xmlns:a16="http://schemas.microsoft.com/office/drawing/2014/main" id="{E350B64A-DFB9-2150-7EAF-3F91BEDD75DD}"/>
                </a:ext>
              </a:extLst>
            </p:cNvPr>
            <p:cNvSpPr/>
            <p:nvPr/>
          </p:nvSpPr>
          <p:spPr>
            <a:xfrm>
              <a:off x="6905636" y="2080706"/>
              <a:ext cx="2084832" cy="54864"/>
            </a:xfrm>
            <a:prstGeom prst="rect">
              <a:avLst/>
            </a:prstGeom>
            <a:solidFill>
              <a:srgbClr val="E8A020"/>
            </a:solidFill>
            <a:ln w="12700">
              <a:solidFill>
                <a:schemeClr val="accent4"/>
              </a:solidFill>
              <a:prstDash val="solid"/>
            </a:ln>
          </p:spPr>
          <p:txBody>
            <a:bodyPr/>
            <a:lstStyle/>
            <a:p>
              <a:endParaRPr lang="en-US" sz="2400">
                <a:latin typeface="Trebuchet MS" panose="020B0703020202090204" pitchFamily="34" charset="0"/>
              </a:endParaRPr>
            </a:p>
          </p:txBody>
        </p:sp>
        <p:sp>
          <p:nvSpPr>
            <p:cNvPr id="54" name="Text 30">
              <a:extLst>
                <a:ext uri="{FF2B5EF4-FFF2-40B4-BE49-F238E27FC236}">
                  <a16:creationId xmlns:a16="http://schemas.microsoft.com/office/drawing/2014/main" id="{07930897-80C4-D67D-9553-A03F9069B07E}"/>
                </a:ext>
              </a:extLst>
            </p:cNvPr>
            <p:cNvSpPr/>
            <p:nvPr/>
          </p:nvSpPr>
          <p:spPr>
            <a:xfrm>
              <a:off x="6987932" y="2138341"/>
              <a:ext cx="192024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D1B2A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Neoantigen depletion</a:t>
              </a:r>
              <a:endParaRPr lang="en-US" sz="1000" dirty="0">
                <a:latin typeface="Trebuchet MS" panose="020B0703020202090204" pitchFamily="34" charset="0"/>
              </a:endParaRPr>
            </a:p>
          </p:txBody>
        </p:sp>
        <p:sp>
          <p:nvSpPr>
            <p:cNvPr id="55" name="Text 31">
              <a:extLst>
                <a:ext uri="{FF2B5EF4-FFF2-40B4-BE49-F238E27FC236}">
                  <a16:creationId xmlns:a16="http://schemas.microsoft.com/office/drawing/2014/main" id="{E7C5A4F9-0771-8B40-62FB-F286DB9916BA}"/>
                </a:ext>
              </a:extLst>
            </p:cNvPr>
            <p:cNvSpPr/>
            <p:nvPr/>
          </p:nvSpPr>
          <p:spPr>
            <a:xfrm>
              <a:off x="6987932" y="2357797"/>
              <a:ext cx="1920240" cy="8869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rgbClr val="334155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Immunoediting selects MHC-low, neoantigen-poor variants invisible to T cells (Van Galen, Cell 2019)</a:t>
              </a:r>
              <a:endParaRPr lang="en-US" sz="9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09A823C-F5EB-7A91-B9B1-A85C16E05FA3}"/>
              </a:ext>
            </a:extLst>
          </p:cNvPr>
          <p:cNvGrpSpPr/>
          <p:nvPr/>
        </p:nvGrpSpPr>
        <p:grpSpPr>
          <a:xfrm>
            <a:off x="1953217" y="3375353"/>
            <a:ext cx="2084832" cy="1234440"/>
            <a:chOff x="1953217" y="3375353"/>
            <a:chExt cx="2084832" cy="1234440"/>
          </a:xfrm>
        </p:grpSpPr>
        <p:sp>
          <p:nvSpPr>
            <p:cNvPr id="56" name="Shape 32">
              <a:extLst>
                <a:ext uri="{FF2B5EF4-FFF2-40B4-BE49-F238E27FC236}">
                  <a16:creationId xmlns:a16="http://schemas.microsoft.com/office/drawing/2014/main" id="{F1629E2D-EC4F-4F24-5C4E-C3A100EC4856}"/>
                </a:ext>
              </a:extLst>
            </p:cNvPr>
            <p:cNvSpPr/>
            <p:nvPr/>
          </p:nvSpPr>
          <p:spPr>
            <a:xfrm>
              <a:off x="1953217" y="3375353"/>
              <a:ext cx="2084832" cy="123444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accent4"/>
              </a:solidFill>
            </a:ln>
            <a:effectLst>
              <a:outerShdw blurRad="50800" dist="25400" dir="81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n-US" sz="2400">
                <a:latin typeface="Trebuchet MS" panose="020B0703020202090204" pitchFamily="34" charset="0"/>
              </a:endParaRPr>
            </a:p>
          </p:txBody>
        </p:sp>
        <p:sp>
          <p:nvSpPr>
            <p:cNvPr id="57" name="Shape 33">
              <a:extLst>
                <a:ext uri="{FF2B5EF4-FFF2-40B4-BE49-F238E27FC236}">
                  <a16:creationId xmlns:a16="http://schemas.microsoft.com/office/drawing/2014/main" id="{D0F6CAC5-D691-A1D2-A0A1-6139F73035C9}"/>
                </a:ext>
              </a:extLst>
            </p:cNvPr>
            <p:cNvSpPr/>
            <p:nvPr/>
          </p:nvSpPr>
          <p:spPr>
            <a:xfrm>
              <a:off x="1953217" y="3375353"/>
              <a:ext cx="2084832" cy="54864"/>
            </a:xfrm>
            <a:prstGeom prst="rect">
              <a:avLst/>
            </a:prstGeom>
            <a:solidFill>
              <a:srgbClr val="E8A020"/>
            </a:solidFill>
            <a:ln w="12700">
              <a:solidFill>
                <a:schemeClr val="accent4"/>
              </a:solidFill>
              <a:prstDash val="solid"/>
            </a:ln>
          </p:spPr>
          <p:txBody>
            <a:bodyPr/>
            <a:lstStyle/>
            <a:p>
              <a:endParaRPr lang="en-US" sz="2400">
                <a:latin typeface="Trebuchet MS" panose="020B0703020202090204" pitchFamily="34" charset="0"/>
              </a:endParaRPr>
            </a:p>
          </p:txBody>
        </p:sp>
        <p:sp>
          <p:nvSpPr>
            <p:cNvPr id="58" name="Text 34">
              <a:extLst>
                <a:ext uri="{FF2B5EF4-FFF2-40B4-BE49-F238E27FC236}">
                  <a16:creationId xmlns:a16="http://schemas.microsoft.com/office/drawing/2014/main" id="{3AB52209-B02C-6760-6558-3A86A344E75F}"/>
                </a:ext>
              </a:extLst>
            </p:cNvPr>
            <p:cNvSpPr/>
            <p:nvPr/>
          </p:nvSpPr>
          <p:spPr>
            <a:xfrm>
              <a:off x="2035513" y="3439361"/>
              <a:ext cx="192024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D1B2A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Myeloid skewing</a:t>
              </a:r>
              <a:endParaRPr lang="en-US" sz="1000" dirty="0">
                <a:latin typeface="Trebuchet MS" panose="020B0703020202090204" pitchFamily="34" charset="0"/>
              </a:endParaRPr>
            </a:p>
          </p:txBody>
        </p:sp>
        <p:sp>
          <p:nvSpPr>
            <p:cNvPr id="59" name="Text 35">
              <a:extLst>
                <a:ext uri="{FF2B5EF4-FFF2-40B4-BE49-F238E27FC236}">
                  <a16:creationId xmlns:a16="http://schemas.microsoft.com/office/drawing/2014/main" id="{C1E4EF2A-8EA2-FD14-9FDA-DDFDCB053507}"/>
                </a:ext>
              </a:extLst>
            </p:cNvPr>
            <p:cNvSpPr/>
            <p:nvPr/>
          </p:nvSpPr>
          <p:spPr>
            <a:xfrm>
              <a:off x="2035513" y="3658817"/>
              <a:ext cx="1920240" cy="8869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rgbClr val="334155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Mutant clones preferentially generate immunosuppressive myeloid cells (MDSCs, TAMs) over functional effectors</a:t>
              </a:r>
              <a:endParaRPr lang="en-US" sz="9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98666C7-1B12-4039-A261-07A2ACC74025}"/>
              </a:ext>
            </a:extLst>
          </p:cNvPr>
          <p:cNvGrpSpPr/>
          <p:nvPr/>
        </p:nvGrpSpPr>
        <p:grpSpPr>
          <a:xfrm>
            <a:off x="5105953" y="3284686"/>
            <a:ext cx="2084832" cy="1234440"/>
            <a:chOff x="5417692" y="3495593"/>
            <a:chExt cx="2084832" cy="1234440"/>
          </a:xfrm>
        </p:grpSpPr>
        <p:sp>
          <p:nvSpPr>
            <p:cNvPr id="60" name="Shape 36">
              <a:extLst>
                <a:ext uri="{FF2B5EF4-FFF2-40B4-BE49-F238E27FC236}">
                  <a16:creationId xmlns:a16="http://schemas.microsoft.com/office/drawing/2014/main" id="{FE33AA8F-1E0E-3814-2589-B4BE3CA626CA}"/>
                </a:ext>
              </a:extLst>
            </p:cNvPr>
            <p:cNvSpPr/>
            <p:nvPr/>
          </p:nvSpPr>
          <p:spPr>
            <a:xfrm>
              <a:off x="5417692" y="3495593"/>
              <a:ext cx="2084832" cy="1234440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accent4"/>
              </a:solidFill>
            </a:ln>
            <a:effectLst>
              <a:outerShdw blurRad="50800" dist="25400" dir="81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n-US" sz="2400">
                <a:latin typeface="Trebuchet MS" panose="020B0703020202090204" pitchFamily="34" charset="0"/>
              </a:endParaRPr>
            </a:p>
          </p:txBody>
        </p:sp>
        <p:sp>
          <p:nvSpPr>
            <p:cNvPr id="61" name="Shape 37">
              <a:extLst>
                <a:ext uri="{FF2B5EF4-FFF2-40B4-BE49-F238E27FC236}">
                  <a16:creationId xmlns:a16="http://schemas.microsoft.com/office/drawing/2014/main" id="{F01B054F-D148-6B37-39FB-78D10190F91B}"/>
                </a:ext>
              </a:extLst>
            </p:cNvPr>
            <p:cNvSpPr/>
            <p:nvPr/>
          </p:nvSpPr>
          <p:spPr>
            <a:xfrm>
              <a:off x="5417692" y="3495593"/>
              <a:ext cx="2084832" cy="54864"/>
            </a:xfrm>
            <a:prstGeom prst="rect">
              <a:avLst/>
            </a:prstGeom>
            <a:solidFill>
              <a:srgbClr val="E8A020"/>
            </a:solidFill>
            <a:ln w="12700">
              <a:solidFill>
                <a:schemeClr val="accent4"/>
              </a:solidFill>
              <a:prstDash val="solid"/>
            </a:ln>
          </p:spPr>
          <p:txBody>
            <a:bodyPr/>
            <a:lstStyle/>
            <a:p>
              <a:endParaRPr lang="en-US" sz="2400">
                <a:latin typeface="Trebuchet MS" panose="020B0703020202090204" pitchFamily="34" charset="0"/>
              </a:endParaRPr>
            </a:p>
          </p:txBody>
        </p:sp>
        <p:sp>
          <p:nvSpPr>
            <p:cNvPr id="62" name="Text 38">
              <a:extLst>
                <a:ext uri="{FF2B5EF4-FFF2-40B4-BE49-F238E27FC236}">
                  <a16:creationId xmlns:a16="http://schemas.microsoft.com/office/drawing/2014/main" id="{95B9A1EF-5128-9C18-7DFA-237D59B67426}"/>
                </a:ext>
              </a:extLst>
            </p:cNvPr>
            <p:cNvSpPr/>
            <p:nvPr/>
          </p:nvSpPr>
          <p:spPr>
            <a:xfrm>
              <a:off x="5499988" y="3559601"/>
              <a:ext cx="192024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D1B2A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Checkpoint upregulation</a:t>
              </a:r>
              <a:endParaRPr lang="en-US" sz="1000" dirty="0">
                <a:latin typeface="Trebuchet MS" panose="020B0703020202090204" pitchFamily="34" charset="0"/>
              </a:endParaRPr>
            </a:p>
          </p:txBody>
        </p:sp>
        <p:sp>
          <p:nvSpPr>
            <p:cNvPr id="63" name="Text 39">
              <a:extLst>
                <a:ext uri="{FF2B5EF4-FFF2-40B4-BE49-F238E27FC236}">
                  <a16:creationId xmlns:a16="http://schemas.microsoft.com/office/drawing/2014/main" id="{6145BA4E-B2A6-3D11-E653-346C50EF1FF6}"/>
                </a:ext>
              </a:extLst>
            </p:cNvPr>
            <p:cNvSpPr/>
            <p:nvPr/>
          </p:nvSpPr>
          <p:spPr>
            <a:xfrm>
              <a:off x="5499988" y="3779057"/>
              <a:ext cx="1920240" cy="8869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rgbClr val="334155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PD-L1, TIM-3, CD47 upregulated on AML blasts to silence effector T and NK cells (Daver, Leukemia 2021)</a:t>
              </a:r>
              <a:endParaRPr lang="en-US" sz="900" dirty="0">
                <a:latin typeface="Trebuchet MS" panose="020B0703020202090204" pitchFamily="34" charset="0"/>
              </a:endParaRPr>
            </a:p>
          </p:txBody>
        </p:sp>
      </p:grpSp>
      <p:sp>
        <p:nvSpPr>
          <p:cNvPr id="64" name="Text 40">
            <a:extLst>
              <a:ext uri="{FF2B5EF4-FFF2-40B4-BE49-F238E27FC236}">
                <a16:creationId xmlns:a16="http://schemas.microsoft.com/office/drawing/2014/main" id="{09CB2DF4-259B-B35C-AC22-47BCB630E76A}"/>
              </a:ext>
            </a:extLst>
          </p:cNvPr>
          <p:cNvSpPr/>
          <p:nvPr/>
        </p:nvSpPr>
        <p:spPr>
          <a:xfrm>
            <a:off x="6748272" y="4588772"/>
            <a:ext cx="8898736" cy="441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Van Galen P, et al. Cell. 2019;176:1265–1281  · </a:t>
            </a:r>
          </a:p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Daver N, et al. Leukemia. 2021;35:1843–1863  · </a:t>
            </a:r>
          </a:p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 Wang et al. Heliyon. 2024;10:e39731  ·  </a:t>
            </a:r>
          </a:p>
          <a:p>
            <a:pPr marL="0" indent="0">
              <a:buNone/>
            </a:pPr>
            <a:r>
              <a:rPr lang="en-US" sz="800" i="1" dirty="0">
                <a:solidFill>
                  <a:srgbClr val="94A3B8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Behl D, et al. Leukemia. 2006;20:29–34</a:t>
            </a:r>
            <a:endParaRPr lang="en-US" sz="800" dirty="0">
              <a:latin typeface="Trebuchet MS" panose="020B070302020209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20040" y="151305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T Cell Dysfunction and AML Progression</a:t>
            </a:r>
            <a:endParaRPr lang="en-US" sz="2200" dirty="0">
              <a:latin typeface="Trebuchet MS" panose="020B070302020209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0040" y="6502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 loss and qualitative failure of anti-leukemia immunity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228600" y="1042416"/>
            <a:ext cx="4069080" cy="246888"/>
          </a:xfrm>
          <a:prstGeom prst="rect">
            <a:avLst/>
          </a:prstGeom>
          <a:solidFill>
            <a:srgbClr val="0B7A75"/>
          </a:solidFill>
          <a:ln w="12700">
            <a:solidFill>
              <a:srgbClr val="0B7A75"/>
            </a:solidFill>
            <a:prstDash val="solid"/>
          </a:ln>
        </p:spPr>
        <p:txBody>
          <a:bodyPr/>
          <a:lstStyle/>
          <a:p>
            <a:endParaRPr lang="en-US" sz="4000" dirty="0">
              <a:latin typeface="Trebuchet MS" panose="020B070302020209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20040" y="1042416"/>
            <a:ext cx="3959352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T CELL EXHAUSTION CASCADE IN AML</a:t>
            </a:r>
            <a:endParaRPr lang="en-US" sz="1200" dirty="0">
              <a:latin typeface="Trebuchet MS" panose="020B070302020209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28600" y="1426464"/>
            <a:ext cx="329184" cy="329184"/>
          </a:xfrm>
          <a:prstGeom prst="ellipse">
            <a:avLst/>
          </a:prstGeom>
          <a:solidFill>
            <a:srgbClr val="0B7A75"/>
          </a:solidFill>
          <a:ln w="12700">
            <a:solidFill>
              <a:srgbClr val="0B7A75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228600" y="14264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74904" y="1755648"/>
            <a:ext cx="36576" cy="493776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21792" y="1426464"/>
            <a:ext cx="3611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97A74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Chronic antigen exposure</a:t>
            </a:r>
            <a:endParaRPr lang="en-US" sz="1100" dirty="0">
              <a:solidFill>
                <a:srgbClr val="097A74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21792" y="1627632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Persistent blast antigen stimulation without co-stimulation drives T cells toward exhaustion; TCF1+ progenitor pool depleted</a:t>
            </a:r>
            <a:endParaRPr lang="en-US" sz="900" dirty="0">
              <a:latin typeface="Trebuchet MS" panose="020B070302020209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228600" y="2322576"/>
            <a:ext cx="329184" cy="329184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28600" y="232257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74904" y="2677398"/>
            <a:ext cx="36576" cy="493776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21792" y="2322576"/>
            <a:ext cx="3611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chemeClr val="accent2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Inhibitory receptor upregulation</a:t>
            </a:r>
            <a:endParaRPr lang="en-US" sz="11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21792" y="2523744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Sequential co-expression: PD-1 → TIM-3 → LAG-3 → TIGIT</a:t>
            </a:r>
            <a:endParaRPr lang="en-US" sz="90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9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TIM-3+ CD8+ T cells are terminally exhausted and mark AML relapse risk (Haubner, Leukemia 2018)</a:t>
            </a:r>
            <a:endParaRPr lang="en-US" sz="900" dirty="0">
              <a:latin typeface="Trebuchet MS" panose="020B070302020209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228600" y="3218688"/>
            <a:ext cx="329184" cy="329184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accent4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28600" y="32186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74904" y="3547872"/>
            <a:ext cx="36576" cy="493776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21792" y="3218688"/>
            <a:ext cx="3611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chemeClr val="accent4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Effector function loss</a:t>
            </a:r>
            <a:endParaRPr lang="en-US" sz="1100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21792" y="3419856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↓ IFN-γ, TNF-α, granzyme B production</a:t>
            </a:r>
            <a:endParaRPr lang="en-US" sz="100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r>
              <a:rPr lang="en-US" sz="10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↓ Proliferative capacity; Tregs suppress residual effectors via IL-10, TGF-β (Rutella, JCI 2022)</a:t>
            </a:r>
            <a:endParaRPr lang="en-US" sz="1000" dirty="0">
              <a:latin typeface="Trebuchet MS" panose="020B070302020209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228600" y="4114800"/>
            <a:ext cx="329184" cy="329184"/>
          </a:xfrm>
          <a:prstGeom prst="ellipse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228600" y="41148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21792" y="4114800"/>
            <a:ext cx="3611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000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Quantitative T cell depletion</a:t>
            </a:r>
            <a:endParaRPr lang="en-US" sz="1100" dirty="0">
              <a:solidFill>
                <a:srgbClr val="FF0000"/>
              </a:solidFill>
              <a:latin typeface="Trebuchet MS" panose="020B070302020209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21792" y="4315968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Absolute CD4+ and CD8+ lymphopenia documented at diagnosis; inversely correlates with CR rate (Le Dieu, Blood 2009; Feucht, Oncotarget 2016)</a:t>
            </a:r>
            <a:endParaRPr lang="en-US" sz="1000" dirty="0">
              <a:latin typeface="Trebuchet MS" panose="020B0703020202090204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CA53F48-74A9-398F-B817-4BEAABE2BBA1}"/>
              </a:ext>
            </a:extLst>
          </p:cNvPr>
          <p:cNvGrpSpPr/>
          <p:nvPr/>
        </p:nvGrpSpPr>
        <p:grpSpPr>
          <a:xfrm>
            <a:off x="4434840" y="1024128"/>
            <a:ext cx="4434840" cy="3840480"/>
            <a:chOff x="4434840" y="1024128"/>
            <a:chExt cx="4434840" cy="3840480"/>
          </a:xfrm>
        </p:grpSpPr>
        <p:sp>
          <p:nvSpPr>
            <p:cNvPr id="26" name="Shape 24"/>
            <p:cNvSpPr/>
            <p:nvPr/>
          </p:nvSpPr>
          <p:spPr>
            <a:xfrm>
              <a:off x="4434840" y="1024128"/>
              <a:ext cx="27432" cy="3840480"/>
            </a:xfrm>
            <a:prstGeom prst="rect">
              <a:avLst/>
            </a:prstGeom>
            <a:solidFill>
              <a:srgbClr val="E2E8F0"/>
            </a:solidFill>
            <a:ln w="12700">
              <a:solidFill>
                <a:srgbClr val="E2E8F0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Shape 25"/>
            <p:cNvSpPr/>
            <p:nvPr/>
          </p:nvSpPr>
          <p:spPr>
            <a:xfrm>
              <a:off x="4572000" y="1042416"/>
              <a:ext cx="4297680" cy="246888"/>
            </a:xfrm>
            <a:prstGeom prst="rect">
              <a:avLst/>
            </a:prstGeom>
            <a:solidFill>
              <a:srgbClr val="DC2626"/>
            </a:solidFill>
            <a:ln w="12700">
              <a:solidFill>
                <a:srgbClr val="DC2626"/>
              </a:solidFill>
              <a:prstDash val="soli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Text 26"/>
            <p:cNvSpPr/>
            <p:nvPr/>
          </p:nvSpPr>
          <p:spPr>
            <a:xfrm>
              <a:off x="4663440" y="1042416"/>
              <a:ext cx="4187952" cy="24688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AML-SPECIFIC IMMUNE LANDSCAPE</a:t>
              </a:r>
              <a:endParaRPr lang="en-US" sz="12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7A30A86-4804-3C21-7183-DF3C1B0D73A5}"/>
              </a:ext>
            </a:extLst>
          </p:cNvPr>
          <p:cNvGrpSpPr/>
          <p:nvPr/>
        </p:nvGrpSpPr>
        <p:grpSpPr>
          <a:xfrm>
            <a:off x="4572000" y="1353312"/>
            <a:ext cx="4297680" cy="822960"/>
            <a:chOff x="4572000" y="1353312"/>
            <a:chExt cx="4297680" cy="822960"/>
          </a:xfrm>
        </p:grpSpPr>
        <p:sp>
          <p:nvSpPr>
            <p:cNvPr id="29" name="Shape 27"/>
            <p:cNvSpPr/>
            <p:nvPr/>
          </p:nvSpPr>
          <p:spPr>
            <a:xfrm>
              <a:off x="4572000" y="1353312"/>
              <a:ext cx="4297680" cy="822960"/>
            </a:xfrm>
            <a:prstGeom prst="rect">
              <a:avLst/>
            </a:prstGeom>
            <a:solidFill>
              <a:srgbClr val="FFFFEF"/>
            </a:solidFill>
            <a:ln/>
            <a:effectLst>
              <a:outerShdw blurRad="50800" dist="25400" dir="81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Shape 28"/>
            <p:cNvSpPr/>
            <p:nvPr/>
          </p:nvSpPr>
          <p:spPr>
            <a:xfrm>
              <a:off x="4572000" y="1353312"/>
              <a:ext cx="64008" cy="822960"/>
            </a:xfrm>
            <a:prstGeom prst="rect">
              <a:avLst/>
            </a:prstGeom>
            <a:solidFill>
              <a:srgbClr val="DC2626"/>
            </a:solidFill>
            <a:ln w="12700">
              <a:solidFill>
                <a:srgbClr val="DC2626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 29"/>
            <p:cNvSpPr/>
            <p:nvPr/>
          </p:nvSpPr>
          <p:spPr>
            <a:xfrm>
              <a:off x="4690872" y="1399032"/>
              <a:ext cx="4133088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b="1" dirty="0">
                  <a:solidFill>
                    <a:srgbClr val="0D1B2A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Blast immunophenotype</a:t>
              </a:r>
              <a:endParaRPr lang="en-US" sz="900" dirty="0">
                <a:latin typeface="Trebuchet MS" panose="020B0703020202090204" pitchFamily="34" charset="0"/>
              </a:endParaRPr>
            </a:p>
          </p:txBody>
        </p:sp>
        <p:sp>
          <p:nvSpPr>
            <p:cNvPr id="32" name="Text 30"/>
            <p:cNvSpPr/>
            <p:nvPr/>
          </p:nvSpPr>
          <p:spPr>
            <a:xfrm>
              <a:off x="4690872" y="1591056"/>
              <a:ext cx="4133088" cy="530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rgbClr val="334155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PD-L1, CD47, CD200, Galectin-9, HLA-DR downregulation on AML blasts — multi-mechanism T and NK cell evasion</a:t>
              </a:r>
              <a:endParaRPr lang="en-US" sz="9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5813762-421F-1D09-6EC7-9105F32E5374}"/>
              </a:ext>
            </a:extLst>
          </p:cNvPr>
          <p:cNvGrpSpPr/>
          <p:nvPr/>
        </p:nvGrpSpPr>
        <p:grpSpPr>
          <a:xfrm>
            <a:off x="4572000" y="2267712"/>
            <a:ext cx="4297680" cy="822960"/>
            <a:chOff x="4572000" y="2267712"/>
            <a:chExt cx="4297680" cy="822960"/>
          </a:xfrm>
        </p:grpSpPr>
        <p:sp>
          <p:nvSpPr>
            <p:cNvPr id="33" name="Shape 31"/>
            <p:cNvSpPr/>
            <p:nvPr/>
          </p:nvSpPr>
          <p:spPr>
            <a:xfrm>
              <a:off x="4572000" y="2267712"/>
              <a:ext cx="4297680" cy="822960"/>
            </a:xfrm>
            <a:prstGeom prst="rect">
              <a:avLst/>
            </a:prstGeom>
            <a:solidFill>
              <a:srgbClr val="FFFFEF"/>
            </a:solidFill>
            <a:ln/>
            <a:effectLst>
              <a:outerShdw blurRad="50800" dist="25400" dir="81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Shape 32"/>
            <p:cNvSpPr/>
            <p:nvPr/>
          </p:nvSpPr>
          <p:spPr>
            <a:xfrm>
              <a:off x="4572000" y="2267712"/>
              <a:ext cx="64008" cy="822960"/>
            </a:xfrm>
            <a:prstGeom prst="rect">
              <a:avLst/>
            </a:prstGeom>
            <a:solidFill>
              <a:srgbClr val="EA580C"/>
            </a:solidFill>
            <a:ln w="12700">
              <a:solidFill>
                <a:srgbClr val="EA580C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 33"/>
            <p:cNvSpPr/>
            <p:nvPr/>
          </p:nvSpPr>
          <p:spPr>
            <a:xfrm>
              <a:off x="4690872" y="2313432"/>
              <a:ext cx="4133088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b="1" dirty="0">
                  <a:solidFill>
                    <a:srgbClr val="0D1B2A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Myeloid suppressor network</a:t>
              </a:r>
              <a:endParaRPr lang="en-US" sz="900" dirty="0">
                <a:latin typeface="Trebuchet MS" panose="020B0703020202090204" pitchFamily="34" charset="0"/>
              </a:endParaRPr>
            </a:p>
          </p:txBody>
        </p:sp>
        <p:sp>
          <p:nvSpPr>
            <p:cNvPr id="36" name="Text 34"/>
            <p:cNvSpPr/>
            <p:nvPr/>
          </p:nvSpPr>
          <p:spPr>
            <a:xfrm>
              <a:off x="4690872" y="2505456"/>
              <a:ext cx="4133088" cy="530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rgbClr val="334155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MDSCs, M2-polarized macrophages, mast cells, plasmacytoid DCs — collectively inhibit priming and effector phases (Daver, Leukemia 2021)</a:t>
              </a:r>
              <a:endParaRPr lang="en-US" sz="9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4261122-99C8-2BC2-B417-25B224834A10}"/>
              </a:ext>
            </a:extLst>
          </p:cNvPr>
          <p:cNvGrpSpPr/>
          <p:nvPr/>
        </p:nvGrpSpPr>
        <p:grpSpPr>
          <a:xfrm>
            <a:off x="4572000" y="3182112"/>
            <a:ext cx="4297680" cy="822960"/>
            <a:chOff x="4572000" y="3182112"/>
            <a:chExt cx="4297680" cy="822960"/>
          </a:xfrm>
        </p:grpSpPr>
        <p:sp>
          <p:nvSpPr>
            <p:cNvPr id="37" name="Shape 35"/>
            <p:cNvSpPr/>
            <p:nvPr/>
          </p:nvSpPr>
          <p:spPr>
            <a:xfrm>
              <a:off x="4572000" y="3182112"/>
              <a:ext cx="4297680" cy="822960"/>
            </a:xfrm>
            <a:prstGeom prst="rect">
              <a:avLst/>
            </a:prstGeom>
            <a:solidFill>
              <a:srgbClr val="FFFFEF"/>
            </a:solidFill>
            <a:ln/>
            <a:effectLst>
              <a:outerShdw blurRad="50800" dist="25400" dir="81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Shape 36"/>
            <p:cNvSpPr/>
            <p:nvPr/>
          </p:nvSpPr>
          <p:spPr>
            <a:xfrm>
              <a:off x="4572000" y="3182112"/>
              <a:ext cx="64008" cy="822960"/>
            </a:xfrm>
            <a:prstGeom prst="rect">
              <a:avLst/>
            </a:prstGeom>
            <a:solidFill>
              <a:srgbClr val="E8A020"/>
            </a:solidFill>
            <a:ln w="12700">
              <a:solidFill>
                <a:schemeClr val="accent4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 37"/>
            <p:cNvSpPr/>
            <p:nvPr/>
          </p:nvSpPr>
          <p:spPr>
            <a:xfrm>
              <a:off x="4690872" y="3227832"/>
              <a:ext cx="4133088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b="1" dirty="0">
                  <a:solidFill>
                    <a:srgbClr val="0D1B2A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Treg expansion</a:t>
              </a:r>
              <a:endParaRPr lang="en-US" sz="900" dirty="0">
                <a:latin typeface="Trebuchet MS" panose="020B0703020202090204" pitchFamily="34" charset="0"/>
              </a:endParaRPr>
            </a:p>
          </p:txBody>
        </p:sp>
        <p:sp>
          <p:nvSpPr>
            <p:cNvPr id="40" name="Text 38"/>
            <p:cNvSpPr/>
            <p:nvPr/>
          </p:nvSpPr>
          <p:spPr>
            <a:xfrm>
              <a:off x="4690872" y="3419856"/>
              <a:ext cx="4133088" cy="530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rgbClr val="334155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FOXP3+ Tregs enriched in BM; secrete IL-10, TGF-β; consume IL-2 depriving effector T cells; correlate with worse OS (Rutella, JCI 2022)</a:t>
              </a:r>
              <a:endParaRPr lang="en-US" sz="9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6716AD-6E29-6F52-F324-0A73C8C42F4D}"/>
              </a:ext>
            </a:extLst>
          </p:cNvPr>
          <p:cNvGrpSpPr/>
          <p:nvPr/>
        </p:nvGrpSpPr>
        <p:grpSpPr>
          <a:xfrm>
            <a:off x="4572000" y="4142232"/>
            <a:ext cx="4297680" cy="731520"/>
            <a:chOff x="4572000" y="4142232"/>
            <a:chExt cx="4297680" cy="731520"/>
          </a:xfrm>
        </p:grpSpPr>
        <p:sp>
          <p:nvSpPr>
            <p:cNvPr id="41" name="Shape 39"/>
            <p:cNvSpPr/>
            <p:nvPr/>
          </p:nvSpPr>
          <p:spPr>
            <a:xfrm>
              <a:off x="4572000" y="4142232"/>
              <a:ext cx="4297680" cy="731520"/>
            </a:xfrm>
            <a:prstGeom prst="rect">
              <a:avLst/>
            </a:prstGeom>
            <a:solidFill>
              <a:srgbClr val="FEF2F2"/>
            </a:solidFill>
            <a:ln/>
            <a:effectLst>
              <a:outerShdw blurRad="50800" dist="25400" dir="8100000" algn="bl" rotWithShape="0">
                <a:srgbClr val="000000">
                  <a:alpha val="9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Shape 40"/>
            <p:cNvSpPr/>
            <p:nvPr/>
          </p:nvSpPr>
          <p:spPr>
            <a:xfrm>
              <a:off x="4572000" y="4142232"/>
              <a:ext cx="64008" cy="731520"/>
            </a:xfrm>
            <a:prstGeom prst="rect">
              <a:avLst/>
            </a:prstGeom>
            <a:solidFill>
              <a:srgbClr val="DC2626"/>
            </a:solidFill>
            <a:ln w="12700">
              <a:solidFill>
                <a:srgbClr val="DC2626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 41"/>
            <p:cNvSpPr/>
            <p:nvPr/>
          </p:nvSpPr>
          <p:spPr>
            <a:xfrm>
              <a:off x="4681728" y="4169664"/>
              <a:ext cx="411480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DC2626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Clinical Consequence: AML Progression</a:t>
              </a:r>
              <a:endParaRPr lang="en-US" sz="1000" dirty="0">
                <a:latin typeface="Trebuchet MS" panose="020B0703020202090204" pitchFamily="34" charset="0"/>
              </a:endParaRPr>
            </a:p>
          </p:txBody>
        </p:sp>
        <p:sp>
          <p:nvSpPr>
            <p:cNvPr id="44" name="Text 42"/>
            <p:cNvSpPr/>
            <p:nvPr/>
          </p:nvSpPr>
          <p:spPr>
            <a:xfrm>
              <a:off x="4681728" y="4370832"/>
              <a:ext cx="4114800" cy="4389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800" dirty="0">
                  <a:solidFill>
                    <a:srgbClr val="334155"/>
                  </a:solidFill>
                  <a:latin typeface="Trebuchet MS" panose="020B0703020202090204" pitchFamily="34" charset="0"/>
                  <a:ea typeface="Calibri" pitchFamily="34" charset="-122"/>
                  <a:cs typeface="Calibri" pitchFamily="34" charset="-120"/>
                </a:rPr>
                <a:t>Immune-incompetent BM niche permits unchecked blast expansion → full AML. Degree of T cell exhaustion at diagnosis independently predicts CR duration and OS. Immune dysfunction precedes morphologic relapse.</a:t>
              </a:r>
              <a:endParaRPr lang="en-US" sz="800" dirty="0">
                <a:latin typeface="Trebuchet MS" panose="020B0703020202090204" pitchFamily="34" charset="0"/>
              </a:endParaRPr>
            </a:p>
          </p:txBody>
        </p:sp>
      </p:grpSp>
      <p:sp>
        <p:nvSpPr>
          <p:cNvPr id="45" name="Text 43"/>
          <p:cNvSpPr/>
          <p:nvPr/>
        </p:nvSpPr>
        <p:spPr>
          <a:xfrm>
            <a:off x="182880" y="5001768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Knaus HA, et al. JCI Insight. 2018;3:e120974  ·  Haubner S, et al. Leukemia. 2018;33:64–74  ·  Rutella S, et al. JCI. 2022;132:e159579  ·  Feucht J, et al. Oncotarget. 2016;7:76902  ·  Le Dieu R, et al. Blood. 2009;114:3909  ·  Mazziotta et al. Blood. 2024;144:1168–1182</a:t>
            </a:r>
            <a:endParaRPr lang="en-US" sz="5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10896" y="260604"/>
            <a:ext cx="849981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Immune Recovery &amp; Maintaining Remission in AML</a:t>
            </a:r>
            <a:endParaRPr lang="en-US" sz="2800" dirty="0">
              <a:latin typeface="Trebuchet MS" panose="020B070302020209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310896" y="877567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4B8A6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Restoring immune surveillance is essential — not optional — for durable responses</a:t>
            </a:r>
            <a:endParaRPr lang="en-US" sz="1200" dirty="0">
              <a:latin typeface="Trebuchet MS" panose="020B070302020209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05DFA1-27CA-41DD-CDA3-C3D4522A7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47" y="1175124"/>
            <a:ext cx="7505700" cy="37973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686C1-2196-9910-4789-DCD072B16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0"/>
            <a:ext cx="875157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rebuchet MS" panose="020B0703020202090204" pitchFamily="34" charset="0"/>
              </a:rPr>
              <a:t>Therapeutic strategies to restore immune surveillance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9D9B7A-F8A8-E577-DAD1-3EB137635E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64"/>
          <a:stretch>
            <a:fillRect/>
          </a:stretch>
        </p:blipFill>
        <p:spPr>
          <a:xfrm>
            <a:off x="1034987" y="1128330"/>
            <a:ext cx="6894326" cy="355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613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E824C-A6E9-393D-A4A9-F67CA7CCF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7FBF96A-740C-F96F-4B18-C47ABA3D2ABD}"/>
              </a:ext>
            </a:extLst>
          </p:cNvPr>
          <p:cNvSpPr/>
          <p:nvPr/>
        </p:nvSpPr>
        <p:spPr>
          <a:xfrm>
            <a:off x="5943600" y="-429862"/>
            <a:ext cx="4572000" cy="4572000"/>
          </a:xfrm>
          <a:prstGeom prst="ellipse">
            <a:avLst/>
          </a:prstGeom>
          <a:solidFill>
            <a:srgbClr val="4DB9C0">
              <a:alpha val="20000"/>
            </a:srgbClr>
          </a:solidFill>
          <a:ln w="12700">
            <a:solidFill>
              <a:srgbClr val="0D7F8C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F910E9C-0F89-F0AC-FFF4-4F592098F480}"/>
              </a:ext>
            </a:extLst>
          </p:cNvPr>
          <p:cNvSpPr/>
          <p:nvPr/>
        </p:nvSpPr>
        <p:spPr>
          <a:xfrm>
            <a:off x="640080" y="1737360"/>
            <a:ext cx="73152" cy="164592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3EB60EE-A660-03D1-FB0E-86F559F8B7C7}"/>
              </a:ext>
            </a:extLst>
          </p:cNvPr>
          <p:cNvSpPr/>
          <p:nvPr/>
        </p:nvSpPr>
        <p:spPr>
          <a:xfrm>
            <a:off x="822960" y="1645920"/>
            <a:ext cx="7772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Examples</a:t>
            </a:r>
            <a:endParaRPr lang="en-US" sz="44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D6922EF-B5CE-0A29-25A5-00399B4882CF}"/>
              </a:ext>
            </a:extLst>
          </p:cNvPr>
          <p:cNvSpPr/>
          <p:nvPr/>
        </p:nvSpPr>
        <p:spPr>
          <a:xfrm>
            <a:off x="1071241" y="347805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Checkpoint inhibitors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E8A020"/>
                </a:solidFill>
                <a:latin typeface="Calibri" pitchFamily="34" charset="0"/>
                <a:cs typeface="Calibri" pitchFamily="34" charset="-120"/>
              </a:rPr>
              <a:t>CAR T cells</a:t>
            </a:r>
            <a:endParaRPr lang="en-US" sz="2400" dirty="0">
              <a:solidFill>
                <a:srgbClr val="E8A0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737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9E3A0-BD2E-8BC0-84C4-8323C691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b="1" dirty="0">
                <a:latin typeface="Trebuchet MS" panose="020B0703020202090204" pitchFamily="34" charset="0"/>
              </a:rPr>
              <a:t>Checkpoint blockade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D5E5A17-6630-DEED-57F5-B7CF268D8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6540" y="1296551"/>
            <a:ext cx="4760291" cy="3263504"/>
          </a:xfrm>
        </p:spPr>
        <p:txBody>
          <a:bodyPr>
            <a:normAutofit/>
          </a:bodyPr>
          <a:lstStyle/>
          <a:p>
            <a:r>
              <a:rPr lang="en-US" sz="1600" b="1" dirty="0">
                <a:latin typeface="Trebuchet MS" panose="020B0703020202090204" pitchFamily="34" charset="0"/>
              </a:rPr>
              <a:t>Response rate:</a:t>
            </a:r>
            <a:r>
              <a:rPr lang="en-US" sz="1600" dirty="0">
                <a:latin typeface="Trebuchet MS" panose="020B0703020202090204" pitchFamily="34" charset="0"/>
              </a:rPr>
              <a:t> 33% (7 CR, 1 PR) </a:t>
            </a:r>
          </a:p>
          <a:p>
            <a:pPr marL="0" indent="0">
              <a:buNone/>
            </a:pPr>
            <a:endParaRPr lang="en-US" sz="1600" dirty="0">
              <a:latin typeface="Trebuchet MS" panose="020B0703020202090204" pitchFamily="34" charset="0"/>
            </a:endParaRPr>
          </a:p>
          <a:p>
            <a:r>
              <a:rPr lang="en-US" sz="1600" b="1" dirty="0">
                <a:latin typeface="Trebuchet MS" panose="020B0703020202090204" pitchFamily="34" charset="0"/>
              </a:rPr>
              <a:t>Median overall survival:</a:t>
            </a:r>
            <a:r>
              <a:rPr lang="en-US" sz="1600" dirty="0">
                <a:latin typeface="Trebuchet MS" panose="020B0703020202090204" pitchFamily="34" charset="0"/>
              </a:rPr>
              <a:t> 15.1 months — better than historical outcomes (~4–6 months) </a:t>
            </a:r>
          </a:p>
          <a:p>
            <a:endParaRPr lang="en-US" sz="1600" dirty="0">
              <a:latin typeface="Trebuchet MS" panose="020B0703020202090204" pitchFamily="34" charset="0"/>
            </a:endParaRPr>
          </a:p>
          <a:p>
            <a:r>
              <a:rPr lang="en-US" sz="1600" b="1" dirty="0">
                <a:latin typeface="Trebuchet MS" panose="020B0703020202090204" pitchFamily="34" charset="0"/>
              </a:rPr>
              <a:t>Median progression-free survival:</a:t>
            </a:r>
            <a:r>
              <a:rPr lang="en-US" sz="1600" dirty="0">
                <a:latin typeface="Trebuchet MS" panose="020B0703020202090204" pitchFamily="34" charset="0"/>
              </a:rPr>
              <a:t> 7.2 months</a:t>
            </a:r>
          </a:p>
          <a:p>
            <a:endParaRPr lang="en-US" sz="1200" dirty="0">
              <a:latin typeface="Trebuchet MS" panose="020B0703020202090204" pitchFamily="34" charset="0"/>
            </a:endParaRPr>
          </a:p>
          <a:p>
            <a:r>
              <a:rPr lang="en-US" sz="1600" dirty="0">
                <a:latin typeface="Trebuchet MS" panose="020B0703020202090204" pitchFamily="34" charset="0"/>
                <a:cs typeface="Arial" panose="020B0604020202020204" pitchFamily="34" charset="0"/>
              </a:rPr>
              <a:t>The trial demonstrated  potential  enhanced responsiveness to atezolizumab in patients with the </a:t>
            </a:r>
            <a:r>
              <a:rPr lang="en-US" sz="1600" i="1" dirty="0">
                <a:latin typeface="Trebuchet MS" panose="020B0703020202090204" pitchFamily="34" charset="0"/>
                <a:cs typeface="Arial" panose="020B0604020202020204" pitchFamily="34" charset="0"/>
              </a:rPr>
              <a:t>ASXL1</a:t>
            </a:r>
            <a:r>
              <a:rPr lang="en-US" sz="1600" dirty="0">
                <a:latin typeface="Trebuchet MS" panose="020B0703020202090204" pitchFamily="34" charset="0"/>
                <a:cs typeface="Arial" panose="020B0604020202020204" pitchFamily="34" charset="0"/>
              </a:rPr>
              <a:t> mutation in their T cells</a:t>
            </a:r>
            <a:endParaRPr lang="en-US" sz="1600" dirty="0">
              <a:latin typeface="Trebuchet MS" panose="020B070302020209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A89C8B-95F1-F166-FE9F-27E6FE5A76E1}"/>
              </a:ext>
            </a:extLst>
          </p:cNvPr>
          <p:cNvSpPr txBox="1"/>
          <p:nvPr/>
        </p:nvSpPr>
        <p:spPr>
          <a:xfrm>
            <a:off x="4521124" y="4626202"/>
            <a:ext cx="458628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800" i="1" dirty="0">
                <a:solidFill>
                  <a:srgbClr val="E8A020"/>
                </a:solidFill>
                <a:latin typeface="Trebuchet MS" panose="020B0703020202090204" pitchFamily="34" charset="0"/>
              </a:rPr>
              <a:t>Clin Cancer Res</a:t>
            </a:r>
            <a:r>
              <a:rPr lang="en-US" sz="800" dirty="0">
                <a:solidFill>
                  <a:srgbClr val="E8A020"/>
                </a:solidFill>
                <a:latin typeface="Trebuchet MS" panose="020B0703020202090204" pitchFamily="34" charset="0"/>
              </a:rPr>
              <a:t> (2022) 28 (24): 5306–5316.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98A134-EDE1-BB35-5626-1175F561A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05" y="1493943"/>
            <a:ext cx="3935339" cy="26235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92779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5353A15-EB7C-C936-2796-BDB5938A6EFB}"/>
              </a:ext>
            </a:extLst>
          </p:cNvPr>
          <p:cNvSpPr/>
          <p:nvPr/>
        </p:nvSpPr>
        <p:spPr>
          <a:xfrm>
            <a:off x="230739" y="1268016"/>
            <a:ext cx="8866710" cy="325270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B05B3A-B97B-A796-930E-B8EF21FC9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93" y="273844"/>
            <a:ext cx="8447621" cy="994172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rebuchet MS" panose="020B0703020202090204" pitchFamily="34" charset="0"/>
              </a:rPr>
              <a:t>ASXL1 mutant has increased PD-1 expression and controls stemness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4431B9-B1EB-3C46-903C-D0A26AA3CBFD}"/>
              </a:ext>
            </a:extLst>
          </p:cNvPr>
          <p:cNvGrpSpPr/>
          <p:nvPr/>
        </p:nvGrpSpPr>
        <p:grpSpPr>
          <a:xfrm>
            <a:off x="363093" y="1338497"/>
            <a:ext cx="2865824" cy="2765060"/>
            <a:chOff x="484123" y="1784662"/>
            <a:chExt cx="3821099" cy="368674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3DDF2D7-ACB8-31B2-379E-784361412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123" y="2722900"/>
              <a:ext cx="3821099" cy="2748509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4BFFE82F-6803-4EBE-DD2E-896496E5BE56}"/>
                </a:ext>
              </a:extLst>
            </p:cNvPr>
            <p:cNvSpPr/>
            <p:nvPr/>
          </p:nvSpPr>
          <p:spPr>
            <a:xfrm>
              <a:off x="604668" y="1784662"/>
              <a:ext cx="3580007" cy="929390"/>
            </a:xfrm>
            <a:prstGeom prst="roundRect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50" dirty="0">
                  <a:latin typeface="Arial" panose="020B0604020202020204" pitchFamily="34" charset="0"/>
                  <a:cs typeface="Arial" panose="020B0604020202020204" pitchFamily="34" charset="0"/>
                </a:rPr>
                <a:t>PD-1 expression is increased in</a:t>
              </a:r>
            </a:p>
            <a:p>
              <a:pPr algn="ctr"/>
              <a:r>
                <a:rPr lang="en-US" sz="1350" dirty="0">
                  <a:latin typeface="Arial" panose="020B0604020202020204" pitchFamily="34" charset="0"/>
                  <a:cs typeface="Arial" panose="020B0604020202020204" pitchFamily="34" charset="0"/>
                </a:rPr>
                <a:t> Asxl1 KO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02F02A4-6CB4-5DBD-44C8-61A192253B30}"/>
              </a:ext>
            </a:extLst>
          </p:cNvPr>
          <p:cNvGrpSpPr/>
          <p:nvPr/>
        </p:nvGrpSpPr>
        <p:grpSpPr>
          <a:xfrm>
            <a:off x="3145952" y="1338497"/>
            <a:ext cx="3300639" cy="3111310"/>
            <a:chOff x="4194603" y="1784662"/>
            <a:chExt cx="4400852" cy="414841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BB0F4C8-4DC1-E29E-31E9-E01460BFCC54}"/>
                </a:ext>
              </a:extLst>
            </p:cNvPr>
            <p:cNvGrpSpPr/>
            <p:nvPr/>
          </p:nvGrpSpPr>
          <p:grpSpPr>
            <a:xfrm>
              <a:off x="4194603" y="2702175"/>
              <a:ext cx="4400852" cy="3230900"/>
              <a:chOff x="4659299" y="2714052"/>
              <a:chExt cx="4400852" cy="323090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0830CA6-FD32-5428-4203-E77ADA0778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59299" y="2722900"/>
                <a:ext cx="4400852" cy="3222052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FAA2E4-ABC7-63A7-7E5A-86B2318EB506}"/>
                  </a:ext>
                </a:extLst>
              </p:cNvPr>
              <p:cNvSpPr txBox="1"/>
              <p:nvPr/>
            </p:nvSpPr>
            <p:spPr>
              <a:xfrm>
                <a:off x="5515832" y="5369592"/>
                <a:ext cx="776281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pMSCV</a:t>
                </a:r>
                <a:endParaRPr lang="en-US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9121A8-05FE-BA97-D05E-C435AA8ED391}"/>
                  </a:ext>
                </a:extLst>
              </p:cNvPr>
              <p:cNvSpPr txBox="1"/>
              <p:nvPr/>
            </p:nvSpPr>
            <p:spPr>
              <a:xfrm>
                <a:off x="6096000" y="5381469"/>
                <a:ext cx="69078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ASXL-</a:t>
                </a:r>
              </a:p>
              <a:p>
                <a:pPr algn="ctr"/>
                <a:r>
                  <a:rPr lang="en-US" sz="9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OE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119FB8F-ECB7-CFAF-F4B8-164322913E71}"/>
                  </a:ext>
                </a:extLst>
              </p:cNvPr>
              <p:cNvSpPr txBox="1"/>
              <p:nvPr/>
            </p:nvSpPr>
            <p:spPr>
              <a:xfrm>
                <a:off x="7196379" y="5381469"/>
                <a:ext cx="776281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pMSCV</a:t>
                </a:r>
                <a:endParaRPr lang="en-US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73D46AB-4E90-31ED-9E1C-23FD78E219C7}"/>
                  </a:ext>
                </a:extLst>
              </p:cNvPr>
              <p:cNvSpPr txBox="1"/>
              <p:nvPr/>
            </p:nvSpPr>
            <p:spPr>
              <a:xfrm>
                <a:off x="7862040" y="5393347"/>
                <a:ext cx="69078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ASXL-</a:t>
                </a:r>
              </a:p>
              <a:p>
                <a:pPr algn="ctr"/>
                <a:r>
                  <a:rPr lang="en-US" sz="9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OE</a:t>
                </a: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F73CD3B-23F8-E2D9-97B3-58BE384F7CB2}"/>
                  </a:ext>
                </a:extLst>
              </p:cNvPr>
              <p:cNvSpPr/>
              <p:nvPr/>
            </p:nvSpPr>
            <p:spPr>
              <a:xfrm>
                <a:off x="4659299" y="2714052"/>
                <a:ext cx="542288" cy="56879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18DC39A4-4984-7C44-5B24-8F0B8E5133DF}"/>
                </a:ext>
              </a:extLst>
            </p:cNvPr>
            <p:cNvSpPr/>
            <p:nvPr/>
          </p:nvSpPr>
          <p:spPr>
            <a:xfrm>
              <a:off x="4605026" y="1784662"/>
              <a:ext cx="3580007" cy="929390"/>
            </a:xfrm>
            <a:prstGeom prst="round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350" dirty="0">
                  <a:latin typeface="Arial" panose="020B0604020202020204" pitchFamily="34" charset="0"/>
                  <a:cs typeface="Arial" panose="020B0604020202020204" pitchFamily="34" charset="0"/>
                </a:rPr>
                <a:t>Asxl-1 OE increases effector </a:t>
              </a:r>
            </a:p>
            <a:p>
              <a:pPr algn="ctr"/>
              <a:r>
                <a:rPr lang="en-US" sz="1350" dirty="0">
                  <a:latin typeface="Arial" panose="020B0604020202020204" pitchFamily="34" charset="0"/>
                  <a:cs typeface="Arial" panose="020B0604020202020204" pitchFamily="34" charset="0"/>
                </a:rPr>
                <a:t>differentiation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E5D5C2-D4D7-52A1-F7BA-DC19968C6346}"/>
              </a:ext>
            </a:extLst>
          </p:cNvPr>
          <p:cNvGrpSpPr/>
          <p:nvPr/>
        </p:nvGrpSpPr>
        <p:grpSpPr>
          <a:xfrm>
            <a:off x="6335529" y="1371762"/>
            <a:ext cx="2685005" cy="2974675"/>
            <a:chOff x="8447371" y="1829016"/>
            <a:chExt cx="3580007" cy="396623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F3D7224-2B14-2606-F9AE-5E8026A4D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07364" y="2848849"/>
              <a:ext cx="2324100" cy="2946400"/>
            </a:xfrm>
            <a:prstGeom prst="rect">
              <a:avLst/>
            </a:prstGeom>
          </p:spPr>
        </p:pic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1A711436-DF72-C969-6A2F-7BD297BB8AC7}"/>
                </a:ext>
              </a:extLst>
            </p:cNvPr>
            <p:cNvSpPr/>
            <p:nvPr/>
          </p:nvSpPr>
          <p:spPr>
            <a:xfrm>
              <a:off x="8447371" y="1829016"/>
              <a:ext cx="3580007" cy="929390"/>
            </a:xfrm>
            <a:prstGeom prst="roundRect">
              <a:avLst/>
            </a:prstGeom>
            <a:ln>
              <a:solidFill>
                <a:schemeClr val="accent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50" dirty="0">
                  <a:latin typeface="Arial" panose="020B0604020202020204" pitchFamily="34" charset="0"/>
                  <a:cs typeface="Arial" panose="020B0604020202020204" pitchFamily="34" charset="0"/>
                </a:rPr>
                <a:t>Potent effector response in</a:t>
              </a:r>
            </a:p>
            <a:p>
              <a:pPr algn="ctr"/>
              <a:r>
                <a:rPr lang="en-US" sz="1350" dirty="0">
                  <a:latin typeface="Arial" panose="020B0604020202020204" pitchFamily="34" charset="0"/>
                  <a:cs typeface="Arial" panose="020B0604020202020204" pitchFamily="34" charset="0"/>
                </a:rPr>
                <a:t>Asxl1 KO CD8 T cells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C0C7E8E-712C-4F55-E18E-7C5FA826CE00}"/>
              </a:ext>
            </a:extLst>
          </p:cNvPr>
          <p:cNvSpPr txBox="1"/>
          <p:nvPr/>
        </p:nvSpPr>
        <p:spPr>
          <a:xfrm>
            <a:off x="4532012" y="4943970"/>
            <a:ext cx="4575747" cy="219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825" dirty="0">
                <a:solidFill>
                  <a:srgbClr val="4DB9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Kang et al., Science 386, 4492 (2024)</a:t>
            </a:r>
          </a:p>
        </p:txBody>
      </p:sp>
    </p:spTree>
    <p:extLst>
      <p:ext uri="{BB962C8B-B14F-4D97-AF65-F5344CB8AC3E}">
        <p14:creationId xmlns:p14="http://schemas.microsoft.com/office/powerpoint/2010/main" val="288521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3E95F7-A7FC-6D38-4668-8234AEACA38E}"/>
              </a:ext>
            </a:extLst>
          </p:cNvPr>
          <p:cNvSpPr/>
          <p:nvPr/>
        </p:nvSpPr>
        <p:spPr>
          <a:xfrm>
            <a:off x="57041" y="1326857"/>
            <a:ext cx="9009955" cy="33562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2B1E80-F152-8F06-24D9-46EE9CD7D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37" y="273844"/>
            <a:ext cx="8836262" cy="994172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rebuchet MS" panose="020B0703020202090204" pitchFamily="34" charset="0"/>
              </a:rPr>
              <a:t>Asxl1 KO improves tumor control during anti-PD-L1 treatment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F2D1878-A0E1-90FC-4375-03420D774CF4}"/>
              </a:ext>
            </a:extLst>
          </p:cNvPr>
          <p:cNvGrpSpPr/>
          <p:nvPr/>
        </p:nvGrpSpPr>
        <p:grpSpPr>
          <a:xfrm>
            <a:off x="4562019" y="1628710"/>
            <a:ext cx="2390043" cy="3095452"/>
            <a:chOff x="613278" y="2040556"/>
            <a:chExt cx="3186724" cy="412726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B3446C5-9ED4-E713-5F71-92CE9D004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278" y="2040556"/>
              <a:ext cx="3186724" cy="348434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DA2EF0-96B4-0025-08E1-3E738B327182}"/>
                </a:ext>
              </a:extLst>
            </p:cNvPr>
            <p:cNvSpPr txBox="1"/>
            <p:nvPr/>
          </p:nvSpPr>
          <p:spPr>
            <a:xfrm>
              <a:off x="1257347" y="5490716"/>
              <a:ext cx="1898584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Validated with</a:t>
              </a:r>
            </a:p>
            <a:p>
              <a:pPr marL="128588" indent="-128588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B16-OVA (OT-I)</a:t>
              </a:r>
            </a:p>
            <a:p>
              <a:pPr marL="128588" indent="-128588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B16F10 (Pmel-1)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9C5EA8-F47E-3A58-2C81-0CA4F9AC911E}"/>
              </a:ext>
            </a:extLst>
          </p:cNvPr>
          <p:cNvGrpSpPr/>
          <p:nvPr/>
        </p:nvGrpSpPr>
        <p:grpSpPr>
          <a:xfrm>
            <a:off x="6960533" y="2141895"/>
            <a:ext cx="1925639" cy="1836283"/>
            <a:chOff x="4130641" y="2793112"/>
            <a:chExt cx="2567519" cy="244837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2212F5-B2F8-4627-0435-C5332F36D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30641" y="3223996"/>
              <a:ext cx="1204320" cy="201749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4609CA2-DA3C-19C8-A552-EF52B5F4C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93840" y="3233621"/>
              <a:ext cx="1204320" cy="196602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04E516-7D0C-7468-6CBB-CB5767D266F5}"/>
                </a:ext>
              </a:extLst>
            </p:cNvPr>
            <p:cNvSpPr txBox="1"/>
            <p:nvPr/>
          </p:nvSpPr>
          <p:spPr>
            <a:xfrm>
              <a:off x="4472857" y="2793112"/>
              <a:ext cx="8306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Tumor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58C305-A254-8A10-DE18-8D762387AA08}"/>
                </a:ext>
              </a:extLst>
            </p:cNvPr>
            <p:cNvSpPr txBox="1"/>
            <p:nvPr/>
          </p:nvSpPr>
          <p:spPr>
            <a:xfrm>
              <a:off x="5950024" y="2793112"/>
              <a:ext cx="5069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04CB40E-0106-7ADF-35C5-C8AE6E9BD6AA}"/>
              </a:ext>
            </a:extLst>
          </p:cNvPr>
          <p:cNvGrpSpPr/>
          <p:nvPr/>
        </p:nvGrpSpPr>
        <p:grpSpPr>
          <a:xfrm>
            <a:off x="97463" y="2141895"/>
            <a:ext cx="4188951" cy="1742170"/>
            <a:chOff x="838200" y="1773846"/>
            <a:chExt cx="5585268" cy="232289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8C8BDB2-84AC-598A-0CC5-489B826DC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8200" y="1773846"/>
              <a:ext cx="5585268" cy="2322893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1C5FD24E-6902-323B-7406-AFF0043BE55D}"/>
                </a:ext>
              </a:extLst>
            </p:cNvPr>
            <p:cNvSpPr/>
            <p:nvPr/>
          </p:nvSpPr>
          <p:spPr>
            <a:xfrm>
              <a:off x="5216893" y="3467500"/>
              <a:ext cx="1106905" cy="315891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PD-L1 injection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20C014A-3352-A93B-1F42-E1DC3BCAD79B}"/>
              </a:ext>
            </a:extLst>
          </p:cNvPr>
          <p:cNvSpPr txBox="1"/>
          <p:nvPr/>
        </p:nvSpPr>
        <p:spPr>
          <a:xfrm>
            <a:off x="4532012" y="4943970"/>
            <a:ext cx="4575747" cy="219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8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Kang et al., Science 386, 4492 (2024)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14F96F-1F3C-537F-5F62-F4FFEFCB1A00}"/>
              </a:ext>
            </a:extLst>
          </p:cNvPr>
          <p:cNvSpPr txBox="1"/>
          <p:nvPr/>
        </p:nvSpPr>
        <p:spPr>
          <a:xfrm>
            <a:off x="3043004" y="4869656"/>
            <a:ext cx="61009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1100" dirty="0">
                <a:solidFill>
                  <a:srgbClr val="4DB9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Kang et al., Science 386, 4492 (2024)</a:t>
            </a:r>
          </a:p>
        </p:txBody>
      </p:sp>
    </p:spTree>
    <p:extLst>
      <p:ext uri="{BB962C8B-B14F-4D97-AF65-F5344CB8AC3E}">
        <p14:creationId xmlns:p14="http://schemas.microsoft.com/office/powerpoint/2010/main" val="133346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2CABD-B6ED-456C-AF57-4E280C642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Trebuchet MS" panose="020B0703020202090204" pitchFamily="34" charset="0"/>
              </a:rPr>
              <a:t>What We Will Cover</a:t>
            </a:r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A57F9A63-8F81-5250-7C8C-EB9EC2F63B20}"/>
              </a:ext>
            </a:extLst>
          </p:cNvPr>
          <p:cNvSpPr/>
          <p:nvPr/>
        </p:nvSpPr>
        <p:spPr>
          <a:xfrm>
            <a:off x="548640" y="1188720"/>
            <a:ext cx="2560320" cy="1188720"/>
          </a:xfrm>
          <a:prstGeom prst="rect">
            <a:avLst/>
          </a:prstGeom>
          <a:solidFill>
            <a:schemeClr val="tx1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779C4575-C2F2-3F71-021A-F9D2A9865C0D}"/>
              </a:ext>
            </a:extLst>
          </p:cNvPr>
          <p:cNvSpPr/>
          <p:nvPr/>
        </p:nvSpPr>
        <p:spPr>
          <a:xfrm>
            <a:off x="548640" y="1188720"/>
            <a:ext cx="64008" cy="1188720"/>
          </a:xfrm>
          <a:prstGeom prst="rect">
            <a:avLst/>
          </a:prstGeom>
          <a:solidFill>
            <a:srgbClr val="E8A020"/>
          </a:solidFill>
          <a:ln w="12700">
            <a:solidFill>
              <a:srgbClr val="4DB9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079DEAD3-FC8C-5647-9D29-FD8AFE3CB0D2}"/>
              </a:ext>
            </a:extLst>
          </p:cNvPr>
          <p:cNvSpPr/>
          <p:nvPr/>
        </p:nvSpPr>
        <p:spPr>
          <a:xfrm>
            <a:off x="685800" y="12984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D7F8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2200" dirty="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AC2E8E05-F8C6-EC84-312A-9F109CB1CAE6}"/>
              </a:ext>
            </a:extLst>
          </p:cNvPr>
          <p:cNvSpPr/>
          <p:nvPr/>
        </p:nvSpPr>
        <p:spPr>
          <a:xfrm>
            <a:off x="685800" y="166420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A2F3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Immune System</a:t>
            </a:r>
            <a:endParaRPr lang="en-US" sz="13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69CC80F5-BBDB-C4AA-F356-69AB1855A81B}"/>
              </a:ext>
            </a:extLst>
          </p:cNvPr>
          <p:cNvSpPr/>
          <p:nvPr/>
        </p:nvSpPr>
        <p:spPr>
          <a:xfrm>
            <a:off x="685800" y="1984248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Innate &amp; adaptive immunity basics</a:t>
            </a:r>
            <a:endParaRPr lang="en-US" sz="1100" dirty="0"/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C5FABB79-D9C9-6781-3B48-91DCA8309EEC}"/>
              </a:ext>
            </a:extLst>
          </p:cNvPr>
          <p:cNvSpPr/>
          <p:nvPr/>
        </p:nvSpPr>
        <p:spPr>
          <a:xfrm>
            <a:off x="3291840" y="1188720"/>
            <a:ext cx="2560320" cy="1188720"/>
          </a:xfrm>
          <a:prstGeom prst="rect">
            <a:avLst/>
          </a:prstGeom>
          <a:solidFill>
            <a:schemeClr val="tx1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7BFC790D-9AA1-35A0-26D2-792BC759F778}"/>
              </a:ext>
            </a:extLst>
          </p:cNvPr>
          <p:cNvSpPr/>
          <p:nvPr/>
        </p:nvSpPr>
        <p:spPr>
          <a:xfrm>
            <a:off x="3291840" y="1188720"/>
            <a:ext cx="64008" cy="1188720"/>
          </a:xfrm>
          <a:prstGeom prst="rect">
            <a:avLst/>
          </a:prstGeom>
          <a:solidFill>
            <a:schemeClr val="accent4"/>
          </a:solidFill>
          <a:ln w="12700">
            <a:solidFill>
              <a:srgbClr val="4DB9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B09B81DF-95DB-BCEA-1EA3-8A1AE9302AC7}"/>
              </a:ext>
            </a:extLst>
          </p:cNvPr>
          <p:cNvSpPr/>
          <p:nvPr/>
        </p:nvSpPr>
        <p:spPr>
          <a:xfrm>
            <a:off x="3429000" y="1298448"/>
            <a:ext cx="5029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D7F8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2200" dirty="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08B15222-C43A-BF7A-1E9D-E91E54330AB0}"/>
              </a:ext>
            </a:extLst>
          </p:cNvPr>
          <p:cNvSpPr/>
          <p:nvPr/>
        </p:nvSpPr>
        <p:spPr>
          <a:xfrm>
            <a:off x="3429000" y="1664208"/>
            <a:ext cx="2331720" cy="32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A2F3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Cancer &amp; Immune Evasion</a:t>
            </a:r>
            <a:endParaRPr lang="en-US" sz="1300" dirty="0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F2FEEF43-9ADE-B7D6-1516-1463E44C625C}"/>
              </a:ext>
            </a:extLst>
          </p:cNvPr>
          <p:cNvSpPr/>
          <p:nvPr/>
        </p:nvSpPr>
        <p:spPr>
          <a:xfrm>
            <a:off x="3429000" y="1984248"/>
            <a:ext cx="2331720" cy="2926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tumors escape detection</a:t>
            </a:r>
            <a:endParaRPr lang="en-US" sz="1100" dirty="0"/>
          </a:p>
        </p:txBody>
      </p:sp>
      <p:sp>
        <p:nvSpPr>
          <p:cNvPr id="17" name="Shape 11">
            <a:extLst>
              <a:ext uri="{FF2B5EF4-FFF2-40B4-BE49-F238E27FC236}">
                <a16:creationId xmlns:a16="http://schemas.microsoft.com/office/drawing/2014/main" id="{FEFD1C03-FC60-9C8A-E416-1E288FE1E9BA}"/>
              </a:ext>
            </a:extLst>
          </p:cNvPr>
          <p:cNvSpPr/>
          <p:nvPr/>
        </p:nvSpPr>
        <p:spPr>
          <a:xfrm>
            <a:off x="6035040" y="1188720"/>
            <a:ext cx="2560320" cy="1188720"/>
          </a:xfrm>
          <a:prstGeom prst="rect">
            <a:avLst/>
          </a:prstGeom>
          <a:solidFill>
            <a:schemeClr val="tx1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2">
            <a:extLst>
              <a:ext uri="{FF2B5EF4-FFF2-40B4-BE49-F238E27FC236}">
                <a16:creationId xmlns:a16="http://schemas.microsoft.com/office/drawing/2014/main" id="{D79CE63E-500C-12BE-E7FF-A4D1831A2C81}"/>
              </a:ext>
            </a:extLst>
          </p:cNvPr>
          <p:cNvSpPr/>
          <p:nvPr/>
        </p:nvSpPr>
        <p:spPr>
          <a:xfrm>
            <a:off x="6035040" y="1188720"/>
            <a:ext cx="64008" cy="1188720"/>
          </a:xfrm>
          <a:prstGeom prst="rect">
            <a:avLst/>
          </a:prstGeom>
          <a:solidFill>
            <a:schemeClr val="accent4"/>
          </a:solidFill>
          <a:ln w="12700">
            <a:solidFill>
              <a:srgbClr val="4DB9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A25818DC-8889-9180-FDD9-AC8DA953F070}"/>
              </a:ext>
            </a:extLst>
          </p:cNvPr>
          <p:cNvSpPr/>
          <p:nvPr/>
        </p:nvSpPr>
        <p:spPr>
          <a:xfrm>
            <a:off x="6172200" y="1298448"/>
            <a:ext cx="50292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D7F8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2200" dirty="0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39DD2223-CE4A-251B-5B17-BADC1D4EA5A2}"/>
              </a:ext>
            </a:extLst>
          </p:cNvPr>
          <p:cNvSpPr/>
          <p:nvPr/>
        </p:nvSpPr>
        <p:spPr>
          <a:xfrm>
            <a:off x="6172200" y="1664208"/>
            <a:ext cx="2331720" cy="32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A2F3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Tumor Microenvironment</a:t>
            </a:r>
            <a:endParaRPr lang="en-US" sz="1300" dirty="0"/>
          </a:p>
        </p:txBody>
      </p:sp>
      <p:sp>
        <p:nvSpPr>
          <p:cNvPr id="21" name="Text 15">
            <a:extLst>
              <a:ext uri="{FF2B5EF4-FFF2-40B4-BE49-F238E27FC236}">
                <a16:creationId xmlns:a16="http://schemas.microsoft.com/office/drawing/2014/main" id="{29EB562A-E294-AFC7-012D-544166EE0AE3}"/>
              </a:ext>
            </a:extLst>
          </p:cNvPr>
          <p:cNvSpPr/>
          <p:nvPr/>
        </p:nvSpPr>
        <p:spPr>
          <a:xfrm>
            <a:off x="6172200" y="1984248"/>
            <a:ext cx="2331720" cy="2926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complex immunosuppressive niche</a:t>
            </a:r>
            <a:endParaRPr lang="en-US" sz="1100" dirty="0"/>
          </a:p>
        </p:txBody>
      </p:sp>
      <p:sp>
        <p:nvSpPr>
          <p:cNvPr id="22" name="Shape 16">
            <a:extLst>
              <a:ext uri="{FF2B5EF4-FFF2-40B4-BE49-F238E27FC236}">
                <a16:creationId xmlns:a16="http://schemas.microsoft.com/office/drawing/2014/main" id="{5EEF80A2-3025-91CC-26ED-8039444756B7}"/>
              </a:ext>
            </a:extLst>
          </p:cNvPr>
          <p:cNvSpPr/>
          <p:nvPr/>
        </p:nvSpPr>
        <p:spPr>
          <a:xfrm>
            <a:off x="548640" y="2606040"/>
            <a:ext cx="2560320" cy="1188720"/>
          </a:xfrm>
          <a:prstGeom prst="rect">
            <a:avLst/>
          </a:prstGeom>
          <a:solidFill>
            <a:schemeClr val="tx1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7">
            <a:extLst>
              <a:ext uri="{FF2B5EF4-FFF2-40B4-BE49-F238E27FC236}">
                <a16:creationId xmlns:a16="http://schemas.microsoft.com/office/drawing/2014/main" id="{8CE2E5EC-7706-06ED-7E6F-6A411419CE2F}"/>
              </a:ext>
            </a:extLst>
          </p:cNvPr>
          <p:cNvSpPr/>
          <p:nvPr/>
        </p:nvSpPr>
        <p:spPr>
          <a:xfrm>
            <a:off x="548640" y="2606040"/>
            <a:ext cx="64008" cy="1188720"/>
          </a:xfrm>
          <a:prstGeom prst="rect">
            <a:avLst/>
          </a:prstGeom>
          <a:solidFill>
            <a:srgbClr val="E8A020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7FBFB4FF-F8E5-6A7E-2D7C-42127BD06206}"/>
              </a:ext>
            </a:extLst>
          </p:cNvPr>
          <p:cNvSpPr/>
          <p:nvPr/>
        </p:nvSpPr>
        <p:spPr>
          <a:xfrm>
            <a:off x="685800" y="2715768"/>
            <a:ext cx="502920" cy="3657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D7F8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2200" dirty="0"/>
          </a:p>
        </p:txBody>
      </p:sp>
      <p:sp>
        <p:nvSpPr>
          <p:cNvPr id="25" name="Text 19">
            <a:extLst>
              <a:ext uri="{FF2B5EF4-FFF2-40B4-BE49-F238E27FC236}">
                <a16:creationId xmlns:a16="http://schemas.microsoft.com/office/drawing/2014/main" id="{A8DEEDA1-FEC8-541E-1272-2741FD03505B}"/>
              </a:ext>
            </a:extLst>
          </p:cNvPr>
          <p:cNvSpPr/>
          <p:nvPr/>
        </p:nvSpPr>
        <p:spPr>
          <a:xfrm>
            <a:off x="685800" y="3081528"/>
            <a:ext cx="2331720" cy="32004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A2F3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Hematologic Malignancies</a:t>
            </a:r>
            <a:endParaRPr lang="en-US" sz="1300" dirty="0"/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E4F60666-0DB6-0669-052F-FEC6F97D9D30}"/>
              </a:ext>
            </a:extLst>
          </p:cNvPr>
          <p:cNvSpPr/>
          <p:nvPr/>
        </p:nvSpPr>
        <p:spPr>
          <a:xfrm>
            <a:off x="685800" y="3401568"/>
            <a:ext cx="2331720" cy="292608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Acute Myeloid Leukemia</a:t>
            </a:r>
            <a:endParaRPr lang="en-US" sz="1100" dirty="0"/>
          </a:p>
        </p:txBody>
      </p:sp>
      <p:sp>
        <p:nvSpPr>
          <p:cNvPr id="27" name="Shape 21">
            <a:extLst>
              <a:ext uri="{FF2B5EF4-FFF2-40B4-BE49-F238E27FC236}">
                <a16:creationId xmlns:a16="http://schemas.microsoft.com/office/drawing/2014/main" id="{AE8F19E5-F4C6-6DDE-6809-77E95D91A606}"/>
              </a:ext>
            </a:extLst>
          </p:cNvPr>
          <p:cNvSpPr/>
          <p:nvPr/>
        </p:nvSpPr>
        <p:spPr>
          <a:xfrm>
            <a:off x="3291840" y="2606040"/>
            <a:ext cx="2560320" cy="1188720"/>
          </a:xfrm>
          <a:prstGeom prst="rect">
            <a:avLst/>
          </a:prstGeom>
          <a:solidFill>
            <a:schemeClr val="tx1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2">
            <a:extLst>
              <a:ext uri="{FF2B5EF4-FFF2-40B4-BE49-F238E27FC236}">
                <a16:creationId xmlns:a16="http://schemas.microsoft.com/office/drawing/2014/main" id="{4845947F-28E4-2378-4A67-5BBA54203892}"/>
              </a:ext>
            </a:extLst>
          </p:cNvPr>
          <p:cNvSpPr/>
          <p:nvPr/>
        </p:nvSpPr>
        <p:spPr>
          <a:xfrm>
            <a:off x="3291840" y="2606040"/>
            <a:ext cx="64008" cy="1188720"/>
          </a:xfrm>
          <a:prstGeom prst="rect">
            <a:avLst/>
          </a:prstGeom>
          <a:solidFill>
            <a:srgbClr val="E8A020"/>
          </a:solidFill>
          <a:ln w="12700">
            <a:solidFill>
              <a:srgbClr val="4DB9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3">
            <a:extLst>
              <a:ext uri="{FF2B5EF4-FFF2-40B4-BE49-F238E27FC236}">
                <a16:creationId xmlns:a16="http://schemas.microsoft.com/office/drawing/2014/main" id="{0E8F4947-0855-63AB-CEBF-77880512F7A8}"/>
              </a:ext>
            </a:extLst>
          </p:cNvPr>
          <p:cNvSpPr/>
          <p:nvPr/>
        </p:nvSpPr>
        <p:spPr>
          <a:xfrm>
            <a:off x="3429000" y="2715768"/>
            <a:ext cx="502920" cy="3657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D7F8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05</a:t>
            </a:r>
            <a:endParaRPr lang="en-US" sz="2200" dirty="0"/>
          </a:p>
        </p:txBody>
      </p:sp>
      <p:sp>
        <p:nvSpPr>
          <p:cNvPr id="30" name="Text 24">
            <a:extLst>
              <a:ext uri="{FF2B5EF4-FFF2-40B4-BE49-F238E27FC236}">
                <a16:creationId xmlns:a16="http://schemas.microsoft.com/office/drawing/2014/main" id="{EB51134D-3465-82F6-2CF4-7ADA33366575}"/>
              </a:ext>
            </a:extLst>
          </p:cNvPr>
          <p:cNvSpPr/>
          <p:nvPr/>
        </p:nvSpPr>
        <p:spPr>
          <a:xfrm>
            <a:off x="3429000" y="3081528"/>
            <a:ext cx="2331720" cy="32004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A2F3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Immunotherapy Strategies</a:t>
            </a:r>
            <a:endParaRPr lang="en-US" sz="1300" dirty="0"/>
          </a:p>
        </p:txBody>
      </p:sp>
      <p:sp>
        <p:nvSpPr>
          <p:cNvPr id="31" name="Text 25">
            <a:extLst>
              <a:ext uri="{FF2B5EF4-FFF2-40B4-BE49-F238E27FC236}">
                <a16:creationId xmlns:a16="http://schemas.microsoft.com/office/drawing/2014/main" id="{5FE0F6AD-84A6-E973-AA6B-B5A36FBC9229}"/>
              </a:ext>
            </a:extLst>
          </p:cNvPr>
          <p:cNvSpPr/>
          <p:nvPr/>
        </p:nvSpPr>
        <p:spPr>
          <a:xfrm>
            <a:off x="3429000" y="3401568"/>
            <a:ext cx="2331720" cy="292608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Checkpoint blockade &amp; beyond</a:t>
            </a:r>
            <a:endParaRPr lang="en-US" sz="1100" dirty="0"/>
          </a:p>
        </p:txBody>
      </p:sp>
      <p:sp>
        <p:nvSpPr>
          <p:cNvPr id="32" name="Shape 26">
            <a:extLst>
              <a:ext uri="{FF2B5EF4-FFF2-40B4-BE49-F238E27FC236}">
                <a16:creationId xmlns:a16="http://schemas.microsoft.com/office/drawing/2014/main" id="{422FA05A-0851-24B1-C55F-A67176CB799A}"/>
              </a:ext>
            </a:extLst>
          </p:cNvPr>
          <p:cNvSpPr/>
          <p:nvPr/>
        </p:nvSpPr>
        <p:spPr>
          <a:xfrm>
            <a:off x="6035040" y="2606040"/>
            <a:ext cx="2560320" cy="1188720"/>
          </a:xfrm>
          <a:prstGeom prst="rect">
            <a:avLst/>
          </a:prstGeom>
          <a:solidFill>
            <a:schemeClr val="tx1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7">
            <a:extLst>
              <a:ext uri="{FF2B5EF4-FFF2-40B4-BE49-F238E27FC236}">
                <a16:creationId xmlns:a16="http://schemas.microsoft.com/office/drawing/2014/main" id="{2D71F459-A825-4171-1EC8-CCCCFF38D473}"/>
              </a:ext>
            </a:extLst>
          </p:cNvPr>
          <p:cNvSpPr/>
          <p:nvPr/>
        </p:nvSpPr>
        <p:spPr>
          <a:xfrm>
            <a:off x="6035040" y="2606040"/>
            <a:ext cx="64008" cy="1188720"/>
          </a:xfrm>
          <a:prstGeom prst="rect">
            <a:avLst/>
          </a:prstGeom>
          <a:solidFill>
            <a:srgbClr val="E8A020"/>
          </a:solidFill>
          <a:ln w="12700">
            <a:solidFill>
              <a:srgbClr val="4DB9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28">
            <a:extLst>
              <a:ext uri="{FF2B5EF4-FFF2-40B4-BE49-F238E27FC236}">
                <a16:creationId xmlns:a16="http://schemas.microsoft.com/office/drawing/2014/main" id="{BD837AFA-3CFF-2F44-EE38-47DFF009B8B6}"/>
              </a:ext>
            </a:extLst>
          </p:cNvPr>
          <p:cNvSpPr/>
          <p:nvPr/>
        </p:nvSpPr>
        <p:spPr>
          <a:xfrm>
            <a:off x="6172200" y="2715768"/>
            <a:ext cx="502920" cy="36576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D7F8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06</a:t>
            </a:r>
            <a:endParaRPr lang="en-US" sz="2200" dirty="0"/>
          </a:p>
        </p:txBody>
      </p:sp>
      <p:sp>
        <p:nvSpPr>
          <p:cNvPr id="35" name="Text 29">
            <a:extLst>
              <a:ext uri="{FF2B5EF4-FFF2-40B4-BE49-F238E27FC236}">
                <a16:creationId xmlns:a16="http://schemas.microsoft.com/office/drawing/2014/main" id="{7BB3C6A9-7F17-FEBF-F9A3-462DD4D2D277}"/>
              </a:ext>
            </a:extLst>
          </p:cNvPr>
          <p:cNvSpPr/>
          <p:nvPr/>
        </p:nvSpPr>
        <p:spPr>
          <a:xfrm>
            <a:off x="6172200" y="3081528"/>
            <a:ext cx="2331720" cy="320040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A2F3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CAR T Cell Therapy</a:t>
            </a:r>
            <a:endParaRPr lang="en-US" sz="1300" dirty="0"/>
          </a:p>
        </p:txBody>
      </p:sp>
      <p:sp>
        <p:nvSpPr>
          <p:cNvPr id="36" name="Text 30">
            <a:extLst>
              <a:ext uri="{FF2B5EF4-FFF2-40B4-BE49-F238E27FC236}">
                <a16:creationId xmlns:a16="http://schemas.microsoft.com/office/drawing/2014/main" id="{6A9C17E5-7A04-4400-FC2C-884331EE439A}"/>
              </a:ext>
            </a:extLst>
          </p:cNvPr>
          <p:cNvSpPr/>
          <p:nvPr/>
        </p:nvSpPr>
        <p:spPr>
          <a:xfrm>
            <a:off x="6172200" y="3401568"/>
            <a:ext cx="2331720" cy="292608"/>
          </a:xfrm>
          <a:prstGeom prst="rect">
            <a:avLst/>
          </a:prstGeom>
          <a:solidFill>
            <a:schemeClr val="tx1"/>
          </a:solidFill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 immune cells to fight cancer</a:t>
            </a:r>
            <a:endParaRPr lang="en-US" sz="1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8693D5-E553-D1AE-4879-E442D38CB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05" y="4638389"/>
            <a:ext cx="1293994" cy="46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97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D506D-CE41-FF84-BF2D-5E78EE836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084" y="196932"/>
            <a:ext cx="8829675" cy="994172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rebuchet MS" panose="020B0703020202090204" pitchFamily="34" charset="0"/>
              </a:rPr>
              <a:t>Asxl1 disruption signatures is associated with improved response to immunotherapy in humans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9F7E1D-43AD-E1B6-FC38-6E7B9EAA5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371" y="1443077"/>
            <a:ext cx="6618350" cy="32677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776F02-F753-0FE7-7162-F651FB7CEABE}"/>
              </a:ext>
            </a:extLst>
          </p:cNvPr>
          <p:cNvSpPr txBox="1"/>
          <p:nvPr/>
        </p:nvSpPr>
        <p:spPr>
          <a:xfrm>
            <a:off x="4532012" y="4943970"/>
            <a:ext cx="4575747" cy="219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82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Kang et al., Science 386, 4492 (2024)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5F801-B564-34AA-4831-5F31CE9C9B39}"/>
              </a:ext>
            </a:extLst>
          </p:cNvPr>
          <p:cNvSpPr txBox="1"/>
          <p:nvPr/>
        </p:nvSpPr>
        <p:spPr>
          <a:xfrm>
            <a:off x="3043004" y="4869656"/>
            <a:ext cx="61009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1100" dirty="0">
                <a:solidFill>
                  <a:srgbClr val="4DB9C0"/>
                </a:solidFill>
                <a:effectLst/>
                <a:latin typeface="Trebuchet MS" panose="020B0703020202090204" pitchFamily="34" charset="0"/>
                <a:cs typeface="Arial" panose="020B0604020202020204" pitchFamily="34" charset="0"/>
              </a:rPr>
              <a:t>Kang et al., Science 386, 4492 (2024)</a:t>
            </a:r>
          </a:p>
        </p:txBody>
      </p:sp>
    </p:spTree>
    <p:extLst>
      <p:ext uri="{BB962C8B-B14F-4D97-AF65-F5344CB8AC3E}">
        <p14:creationId xmlns:p14="http://schemas.microsoft.com/office/powerpoint/2010/main" val="485967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38936-70AC-A156-49FD-7766138FB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20" y="109198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 dirty="0">
                <a:latin typeface="Trebuchet MS" panose="020B0703020202090204" pitchFamily="34" charset="0"/>
              </a:rPr>
              <a:t>CAR T cell therapy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A22327-E85C-3051-E901-6794ACB9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495" y="1620342"/>
            <a:ext cx="6614445" cy="3125326"/>
          </a:xfrm>
          <a:prstGeom prst="rect">
            <a:avLst/>
          </a:prstGeom>
          <a:noFill/>
        </p:spPr>
      </p:pic>
      <p:sp>
        <p:nvSpPr>
          <p:cNvPr id="5" name="Shape 1">
            <a:extLst>
              <a:ext uri="{FF2B5EF4-FFF2-40B4-BE49-F238E27FC236}">
                <a16:creationId xmlns:a16="http://schemas.microsoft.com/office/drawing/2014/main" id="{985A8A40-437E-F9CE-CBB0-AF8DD82526CE}"/>
              </a:ext>
            </a:extLst>
          </p:cNvPr>
          <p:cNvSpPr/>
          <p:nvPr/>
        </p:nvSpPr>
        <p:spPr>
          <a:xfrm>
            <a:off x="400050" y="852246"/>
            <a:ext cx="8321040" cy="649480"/>
          </a:xfrm>
          <a:prstGeom prst="rect">
            <a:avLst/>
          </a:prstGeom>
          <a:solidFill>
            <a:srgbClr val="E8F5F5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 sz="2000">
              <a:latin typeface="Trebuchet MS" panose="020B070302020209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5051370-5F8C-D1E7-B11C-E5C506B47CDF}"/>
              </a:ext>
            </a:extLst>
          </p:cNvPr>
          <p:cNvSpPr/>
          <p:nvPr/>
        </p:nvSpPr>
        <p:spPr>
          <a:xfrm>
            <a:off x="640080" y="803305"/>
            <a:ext cx="795528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A2F3C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CAR = Chimeric Antigen Receptor — a synthetic receptor engineered into a patient's T cells that allows them to recognize and kill specific cancer cells, regardless of MHC presentation.</a:t>
            </a:r>
            <a:endParaRPr lang="en-US" sz="14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404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51AC0-65C9-4BC6-34C5-8C80ECCC7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70" y="20526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 dirty="0">
                <a:latin typeface="Trebuchet MS" panose="020B0703020202090204" pitchFamily="34" charset="0"/>
              </a:rPr>
              <a:t>CAR T process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23878F-1C22-5A76-B87A-50AE68DB6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981" y="1071966"/>
            <a:ext cx="5734371" cy="3827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1918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90" y="174784"/>
            <a:ext cx="8515350" cy="994172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rebuchet MS" panose="020B0703020202090204" pitchFamily="34" charset="0"/>
              </a:rPr>
              <a:t>Targeting CD123 with Allogeneic TCRα/β Deficient CAR T-Cells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4220273-CB7A-9A89-8B82-3E3B85F34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86" y="1329572"/>
            <a:ext cx="3877176" cy="3373039"/>
          </a:xfrm>
          <a:prstGeom prst="rect">
            <a:avLst/>
          </a:prstGeom>
        </p:spPr>
      </p:pic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E822733-BAEB-C6B9-2D01-D70B72AC7E51}"/>
              </a:ext>
            </a:extLst>
          </p:cNvPr>
          <p:cNvSpPr/>
          <p:nvPr/>
        </p:nvSpPr>
        <p:spPr>
          <a:xfrm>
            <a:off x="4463074" y="2692656"/>
            <a:ext cx="3899420" cy="702661"/>
          </a:xfrm>
          <a:prstGeom prst="roundRect">
            <a:avLst/>
          </a:prstGeom>
          <a:solidFill>
            <a:srgbClr val="E8A02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/>
            <a:r>
              <a:rPr lang="en-US" sz="2025" dirty="0" err="1">
                <a:solidFill>
                  <a:schemeClr val="tx1"/>
                </a:solidFill>
                <a:latin typeface="Franklin Gothic Medium" panose="020B0603020102020204" pitchFamily="34" charset="0"/>
              </a:rPr>
              <a:t>TCRab</a:t>
            </a:r>
            <a:r>
              <a:rPr lang="en-US" sz="2025" dirty="0">
                <a:solidFill>
                  <a:schemeClr val="tx1"/>
                </a:solidFill>
                <a:latin typeface="Franklin Gothic Medium" panose="020B0603020102020204" pitchFamily="34" charset="0"/>
              </a:rPr>
              <a:t> knock-out using TALEN® Gene Editing  (TRAC KO)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0D66FB3-6088-4817-7D37-1A96A0BC3208}"/>
              </a:ext>
            </a:extLst>
          </p:cNvPr>
          <p:cNvGrpSpPr/>
          <p:nvPr/>
        </p:nvGrpSpPr>
        <p:grpSpPr>
          <a:xfrm>
            <a:off x="3439550" y="961581"/>
            <a:ext cx="4556862" cy="1753432"/>
            <a:chOff x="4586067" y="1282107"/>
            <a:chExt cx="6075816" cy="2337909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C95E6FAA-F649-C1AC-125A-FC803D486571}"/>
                </a:ext>
              </a:extLst>
            </p:cNvPr>
            <p:cNvSpPr/>
            <p:nvPr/>
          </p:nvSpPr>
          <p:spPr>
            <a:xfrm>
              <a:off x="5909422" y="1282107"/>
              <a:ext cx="2191842" cy="936881"/>
            </a:xfrm>
            <a:prstGeom prst="roundRect">
              <a:avLst/>
            </a:prstGeom>
            <a:solidFill>
              <a:srgbClr val="0070C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r>
                <a:rPr lang="en-US" sz="1500" dirty="0" err="1">
                  <a:solidFill>
                    <a:schemeClr val="tx1"/>
                  </a:solidFill>
                  <a:latin typeface="Franklin Gothic Medium" panose="020B0603020102020204" pitchFamily="34" charset="0"/>
                </a:rPr>
                <a:t>scFv</a:t>
              </a:r>
              <a:r>
                <a:rPr lang="en-US" sz="1500" dirty="0">
                  <a:solidFill>
                    <a:schemeClr val="tx1"/>
                  </a:solidFill>
                  <a:latin typeface="Franklin Gothic Medium" panose="020B0603020102020204" pitchFamily="34" charset="0"/>
                </a:rPr>
                <a:t> against the target of interest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8568D6D-7086-7470-69C7-AACEE24433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86067" y="1853960"/>
              <a:ext cx="1361225" cy="1766056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  <a:prstDash val="sysDash"/>
              <a:headEnd type="none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15BDEAEC-5452-7227-9D7A-C50AC4621C97}"/>
                </a:ext>
              </a:extLst>
            </p:cNvPr>
            <p:cNvSpPr/>
            <p:nvPr/>
          </p:nvSpPr>
          <p:spPr>
            <a:xfrm>
              <a:off x="8195930" y="1304321"/>
              <a:ext cx="2465953" cy="936881"/>
            </a:xfrm>
            <a:prstGeom prst="roundRect">
              <a:avLst/>
            </a:prstGeom>
            <a:solidFill>
              <a:srgbClr val="0070C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500" dirty="0">
                  <a:solidFill>
                    <a:schemeClr val="tx1"/>
                  </a:solidFill>
                  <a:latin typeface="Franklin Gothic Medium" panose="020B0603020102020204" pitchFamily="34" charset="0"/>
                </a:rPr>
                <a:t>Anti-CD123 </a:t>
              </a:r>
              <a:r>
                <a:rPr lang="en-US" sz="1500" dirty="0" err="1">
                  <a:solidFill>
                    <a:schemeClr val="tx1"/>
                  </a:solidFill>
                  <a:latin typeface="Franklin Gothic Medium" panose="020B0603020102020204" pitchFamily="34" charset="0"/>
                </a:rPr>
                <a:t>scFv</a:t>
              </a:r>
              <a:endParaRPr lang="en-US" sz="1500" dirty="0">
                <a:solidFill>
                  <a:schemeClr val="tx1"/>
                </a:solidFill>
                <a:latin typeface="Franklin Gothic Medium" panose="020B06030201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124496E-8478-C53F-619E-E8A861570730}"/>
              </a:ext>
            </a:extLst>
          </p:cNvPr>
          <p:cNvGrpSpPr/>
          <p:nvPr/>
        </p:nvGrpSpPr>
        <p:grpSpPr>
          <a:xfrm>
            <a:off x="3604957" y="1783344"/>
            <a:ext cx="4413123" cy="1628052"/>
            <a:chOff x="4806609" y="2377792"/>
            <a:chExt cx="5884164" cy="2170736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8B1294BF-BBB1-320E-1A22-56C245170624}"/>
                </a:ext>
              </a:extLst>
            </p:cNvPr>
            <p:cNvSpPr/>
            <p:nvPr/>
          </p:nvSpPr>
          <p:spPr>
            <a:xfrm>
              <a:off x="6025552" y="2377792"/>
              <a:ext cx="2075712" cy="773783"/>
            </a:xfrm>
            <a:prstGeom prst="roundRect">
              <a:avLst/>
            </a:prstGeom>
            <a:solidFill>
              <a:srgbClr val="097A7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r>
                <a:rPr lang="en-US" sz="1500" dirty="0">
                  <a:solidFill>
                    <a:schemeClr val="tx1"/>
                  </a:solidFill>
                  <a:latin typeface="Franklin Gothic Medium" panose="020B0603020102020204" pitchFamily="34" charset="0"/>
                </a:rPr>
                <a:t>Co-stimulatory domains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181145E-34A0-6719-D866-C4EDBFC6E493}"/>
                </a:ext>
              </a:extLst>
            </p:cNvPr>
            <p:cNvCxnSpPr>
              <a:cxnSpLocks/>
              <a:stCxn id="33" idx="1"/>
            </p:cNvCxnSpPr>
            <p:nvPr/>
          </p:nvCxnSpPr>
          <p:spPr>
            <a:xfrm flipH="1">
              <a:off x="4806609" y="2764684"/>
              <a:ext cx="1218943" cy="1783844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  <a:prstDash val="sysDash"/>
              <a:headEnd type="none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8112A54B-578F-8F18-131F-94FCA8FB7E5C}"/>
                </a:ext>
              </a:extLst>
            </p:cNvPr>
            <p:cNvSpPr/>
            <p:nvPr/>
          </p:nvSpPr>
          <p:spPr>
            <a:xfrm>
              <a:off x="8224820" y="2377792"/>
              <a:ext cx="2465953" cy="773783"/>
            </a:xfrm>
            <a:prstGeom prst="roundRect">
              <a:avLst/>
            </a:prstGeom>
            <a:solidFill>
              <a:srgbClr val="097A7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tx1"/>
                  </a:solidFill>
                  <a:latin typeface="Franklin Gothic Medium" panose="020B0603020102020204" pitchFamily="34" charset="0"/>
                </a:rPr>
                <a:t>2nd Generation CAR:  4-1BB + CD3z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D97C8860-ED22-CCBE-1200-622F5C41D3F5}"/>
              </a:ext>
            </a:extLst>
          </p:cNvPr>
          <p:cNvSpPr txBox="1"/>
          <p:nvPr/>
        </p:nvSpPr>
        <p:spPr>
          <a:xfrm>
            <a:off x="1693206" y="4763510"/>
            <a:ext cx="5534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/>
              <a:t>T-cells were generated and provided by </a:t>
            </a:r>
            <a:r>
              <a:rPr lang="en-US" sz="1200" i="1" dirty="0" err="1"/>
              <a:t>Cellectis</a:t>
            </a:r>
            <a:r>
              <a:rPr lang="en-US" sz="1200" i="1" dirty="0"/>
              <a:t> SA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1228947F-DDEA-CFE4-5C1D-0149F0DF006F}"/>
              </a:ext>
            </a:extLst>
          </p:cNvPr>
          <p:cNvSpPr/>
          <p:nvPr/>
        </p:nvSpPr>
        <p:spPr>
          <a:xfrm>
            <a:off x="4432066" y="3575866"/>
            <a:ext cx="3899420" cy="702661"/>
          </a:xfrm>
          <a:prstGeom prst="roundRect">
            <a:avLst/>
          </a:prstGeom>
          <a:solidFill>
            <a:srgbClr val="4DB9C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/>
            <a:r>
              <a:rPr lang="en-US" sz="2025" dirty="0">
                <a:solidFill>
                  <a:schemeClr val="tx1"/>
                </a:solidFill>
                <a:latin typeface="Franklin Gothic Medium" panose="020B0603020102020204" pitchFamily="34" charset="0"/>
              </a:rPr>
              <a:t>Safety feature: RQR8 + (renders cells sensitive to rituximab)</a:t>
            </a:r>
          </a:p>
        </p:txBody>
      </p:sp>
    </p:spTree>
    <p:extLst>
      <p:ext uri="{BB962C8B-B14F-4D97-AF65-F5344CB8AC3E}">
        <p14:creationId xmlns:p14="http://schemas.microsoft.com/office/powerpoint/2010/main" val="145842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0E43F-CA75-CC61-3C83-3774FB9DE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FD35C-B753-6D86-4620-50F125EE2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06" y="204013"/>
            <a:ext cx="8353284" cy="994172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rebuchet MS" panose="020B0703020202090204" pitchFamily="34" charset="0"/>
              </a:rPr>
              <a:t>Primary derived </a:t>
            </a:r>
            <a:r>
              <a:rPr lang="en-US" sz="2800" b="1" dirty="0" err="1">
                <a:latin typeface="Trebuchet MS" panose="020B0703020202090204" pitchFamily="34" charset="0"/>
              </a:rPr>
              <a:t>xenotransplants</a:t>
            </a:r>
            <a:r>
              <a:rPr lang="en-US" sz="2800" b="1" dirty="0">
                <a:latin typeface="Trebuchet MS" panose="020B0703020202090204" pitchFamily="34" charset="0"/>
              </a:rPr>
              <a:t> (PDX) were generated to test in vivo activity of UCART123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0A0908-523A-F036-DA0E-17F36EA4F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621" y="1383793"/>
            <a:ext cx="5731780" cy="3453833"/>
          </a:xfrm>
          <a:prstGeom prst="rect">
            <a:avLst/>
          </a:prstGeom>
          <a:ln>
            <a:solidFill>
              <a:srgbClr val="0C7F8C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28E3C9-4B63-F78A-79AB-ADEF2954F04C}"/>
              </a:ext>
            </a:extLst>
          </p:cNvPr>
          <p:cNvSpPr txBox="1"/>
          <p:nvPr/>
        </p:nvSpPr>
        <p:spPr>
          <a:xfrm>
            <a:off x="3019028" y="3299868"/>
            <a:ext cx="1153465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 dirty="0">
                <a:latin typeface="+mj-lt"/>
                <a:ea typeface="Franklin Gothic Medium Cond" charset="0"/>
                <a:cs typeface="Franklin Gothic Medium Cond" charset="0"/>
              </a:rPr>
              <a:t>NPM1 mutant, </a:t>
            </a:r>
          </a:p>
          <a:p>
            <a:r>
              <a:rPr lang="en-US" sz="788" dirty="0">
                <a:latin typeface="+mj-lt"/>
                <a:ea typeface="Franklin Gothic Medium Cond" charset="0"/>
                <a:cs typeface="Franklin Gothic Medium Cond" charset="0"/>
              </a:rPr>
              <a:t>FLT3-ITD+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3FBEC38E-E590-0BA2-4C48-5CFE6103D118}"/>
              </a:ext>
            </a:extLst>
          </p:cNvPr>
          <p:cNvSpPr txBox="1">
            <a:spLocks/>
          </p:cNvSpPr>
          <p:nvPr/>
        </p:nvSpPr>
        <p:spPr>
          <a:xfrm>
            <a:off x="2224878" y="4917628"/>
            <a:ext cx="6858000" cy="3000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900" dirty="0">
                <a:solidFill>
                  <a:srgbClr val="4DB9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Sugita et. al., Nat. Comm. 13, 2227 (2022)</a:t>
            </a:r>
          </a:p>
        </p:txBody>
      </p:sp>
    </p:spTree>
    <p:extLst>
      <p:ext uri="{BB962C8B-B14F-4D97-AF65-F5344CB8AC3E}">
        <p14:creationId xmlns:p14="http://schemas.microsoft.com/office/powerpoint/2010/main" val="3834306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DAE66B-A65F-C48E-6D8A-8BFE2AC29E05}"/>
              </a:ext>
            </a:extLst>
          </p:cNvPr>
          <p:cNvSpPr/>
          <p:nvPr/>
        </p:nvSpPr>
        <p:spPr>
          <a:xfrm>
            <a:off x="137160" y="1455419"/>
            <a:ext cx="8808720" cy="3227675"/>
          </a:xfrm>
          <a:prstGeom prst="rect">
            <a:avLst/>
          </a:prstGeom>
          <a:solidFill>
            <a:schemeClr val="tx1"/>
          </a:solidFill>
          <a:ln>
            <a:solidFill>
              <a:srgbClr val="0C7F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15019"/>
          <a:stretch/>
        </p:blipFill>
        <p:spPr>
          <a:xfrm>
            <a:off x="432086" y="2043647"/>
            <a:ext cx="2575411" cy="20916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947" y="2116702"/>
            <a:ext cx="3124814" cy="2400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9725" y="4247808"/>
            <a:ext cx="17540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C7F8C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NPM1 mutant, FLT3-ITD+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40788" y="2232732"/>
            <a:ext cx="434734" cy="213585"/>
          </a:xfrm>
          <a:prstGeom prst="rect">
            <a:avLst/>
          </a:prstGeom>
          <a:solidFill>
            <a:schemeClr val="tx1"/>
          </a:solidFill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 err="1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Ara</a:t>
            </a:r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-C</a:t>
            </a:r>
          </a:p>
        </p:txBody>
      </p:sp>
      <p:cxnSp>
        <p:nvCxnSpPr>
          <p:cNvPr id="14" name="Straight Arrow Connector 13"/>
          <p:cNvCxnSpPr>
            <a:stCxn id="12" idx="1"/>
          </p:cNvCxnSpPr>
          <p:nvPr/>
        </p:nvCxnSpPr>
        <p:spPr>
          <a:xfrm flipH="1">
            <a:off x="2951046" y="2339525"/>
            <a:ext cx="389742" cy="18181"/>
          </a:xfrm>
          <a:prstGeom prst="straightConnector1">
            <a:avLst/>
          </a:prstGeom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44445" y="1687076"/>
            <a:ext cx="24233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i="1" dirty="0">
                <a:solidFill>
                  <a:srgbClr val="E8A020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Peripheral blood evaluation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50644" y="1732796"/>
            <a:ext cx="14622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i="1" dirty="0">
                <a:solidFill>
                  <a:srgbClr val="E8A020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Overall Survival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074018" y="4148011"/>
            <a:ext cx="574196" cy="3348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PBS </a:t>
            </a:r>
          </a:p>
          <a:p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124 days</a:t>
            </a:r>
          </a:p>
        </p:txBody>
      </p:sp>
      <p:cxnSp>
        <p:nvCxnSpPr>
          <p:cNvPr id="32" name="Straight Arrow Connector 31"/>
          <p:cNvCxnSpPr>
            <a:stCxn id="41" idx="0"/>
          </p:cNvCxnSpPr>
          <p:nvPr/>
        </p:nvCxnSpPr>
        <p:spPr>
          <a:xfrm flipH="1" flipV="1">
            <a:off x="6315791" y="3890023"/>
            <a:ext cx="45325" cy="257988"/>
          </a:xfrm>
          <a:prstGeom prst="straightConnector1">
            <a:avLst/>
          </a:prstGeom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2567940" y="1921632"/>
            <a:ext cx="297181" cy="406318"/>
          </a:xfrm>
          <a:prstGeom prst="straightConnector1">
            <a:avLst/>
          </a:prstGeom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849881" y="1826414"/>
            <a:ext cx="377026" cy="213585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PBS 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6557564" y="3801541"/>
            <a:ext cx="459080" cy="249008"/>
          </a:xfrm>
          <a:prstGeom prst="straightConnector1">
            <a:avLst/>
          </a:prstGeom>
          <a:ln w="12700" cap="flat" cmpd="sng" algn="ctr">
            <a:solidFill>
              <a:srgbClr val="F47928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16644" y="3894737"/>
            <a:ext cx="627764" cy="456087"/>
          </a:xfrm>
          <a:prstGeom prst="rect">
            <a:avLst/>
          </a:prstGeom>
          <a:solidFill>
            <a:schemeClr val="tx1"/>
          </a:solidFill>
          <a:ln>
            <a:solidFill>
              <a:srgbClr val="E8A020"/>
            </a:solidFill>
          </a:ln>
        </p:spPr>
        <p:txBody>
          <a:bodyPr wrap="square" rtlCol="0">
            <a:spAutoFit/>
          </a:bodyPr>
          <a:lstStyle/>
          <a:p>
            <a:r>
              <a:rPr lang="en-US" sz="788" dirty="0" err="1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TCR</a:t>
            </a:r>
            <a:r>
              <a:rPr lang="en-US" sz="788" dirty="0" err="1">
                <a:solidFill>
                  <a:schemeClr val="bg1"/>
                </a:solidFill>
                <a:latin typeface="Trebuchet MS" panose="020B0703020202090204" pitchFamily="34" charset="0"/>
                <a:cs typeface="Symbol" charset="2"/>
              </a:rPr>
              <a:t>a</a:t>
            </a:r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cs typeface="Symbol" charset="2"/>
              </a:rPr>
              <a:t>/b </a:t>
            </a:r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KO</a:t>
            </a:r>
          </a:p>
          <a:p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126 days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2632268" y="2574189"/>
            <a:ext cx="459080" cy="249008"/>
          </a:xfrm>
          <a:prstGeom prst="straightConnector1">
            <a:avLst/>
          </a:prstGeom>
          <a:ln w="12700" cap="flat" cmpd="sng" algn="ctr">
            <a:solidFill>
              <a:srgbClr val="F47928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091348" y="2667385"/>
            <a:ext cx="627764" cy="334835"/>
          </a:xfrm>
          <a:prstGeom prst="rect">
            <a:avLst/>
          </a:prstGeom>
          <a:solidFill>
            <a:schemeClr val="tx1"/>
          </a:solidFill>
          <a:ln>
            <a:solidFill>
              <a:srgbClr val="F47928"/>
            </a:solidFill>
          </a:ln>
        </p:spPr>
        <p:txBody>
          <a:bodyPr wrap="square" rtlCol="0">
            <a:spAutoFit/>
          </a:bodyPr>
          <a:lstStyle/>
          <a:p>
            <a:r>
              <a:rPr lang="en-US" sz="788" dirty="0" err="1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TCR</a:t>
            </a:r>
            <a:r>
              <a:rPr lang="en-US" sz="788" dirty="0" err="1">
                <a:solidFill>
                  <a:schemeClr val="bg1"/>
                </a:solidFill>
                <a:latin typeface="Trebuchet MS" panose="020B0703020202090204" pitchFamily="34" charset="0"/>
                <a:cs typeface="Symbol" charset="2"/>
              </a:rPr>
              <a:t>a</a:t>
            </a:r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cs typeface="Symbol" charset="2"/>
              </a:rPr>
              <a:t>/b </a:t>
            </a:r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KO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21871" y="3154606"/>
            <a:ext cx="543739" cy="334835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Ara-C </a:t>
            </a:r>
          </a:p>
          <a:p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144days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6557565" y="3310417"/>
            <a:ext cx="864307" cy="126637"/>
          </a:xfrm>
          <a:prstGeom prst="straightConnector1">
            <a:avLst/>
          </a:prstGeom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99060" y="168386"/>
            <a:ext cx="9044940" cy="857250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rebuchet MS" panose="020B0703020202090204" pitchFamily="34" charset="0"/>
              </a:rPr>
              <a:t>UCART123 cells significantly decrease tumor burden and improves overall survival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31363" y="2016851"/>
            <a:ext cx="893193" cy="213585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UCART123 2.5M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6842761" y="2112070"/>
            <a:ext cx="488603" cy="311099"/>
          </a:xfrm>
          <a:prstGeom prst="straightConnector1">
            <a:avLst/>
          </a:prstGeom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421872" y="2458919"/>
            <a:ext cx="803425" cy="213585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UCART123 1M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H="1">
            <a:off x="7087062" y="2715851"/>
            <a:ext cx="365237" cy="95219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77439" y="3664484"/>
            <a:ext cx="893193" cy="213585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UCART123 2.5M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H="1" flipV="1">
            <a:off x="2802850" y="3758545"/>
            <a:ext cx="274589" cy="1157"/>
          </a:xfrm>
          <a:prstGeom prst="straightConnector1">
            <a:avLst/>
          </a:prstGeom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144403" y="3957573"/>
            <a:ext cx="803425" cy="21358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chemeClr val="bg1"/>
                </a:solidFill>
                <a:latin typeface="Trebuchet MS" panose="020B0703020202090204" pitchFamily="34" charset="0"/>
                <a:ea typeface="Franklin Gothic Medium Cond" charset="0"/>
                <a:cs typeface="Franklin Gothic Medium Cond" charset="0"/>
              </a:rPr>
              <a:t>UCART123 1M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2904449" y="3854922"/>
            <a:ext cx="239954" cy="197870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D02877-AEF8-9DD4-F9CC-9E3074D7B0D4}"/>
              </a:ext>
            </a:extLst>
          </p:cNvPr>
          <p:cNvSpPr txBox="1">
            <a:spLocks/>
          </p:cNvSpPr>
          <p:nvPr/>
        </p:nvSpPr>
        <p:spPr>
          <a:xfrm>
            <a:off x="2224878" y="4917628"/>
            <a:ext cx="6858000" cy="3000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900" dirty="0">
                <a:solidFill>
                  <a:srgbClr val="4DB9C0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Sugita et. al., Nat. Comm. 13, 2227 (2022)</a:t>
            </a:r>
          </a:p>
        </p:txBody>
      </p:sp>
    </p:spTree>
    <p:extLst>
      <p:ext uri="{BB962C8B-B14F-4D97-AF65-F5344CB8AC3E}">
        <p14:creationId xmlns:p14="http://schemas.microsoft.com/office/powerpoint/2010/main" val="341495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B26303-177B-CA13-2B90-5534E5192CCA}"/>
              </a:ext>
            </a:extLst>
          </p:cNvPr>
          <p:cNvSpPr/>
          <p:nvPr/>
        </p:nvSpPr>
        <p:spPr>
          <a:xfrm>
            <a:off x="182880" y="1379219"/>
            <a:ext cx="4107180" cy="3227675"/>
          </a:xfrm>
          <a:prstGeom prst="rect">
            <a:avLst/>
          </a:prstGeom>
          <a:solidFill>
            <a:schemeClr val="tx1"/>
          </a:solidFill>
          <a:ln>
            <a:solidFill>
              <a:srgbClr val="0C7F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A0829A-3FFF-694B-47EB-3ED3A3DE4CCF}"/>
              </a:ext>
            </a:extLst>
          </p:cNvPr>
          <p:cNvSpPr/>
          <p:nvPr/>
        </p:nvSpPr>
        <p:spPr>
          <a:xfrm>
            <a:off x="4930923" y="1110118"/>
            <a:ext cx="3547332" cy="3807509"/>
          </a:xfrm>
          <a:prstGeom prst="rect">
            <a:avLst/>
          </a:prstGeom>
          <a:solidFill>
            <a:schemeClr val="tx1"/>
          </a:solidFill>
          <a:ln>
            <a:solidFill>
              <a:srgbClr val="0C7F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15019"/>
          <a:stretch/>
        </p:blipFill>
        <p:spPr>
          <a:xfrm>
            <a:off x="518106" y="1766568"/>
            <a:ext cx="2575411" cy="209169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6108" y="3885663"/>
            <a:ext cx="14782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C7F8C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NPM1 mutant, FLT3-ITD+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6808" y="1955653"/>
            <a:ext cx="389850" cy="213585"/>
          </a:xfrm>
          <a:prstGeom prst="rect">
            <a:avLst/>
          </a:prstGeom>
          <a:solidFill>
            <a:schemeClr val="tx1"/>
          </a:solidFill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 err="1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Ara</a:t>
            </a:r>
            <a:r>
              <a:rPr lang="en-US" sz="788" dirty="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-C</a:t>
            </a:r>
          </a:p>
        </p:txBody>
      </p:sp>
      <p:cxnSp>
        <p:nvCxnSpPr>
          <p:cNvPr id="14" name="Straight Arrow Connector 13"/>
          <p:cNvCxnSpPr>
            <a:stCxn id="12" idx="1"/>
          </p:cNvCxnSpPr>
          <p:nvPr/>
        </p:nvCxnSpPr>
        <p:spPr>
          <a:xfrm flipH="1">
            <a:off x="3037066" y="2062446"/>
            <a:ext cx="389742" cy="18181"/>
          </a:xfrm>
          <a:prstGeom prst="straightConnector1">
            <a:avLst/>
          </a:prstGeom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65745" y="1394757"/>
            <a:ext cx="193213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i="1" dirty="0">
                <a:latin typeface="Franklin Gothic Medium Cond" charset="0"/>
                <a:ea typeface="Franklin Gothic Medium Cond" charset="0"/>
                <a:cs typeface="Franklin Gothic Medium Cond" charset="0"/>
              </a:rPr>
              <a:t>Peripheral blood evaluation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2653960" y="1644553"/>
            <a:ext cx="297181" cy="406318"/>
          </a:xfrm>
          <a:prstGeom prst="straightConnector1">
            <a:avLst/>
          </a:prstGeom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935901" y="1549335"/>
            <a:ext cx="359394" cy="213585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PBS 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2718288" y="2297110"/>
            <a:ext cx="459080" cy="249008"/>
          </a:xfrm>
          <a:prstGeom prst="straightConnector1">
            <a:avLst/>
          </a:prstGeom>
          <a:ln w="12700" cap="flat" cmpd="sng" algn="ctr">
            <a:solidFill>
              <a:srgbClr val="F47928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177368" y="2390306"/>
            <a:ext cx="627764" cy="213585"/>
          </a:xfrm>
          <a:prstGeom prst="rect">
            <a:avLst/>
          </a:prstGeom>
          <a:solidFill>
            <a:schemeClr val="tx1"/>
          </a:solidFill>
          <a:ln>
            <a:solidFill>
              <a:srgbClr val="F47928"/>
            </a:solidFill>
          </a:ln>
        </p:spPr>
        <p:txBody>
          <a:bodyPr wrap="square" rtlCol="0">
            <a:spAutoFit/>
          </a:bodyPr>
          <a:lstStyle/>
          <a:p>
            <a:r>
              <a:rPr lang="en-US" sz="788" dirty="0" err="1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TCR</a:t>
            </a:r>
            <a:r>
              <a:rPr lang="en-US" sz="788" dirty="0" err="1">
                <a:solidFill>
                  <a:schemeClr val="bg1"/>
                </a:solidFill>
                <a:latin typeface="Symbol" charset="2"/>
                <a:cs typeface="Symbol" charset="2"/>
              </a:rPr>
              <a:t>a</a:t>
            </a:r>
            <a:r>
              <a:rPr lang="en-US" sz="788" dirty="0">
                <a:solidFill>
                  <a:schemeClr val="bg1"/>
                </a:solidFill>
                <a:latin typeface="Symbol" charset="2"/>
                <a:cs typeface="Symbol" charset="2"/>
              </a:rPr>
              <a:t>/b </a:t>
            </a:r>
            <a:r>
              <a:rPr lang="en-US" sz="788" dirty="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KO</a:t>
            </a:r>
          </a:p>
        </p:txBody>
      </p: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226463" y="252869"/>
            <a:ext cx="8691073" cy="857250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rebuchet MS" panose="020B0703020202090204" pitchFamily="34" charset="0"/>
              </a:rPr>
              <a:t>Novel multiplex digital PCR assays were developed to monitor residual AML and CART in PDX mice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163459" y="3387405"/>
            <a:ext cx="805029" cy="213585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UCART123 2.5M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H="1" flipV="1">
            <a:off x="2888870" y="3481466"/>
            <a:ext cx="274589" cy="1157"/>
          </a:xfrm>
          <a:prstGeom prst="straightConnector1">
            <a:avLst/>
          </a:prstGeom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230423" y="3680494"/>
            <a:ext cx="729687" cy="21358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788" dirty="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UCART123 1M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2990469" y="3577843"/>
            <a:ext cx="239954" cy="197870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876727" y="3150127"/>
            <a:ext cx="1286732" cy="9543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c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/>
          <a:srcRect b="19505"/>
          <a:stretch/>
        </p:blipFill>
        <p:spPr>
          <a:xfrm>
            <a:off x="5163481" y="1238075"/>
            <a:ext cx="1786783" cy="1752752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5249481" y="3325812"/>
            <a:ext cx="1700783" cy="1453959"/>
            <a:chOff x="728039" y="1128851"/>
            <a:chExt cx="2511550" cy="2286000"/>
          </a:xfrm>
          <a:solidFill>
            <a:schemeClr val="tx1"/>
          </a:solidFill>
        </p:grpSpPr>
        <p:pic>
          <p:nvPicPr>
            <p:cNvPr id="34" name="Picture 33" descr="0930-A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589" y="1128851"/>
              <a:ext cx="2286000" cy="2286000"/>
            </a:xfrm>
            <a:prstGeom prst="rect">
              <a:avLst/>
            </a:prstGeom>
            <a:grpFill/>
          </p:spPr>
        </p:pic>
        <p:sp>
          <p:nvSpPr>
            <p:cNvPr id="48" name="TextBox 47"/>
            <p:cNvSpPr txBox="1"/>
            <p:nvPr/>
          </p:nvSpPr>
          <p:spPr>
            <a:xfrm>
              <a:off x="1892470" y="2443053"/>
              <a:ext cx="630138" cy="34478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825" dirty="0">
                  <a:solidFill>
                    <a:srgbClr val="C00000"/>
                  </a:solidFill>
                  <a:latin typeface="Franklin Gothic Medium Cond" charset="0"/>
                  <a:ea typeface="Franklin Gothic Medium Cond" charset="0"/>
                  <a:cs typeface="Franklin Gothic Medium Cond" charset="0"/>
                </a:rPr>
                <a:t>NPM1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28039" y="3001102"/>
              <a:ext cx="772168" cy="34478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825" dirty="0">
                  <a:solidFill>
                    <a:schemeClr val="bg1"/>
                  </a:solidFill>
                  <a:latin typeface="Franklin Gothic Medium Cond" charset="0"/>
                  <a:ea typeface="Franklin Gothic Medium Cond" charset="0"/>
                  <a:cs typeface="Franklin Gothic Medium Cond" charset="0"/>
                </a:rPr>
                <a:t>Negative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924033" y="2653184"/>
              <a:ext cx="608833" cy="34478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825" dirty="0" err="1">
                  <a:solidFill>
                    <a:schemeClr val="bg1"/>
                  </a:solidFill>
                  <a:latin typeface="Franklin Gothic Medium Cond" charset="0"/>
                  <a:ea typeface="Franklin Gothic Medium Cond" charset="0"/>
                  <a:cs typeface="Franklin Gothic Medium Cond" charset="0"/>
                </a:rPr>
                <a:t>mABL</a:t>
              </a:r>
              <a:endParaRPr lang="en-US" sz="825" dirty="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15138" y="1654890"/>
              <a:ext cx="570958" cy="34478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825" dirty="0" err="1">
                  <a:solidFill>
                    <a:schemeClr val="bg1"/>
                  </a:solidFill>
                  <a:latin typeface="Franklin Gothic Medium Cond" charset="0"/>
                  <a:ea typeface="Franklin Gothic Medium Cond" charset="0"/>
                  <a:cs typeface="Franklin Gothic Medium Cond" charset="0"/>
                </a:rPr>
                <a:t>hABL</a:t>
              </a:r>
              <a:endParaRPr lang="en-US" sz="825" dirty="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711337" y="1319337"/>
            <a:ext cx="460382" cy="21929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825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Human</a:t>
            </a:r>
            <a:endParaRPr lang="en-US" sz="825" dirty="0">
              <a:solidFill>
                <a:schemeClr val="bg1"/>
              </a:solidFill>
              <a:latin typeface="Franklin Gothic Medium Cond" charset="0"/>
              <a:ea typeface="Franklin Gothic Medium Cond" charset="0"/>
              <a:cs typeface="Franklin Gothic Medium Cond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030200" y="2893405"/>
            <a:ext cx="482824" cy="21929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825" dirty="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mCD45</a:t>
            </a:r>
          </a:p>
        </p:txBody>
      </p:sp>
      <p:sp>
        <p:nvSpPr>
          <p:cNvPr id="55" name="TextBox 54"/>
          <p:cNvSpPr txBox="1"/>
          <p:nvPr/>
        </p:nvSpPr>
        <p:spPr>
          <a:xfrm rot="16200000">
            <a:off x="4981858" y="1898482"/>
            <a:ext cx="457176" cy="21929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825" dirty="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hCD45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948740" y="3364907"/>
            <a:ext cx="521297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5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ddPCR</a:t>
            </a:r>
            <a:endParaRPr lang="en-US" sz="1050" dirty="0">
              <a:solidFill>
                <a:schemeClr val="bg1"/>
              </a:solidFill>
              <a:latin typeface="Franklin Gothic Medium Cond" charset="0"/>
              <a:ea typeface="Franklin Gothic Medium Cond" charset="0"/>
              <a:cs typeface="Franklin Gothic Medium Cond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948740" y="1365056"/>
            <a:ext cx="914033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Flow cytometry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617437" y="1540568"/>
            <a:ext cx="643366" cy="6158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c</a:t>
            </a:r>
          </a:p>
        </p:txBody>
      </p:sp>
      <p:sp>
        <p:nvSpPr>
          <p:cNvPr id="3" name="Oval 2"/>
          <p:cNvSpPr/>
          <p:nvPr/>
        </p:nvSpPr>
        <p:spPr>
          <a:xfrm>
            <a:off x="6141720" y="4402457"/>
            <a:ext cx="253841" cy="15245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513024" y="4224962"/>
            <a:ext cx="554703" cy="2308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070C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rPr>
              <a:t>UCART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407581" y="4490618"/>
            <a:ext cx="357319" cy="191624"/>
          </a:xfrm>
          <a:prstGeom prst="rect">
            <a:avLst/>
          </a:prstGeom>
          <a:noFill/>
          <a:ln w="28575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2F3802E-17A0-E863-CA54-9B0D9ACBDE8B}"/>
              </a:ext>
            </a:extLst>
          </p:cNvPr>
          <p:cNvSpPr txBox="1">
            <a:spLocks/>
          </p:cNvSpPr>
          <p:nvPr/>
        </p:nvSpPr>
        <p:spPr>
          <a:xfrm>
            <a:off x="2224878" y="4917628"/>
            <a:ext cx="6858000" cy="3000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900" dirty="0">
                <a:solidFill>
                  <a:srgbClr val="4DB9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Sugita et. al., Nat. Comm. 13, 2227 (2022)</a:t>
            </a:r>
          </a:p>
        </p:txBody>
      </p:sp>
    </p:spTree>
    <p:extLst>
      <p:ext uri="{BB962C8B-B14F-4D97-AF65-F5344CB8AC3E}">
        <p14:creationId xmlns:p14="http://schemas.microsoft.com/office/powerpoint/2010/main" val="710565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832" y="248207"/>
            <a:ext cx="8609354" cy="994172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Trebuchet MS" panose="020B0703020202090204" pitchFamily="34" charset="0"/>
              </a:rPr>
              <a:t>Novel multiplex digital PCR assays were developed to monitor residual AML and CART in PDX mice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4B30A3C5-DB43-A417-EA7A-B6EE91A523FC}"/>
              </a:ext>
            </a:extLst>
          </p:cNvPr>
          <p:cNvSpPr txBox="1">
            <a:spLocks/>
          </p:cNvSpPr>
          <p:nvPr/>
        </p:nvSpPr>
        <p:spPr>
          <a:xfrm>
            <a:off x="2224878" y="4864351"/>
            <a:ext cx="6858000" cy="3000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900" dirty="0">
                <a:solidFill>
                  <a:srgbClr val="4DB9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Sugita et. al., Nat. Comm. 13, 2227 (2022)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F06C13-2717-201E-4D46-FC8150A07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017" y="1370268"/>
            <a:ext cx="5689363" cy="3197730"/>
          </a:xfrm>
          <a:prstGeom prst="rect">
            <a:avLst/>
          </a:prstGeom>
          <a:ln>
            <a:solidFill>
              <a:srgbClr val="0C7F8C"/>
            </a:solidFill>
          </a:ln>
        </p:spPr>
      </p:pic>
    </p:spTree>
    <p:extLst>
      <p:ext uri="{BB962C8B-B14F-4D97-AF65-F5344CB8AC3E}">
        <p14:creationId xmlns:p14="http://schemas.microsoft.com/office/powerpoint/2010/main" val="9753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>
            <a:extLst>
              <a:ext uri="{FF2B5EF4-FFF2-40B4-BE49-F238E27FC236}">
                <a16:creationId xmlns:a16="http://schemas.microsoft.com/office/drawing/2014/main" id="{A15BB8BD-F951-52DB-4FC2-BC10525BF8E7}"/>
              </a:ext>
            </a:extLst>
          </p:cNvPr>
          <p:cNvSpPr/>
          <p:nvPr/>
        </p:nvSpPr>
        <p:spPr>
          <a:xfrm rot="16200000">
            <a:off x="1212294" y="-4034"/>
            <a:ext cx="3605516" cy="5649101"/>
          </a:xfrm>
          <a:prstGeom prst="rtTriangle">
            <a:avLst/>
          </a:prstGeom>
          <a:gradFill flip="none" rotWithShape="1">
            <a:gsLst>
              <a:gs pos="94000">
                <a:schemeClr val="accent2">
                  <a:lumMod val="60000"/>
                  <a:lumOff val="40000"/>
                </a:schemeClr>
              </a:gs>
              <a:gs pos="18000">
                <a:schemeClr val="accent2">
                  <a:lumMod val="0"/>
                  <a:lumOff val="100000"/>
                </a:schemeClr>
              </a:gs>
              <a:gs pos="54000">
                <a:schemeClr val="accent2">
                  <a:lumMod val="40000"/>
                  <a:lumOff val="60000"/>
                </a:schemeClr>
              </a:gs>
              <a:gs pos="88000">
                <a:schemeClr val="accent2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490E5B-A8F1-4637-0D4F-0C6B72A5F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366" y="402670"/>
            <a:ext cx="6197375" cy="43381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65C7D5-9CBB-0CEE-3F4D-932505C38925}"/>
              </a:ext>
            </a:extLst>
          </p:cNvPr>
          <p:cNvSpPr txBox="1"/>
          <p:nvPr/>
        </p:nvSpPr>
        <p:spPr>
          <a:xfrm>
            <a:off x="4520054" y="4912661"/>
            <a:ext cx="457303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35"/>
            <a:r>
              <a:rPr lang="en-US" sz="105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Created with </a:t>
            </a:r>
            <a:r>
              <a:rPr lang="en-US" sz="1050" dirty="0" err="1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BioRender.com</a:t>
            </a:r>
            <a:endParaRPr lang="en-US" sz="105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91A2E-E99F-FC59-C082-FEE2F13FAA9D}"/>
              </a:ext>
            </a:extLst>
          </p:cNvPr>
          <p:cNvSpPr txBox="1"/>
          <p:nvPr/>
        </p:nvSpPr>
        <p:spPr>
          <a:xfrm>
            <a:off x="2776930" y="2294751"/>
            <a:ext cx="7045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35"/>
            <a:r>
              <a:rPr lang="en-US" sz="135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CD123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0E5101-3137-9AA3-334D-CDABDB94FB38}"/>
              </a:ext>
            </a:extLst>
          </p:cNvPr>
          <p:cNvSpPr txBox="1"/>
          <p:nvPr/>
        </p:nvSpPr>
        <p:spPr>
          <a:xfrm>
            <a:off x="979984" y="3094851"/>
            <a:ext cx="7045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35"/>
            <a:r>
              <a:rPr lang="en-US" sz="135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CD123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2A46C7-AE65-D626-DD6D-13528F1D9AD0}"/>
              </a:ext>
            </a:extLst>
          </p:cNvPr>
          <p:cNvSpPr txBox="1"/>
          <p:nvPr/>
        </p:nvSpPr>
        <p:spPr>
          <a:xfrm>
            <a:off x="3433312" y="3996134"/>
            <a:ext cx="7045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35"/>
            <a:r>
              <a:rPr lang="en-US" sz="1350" dirty="0">
                <a:solidFill>
                  <a:prstClr val="black"/>
                </a:solidFill>
                <a:latin typeface="Franklin Gothic Medium" panose="020B0603020102020204" pitchFamily="34" charset="0"/>
              </a:rPr>
              <a:t>CD123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897A413-38E5-C051-D7BB-E51C40DA4A80}"/>
              </a:ext>
            </a:extLst>
          </p:cNvPr>
          <p:cNvSpPr txBox="1">
            <a:spLocks/>
          </p:cNvSpPr>
          <p:nvPr/>
        </p:nvSpPr>
        <p:spPr>
          <a:xfrm>
            <a:off x="128187" y="16169"/>
            <a:ext cx="8810714" cy="994172"/>
          </a:xfrm>
          <a:prstGeom prst="rect">
            <a:avLst/>
          </a:prstGeom>
        </p:spPr>
        <p:txBody>
          <a:bodyPr vert="horz" lIns="45720" tIns="22860" rIns="45720" bIns="22860" rtlCol="0" anchor="ctr">
            <a:normAutofit/>
          </a:bodyPr>
          <a:lstStyle>
            <a:lvl1pPr algn="l" defTabSz="13715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rgbClr val="C00000"/>
                </a:solidFill>
                <a:latin typeface="Franklin Gothic Demi Cond" charset="0"/>
                <a:ea typeface="Franklin Gothic Demi Cond" charset="0"/>
                <a:cs typeface="Franklin Gothic Demi Cond" charset="0"/>
              </a:defRPr>
            </a:lvl1pPr>
          </a:lstStyle>
          <a:p>
            <a:r>
              <a:rPr lang="en-US" sz="3200" b="1" dirty="0">
                <a:solidFill>
                  <a:schemeClr val="tx1"/>
                </a:solidFill>
                <a:latin typeface="Trebuchet MS" panose="020B0703020202090204" pitchFamily="34" charset="0"/>
              </a:rPr>
              <a:t>Important considerations for target selection</a:t>
            </a:r>
          </a:p>
        </p:txBody>
      </p:sp>
    </p:spTree>
    <p:extLst>
      <p:ext uri="{BB962C8B-B14F-4D97-AF65-F5344CB8AC3E}">
        <p14:creationId xmlns:p14="http://schemas.microsoft.com/office/powerpoint/2010/main" val="4126777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D009989-CA02-7221-89F0-5F9F3E0A4DEC}"/>
              </a:ext>
            </a:extLst>
          </p:cNvPr>
          <p:cNvSpPr/>
          <p:nvPr/>
        </p:nvSpPr>
        <p:spPr>
          <a:xfrm>
            <a:off x="94596" y="1222583"/>
            <a:ext cx="8878488" cy="34124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922" y="228411"/>
            <a:ext cx="8440067" cy="994172"/>
          </a:xfrm>
        </p:spPr>
        <p:txBody>
          <a:bodyPr>
            <a:normAutofit/>
          </a:bodyPr>
          <a:lstStyle/>
          <a:p>
            <a:r>
              <a:rPr lang="en-US" sz="2700" dirty="0">
                <a:latin typeface="Franklin Gothic Medium" panose="020B0603020102020204" pitchFamily="34" charset="0"/>
              </a:rPr>
              <a:t>Competitive BM/AML xenografts were generated to test in vivo selectivity of UCART123 </a:t>
            </a:r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88BFBD83-3AC6-D54F-A14E-D7A09A8B1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45" y="1541603"/>
            <a:ext cx="4184855" cy="2794764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36E881B-F604-95F8-9017-A289EE1C06A8}"/>
              </a:ext>
            </a:extLst>
          </p:cNvPr>
          <p:cNvSpPr txBox="1">
            <a:spLocks/>
          </p:cNvSpPr>
          <p:nvPr/>
        </p:nvSpPr>
        <p:spPr>
          <a:xfrm>
            <a:off x="2202421" y="4915090"/>
            <a:ext cx="6858000" cy="3000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rgbClr val="002060"/>
                </a:solidFill>
                <a:latin typeface="Franklin Gothic Medium Cond" charset="0"/>
                <a:ea typeface="Franklin Gothic Medium Cond" charset="0"/>
                <a:cs typeface="Franklin Gothic Medium Cond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Sugita et. al., Nat. Comm. 13, 2227 (2022)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65A5DD-BCFE-16F8-627B-347CBB7B1B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7839" y="1694794"/>
            <a:ext cx="3666149" cy="29402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79445B-5DB5-DDE0-AAA5-CCF0A5AB4D45}"/>
              </a:ext>
            </a:extLst>
          </p:cNvPr>
          <p:cNvSpPr txBox="1"/>
          <p:nvPr/>
        </p:nvSpPr>
        <p:spPr>
          <a:xfrm>
            <a:off x="94596" y="3068935"/>
            <a:ext cx="73609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HLA-A2+</a:t>
            </a:r>
          </a:p>
        </p:txBody>
      </p:sp>
    </p:spTree>
    <p:extLst>
      <p:ext uri="{BB962C8B-B14F-4D97-AF65-F5344CB8AC3E}">
        <p14:creationId xmlns:p14="http://schemas.microsoft.com/office/powerpoint/2010/main" val="135785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CFD23-1CA4-4758-8291-C7F675195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230" y="230477"/>
            <a:ext cx="7886700" cy="99417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Body's Defense System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1FCFC52-1FB3-2BBF-9FC8-F240BBD32A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0338" y="1338482"/>
            <a:ext cx="3886200" cy="3263504"/>
          </a:xfrm>
          <a:ln>
            <a:solidFill>
              <a:srgbClr val="E8A020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r>
              <a:rPr lang="en-US" sz="1800" b="1" dirty="0">
                <a:solidFill>
                  <a:srgbClr val="E8A02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First line </a:t>
            </a:r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of defense — rapid response</a:t>
            </a:r>
            <a:endParaRPr lang="en-US" sz="1800" dirty="0">
              <a:latin typeface="Trebuchet MS" panose="020B0703020202090204" pitchFamily="34" charset="0"/>
            </a:endParaRPr>
          </a:p>
          <a:p>
            <a:r>
              <a:rPr lang="en-US" sz="1800" b="1" dirty="0">
                <a:solidFill>
                  <a:srgbClr val="E8A02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Non-specific</a:t>
            </a:r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: attacks any foreign threat</a:t>
            </a:r>
          </a:p>
          <a:p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Key cells: NK cells, macrophages, dendritic cells, neutrophils</a:t>
            </a:r>
          </a:p>
          <a:p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NK cells kill cells missing self-identity markers (MHC-I)</a:t>
            </a:r>
          </a:p>
          <a:p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Alerts and activates the adaptive system</a:t>
            </a:r>
            <a:endParaRPr lang="en-US" sz="1800" dirty="0">
              <a:latin typeface="Trebuchet MS" panose="020B0703020202090204" pitchFamily="34" charset="0"/>
            </a:endParaRP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6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FA593E4-5579-7EB5-D089-B9733371D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5146" y="1338482"/>
            <a:ext cx="3886200" cy="3263504"/>
          </a:xfrm>
          <a:ln>
            <a:solidFill>
              <a:srgbClr val="E8A020"/>
            </a:solidFill>
          </a:ln>
        </p:spPr>
        <p:txBody>
          <a:bodyPr>
            <a:normAutofit fontScale="92500" lnSpcReduction="10000"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sz="1800" b="1" dirty="0">
                <a:solidFill>
                  <a:srgbClr val="E8A02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Slower but </a:t>
            </a:r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highly specific and </a:t>
            </a:r>
            <a:r>
              <a:rPr lang="en-US" sz="1800" b="1" dirty="0">
                <a:solidFill>
                  <a:srgbClr val="E8A02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targeted</a:t>
            </a:r>
          </a:p>
          <a:p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Recognizes </a:t>
            </a:r>
            <a:r>
              <a:rPr lang="en-US" sz="1800" b="1" dirty="0">
                <a:solidFill>
                  <a:srgbClr val="E8A02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specific</a:t>
            </a:r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 antigens on threat cells</a:t>
            </a:r>
          </a:p>
          <a:p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Key cells: T cells (CD8+, CD4+), B cells</a:t>
            </a:r>
          </a:p>
          <a:p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CD8+ T cells directly kill cancer cells</a:t>
            </a:r>
          </a:p>
          <a:p>
            <a:r>
              <a:rPr lang="en-US" sz="1800" b="1" dirty="0">
                <a:solidFill>
                  <a:srgbClr val="E8A02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Has memory </a:t>
            </a:r>
            <a:r>
              <a:rPr lang="en-US" sz="1800" dirty="0"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— faster response on re-exposure</a:t>
            </a:r>
            <a:endParaRPr lang="en-US" sz="1800" dirty="0">
              <a:latin typeface="Trebuchet MS" panose="020B0703020202090204" pitchFamily="34" charset="0"/>
            </a:endParaRP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6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5D67C324-F6F5-3759-3422-349744B1B19C}"/>
              </a:ext>
            </a:extLst>
          </p:cNvPr>
          <p:cNvSpPr/>
          <p:nvPr/>
        </p:nvSpPr>
        <p:spPr>
          <a:xfrm>
            <a:off x="628650" y="952857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DB9C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The immune system has two interconnected arms that work together to detect and destroy threats</a:t>
            </a:r>
            <a:endParaRPr lang="en-US" sz="1300" dirty="0">
              <a:solidFill>
                <a:srgbClr val="4DB9C0"/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7A1B4E7F-E804-4EFF-DA3B-BFA4312F5D06}"/>
              </a:ext>
            </a:extLst>
          </p:cNvPr>
          <p:cNvSpPr/>
          <p:nvPr/>
        </p:nvSpPr>
        <p:spPr>
          <a:xfrm>
            <a:off x="490338" y="1341248"/>
            <a:ext cx="3878517" cy="5029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18" name="Shape 11">
            <a:extLst>
              <a:ext uri="{FF2B5EF4-FFF2-40B4-BE49-F238E27FC236}">
                <a16:creationId xmlns:a16="http://schemas.microsoft.com/office/drawing/2014/main" id="{F89D4133-0E0E-0F11-AA78-5B5AD061543C}"/>
              </a:ext>
            </a:extLst>
          </p:cNvPr>
          <p:cNvSpPr/>
          <p:nvPr/>
        </p:nvSpPr>
        <p:spPr>
          <a:xfrm>
            <a:off x="4775146" y="1341248"/>
            <a:ext cx="3878516" cy="5029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19" name="Shape 18">
            <a:extLst>
              <a:ext uri="{FF2B5EF4-FFF2-40B4-BE49-F238E27FC236}">
                <a16:creationId xmlns:a16="http://schemas.microsoft.com/office/drawing/2014/main" id="{C81F1C36-6A2E-1772-3E93-76B614E2F5EA}"/>
              </a:ext>
            </a:extLst>
          </p:cNvPr>
          <p:cNvSpPr/>
          <p:nvPr/>
        </p:nvSpPr>
        <p:spPr>
          <a:xfrm>
            <a:off x="4160520" y="2560320"/>
            <a:ext cx="822960" cy="8229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B78911-B259-8F49-A7EF-5CF3F5B2DED0}"/>
              </a:ext>
            </a:extLst>
          </p:cNvPr>
          <p:cNvSpPr txBox="1"/>
          <p:nvPr/>
        </p:nvSpPr>
        <p:spPr>
          <a:xfrm>
            <a:off x="4255034" y="2710190"/>
            <a:ext cx="55709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E8A020"/>
                </a:solidFill>
              </a:rPr>
              <a:t>↔</a:t>
            </a:r>
            <a:endParaRPr lang="en-US" sz="2800" dirty="0">
              <a:solidFill>
                <a:srgbClr val="E8A02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A1C8FF-EC2D-91D5-1145-F5EC3D068CC2}"/>
              </a:ext>
            </a:extLst>
          </p:cNvPr>
          <p:cNvSpPr txBox="1"/>
          <p:nvPr/>
        </p:nvSpPr>
        <p:spPr>
          <a:xfrm>
            <a:off x="1386393" y="1408042"/>
            <a:ext cx="2086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INNATE IMMUNITY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8D0753-BCAF-189F-C8C8-B23861114932}"/>
              </a:ext>
            </a:extLst>
          </p:cNvPr>
          <p:cNvSpPr txBox="1"/>
          <p:nvPr/>
        </p:nvSpPr>
        <p:spPr>
          <a:xfrm>
            <a:off x="4428404" y="140804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ADAPTIVE IMMUNITY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6844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0A3F0-63F3-E25A-B609-6A17A38C3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A2182E6-A39D-115F-FA6A-55E2571C15A2}"/>
              </a:ext>
            </a:extLst>
          </p:cNvPr>
          <p:cNvSpPr/>
          <p:nvPr/>
        </p:nvSpPr>
        <p:spPr>
          <a:xfrm>
            <a:off x="6035040" y="-438407"/>
            <a:ext cx="4572000" cy="4572000"/>
          </a:xfrm>
          <a:prstGeom prst="ellipse">
            <a:avLst/>
          </a:prstGeom>
          <a:solidFill>
            <a:schemeClr val="accent4">
              <a:alpha val="20000"/>
            </a:schemeClr>
          </a:solidFill>
          <a:ln w="12700">
            <a:solidFill>
              <a:srgbClr val="0D7F8C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CBCC5060-A394-1390-BB07-4241E012AFEF}"/>
              </a:ext>
            </a:extLst>
          </p:cNvPr>
          <p:cNvSpPr/>
          <p:nvPr/>
        </p:nvSpPr>
        <p:spPr>
          <a:xfrm>
            <a:off x="640080" y="1737360"/>
            <a:ext cx="73152" cy="164592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D9BE77C-0191-9C82-C1DF-2EC10C995E7A}"/>
              </a:ext>
            </a:extLst>
          </p:cNvPr>
          <p:cNvSpPr/>
          <p:nvPr/>
        </p:nvSpPr>
        <p:spPr>
          <a:xfrm>
            <a:off x="822960" y="1645920"/>
            <a:ext cx="7772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Approved CAR T cell therapies</a:t>
            </a:r>
            <a:endParaRPr lang="en-US" sz="44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AC6C141-1EB1-0980-54AA-DB4B9356856C}"/>
              </a:ext>
            </a:extLst>
          </p:cNvPr>
          <p:cNvSpPr/>
          <p:nvPr/>
        </p:nvSpPr>
        <p:spPr>
          <a:xfrm>
            <a:off x="822960" y="35204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E8A020"/>
                </a:solidFill>
                <a:latin typeface="Calibri" pitchFamily="34" charset="0"/>
                <a:cs typeface="Calibri" pitchFamily="34" charset="-120"/>
              </a:rPr>
              <a:t>Other Hematologic Malignancies</a:t>
            </a:r>
            <a:endParaRPr lang="en-US" sz="1600" dirty="0">
              <a:solidFill>
                <a:srgbClr val="E8A020"/>
              </a:solidFill>
            </a:endParaRPr>
          </a:p>
        </p:txBody>
      </p:sp>
      <p:sp>
        <p:nvSpPr>
          <p:cNvPr id="3" name="Shape 0">
            <a:extLst>
              <a:ext uri="{FF2B5EF4-FFF2-40B4-BE49-F238E27FC236}">
                <a16:creationId xmlns:a16="http://schemas.microsoft.com/office/drawing/2014/main" id="{2EC673C2-D190-350C-F618-8F6E20037101}"/>
              </a:ext>
            </a:extLst>
          </p:cNvPr>
          <p:cNvSpPr/>
          <p:nvPr/>
        </p:nvSpPr>
        <p:spPr>
          <a:xfrm>
            <a:off x="5734513" y="2444096"/>
            <a:ext cx="2683094" cy="2474285"/>
          </a:xfrm>
          <a:prstGeom prst="ellipse">
            <a:avLst/>
          </a:prstGeom>
          <a:solidFill>
            <a:srgbClr val="4DB9C0">
              <a:alpha val="20000"/>
            </a:srgbClr>
          </a:solidFill>
          <a:ln w="12700">
            <a:solidFill>
              <a:srgbClr val="0D7F8C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50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FDA-Approved CAR T Products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85039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CAR T products are currently approved — all for hematologic malignancies</a:t>
            </a:r>
            <a:endParaRPr lang="en-US" sz="1300" dirty="0">
              <a:solidFill>
                <a:schemeClr val="accent4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411480" y="1298448"/>
            <a:ext cx="8321040" cy="384048"/>
          </a:xfrm>
          <a:prstGeom prst="rect">
            <a:avLst/>
          </a:prstGeom>
          <a:solidFill>
            <a:srgbClr val="0D3B5E"/>
          </a:solidFill>
          <a:ln w="12700">
            <a:solidFill>
              <a:srgbClr val="0D3B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298448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11880" y="1298448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800600" y="1298448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Indication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452360" y="1298448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11480" y="1682496"/>
            <a:ext cx="832104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11480" y="1682496"/>
            <a:ext cx="64008" cy="457200"/>
          </a:xfrm>
          <a:prstGeom prst="rect">
            <a:avLst/>
          </a:prstGeom>
          <a:solidFill>
            <a:srgbClr val="0D3B5E"/>
          </a:solidFill>
          <a:ln w="12700">
            <a:solidFill>
              <a:srgbClr val="0D3B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4360" y="173736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Kymriah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(tisagenlecleucel)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611880" y="17373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CD19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800600" y="173736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B-cell ALL, DLBCL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452360" y="173736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11480" y="2139696"/>
            <a:ext cx="8321040" cy="457200"/>
          </a:xfrm>
          <a:prstGeom prst="rect">
            <a:avLst/>
          </a:prstGeom>
          <a:solidFill>
            <a:srgbClr val="F4F8FB"/>
          </a:solidFill>
          <a:ln w="635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11480" y="2139696"/>
            <a:ext cx="64008" cy="457200"/>
          </a:xfrm>
          <a:prstGeom prst="rect">
            <a:avLst/>
          </a:prstGeom>
          <a:solidFill>
            <a:srgbClr val="0D7F8C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94360" y="219456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Yescarta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(axicabtagene ciloleucel)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11880" y="21945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7F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CD19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00600" y="219456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DLBCL, FL, MCL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452360" y="219456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11480" y="2596896"/>
            <a:ext cx="832104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11480" y="2596896"/>
            <a:ext cx="64008" cy="457200"/>
          </a:xfrm>
          <a:prstGeom prst="rect">
            <a:avLst/>
          </a:prstGeom>
          <a:solidFill>
            <a:srgbClr val="8E44AD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94360" y="265176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Tecartus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(brexucabtagene autoleucel)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611880" y="26517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8E44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CD19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800600" y="265176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MCL, B-cell ALL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452360" y="265176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11480" y="3054096"/>
            <a:ext cx="8321040" cy="457200"/>
          </a:xfrm>
          <a:prstGeom prst="rect">
            <a:avLst/>
          </a:prstGeom>
          <a:solidFill>
            <a:srgbClr val="F4F8FB"/>
          </a:solidFill>
          <a:ln w="635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11480" y="3054096"/>
            <a:ext cx="64008" cy="45720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94360" y="310896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Breyanzi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(lisocabtagene maraleucel)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611880" y="31089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CD19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00600" y="310896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DLBCL, CLL, FL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7452360" y="310896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11480" y="3511296"/>
            <a:ext cx="832104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411480" y="3511296"/>
            <a:ext cx="64008" cy="4572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94360" y="356616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Abecma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(idecabtagene vicleucel)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611880" y="35661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BCMA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800600" y="356616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Myeloma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7452360" y="356616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11480" y="3968496"/>
            <a:ext cx="8321040" cy="457200"/>
          </a:xfrm>
          <a:prstGeom prst="rect">
            <a:avLst/>
          </a:prstGeom>
          <a:solidFill>
            <a:srgbClr val="F4F8FB"/>
          </a:solidFill>
          <a:ln w="635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411480" y="3968496"/>
            <a:ext cx="64008" cy="457200"/>
          </a:xfrm>
          <a:prstGeom prst="rect">
            <a:avLst/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594360" y="402336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Carvykti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(ciltacabtagene autoleucel)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3611880" y="40233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74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BCMA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4800600" y="402336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Myeloma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7452360" y="402336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2022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411480" y="4425696"/>
            <a:ext cx="832104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8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411480" y="4425696"/>
            <a:ext cx="64008" cy="457200"/>
          </a:xfrm>
          <a:prstGeom prst="rect">
            <a:avLst/>
          </a:prstGeom>
          <a:solidFill>
            <a:srgbClr val="16A085"/>
          </a:solidFill>
          <a:ln w="12700">
            <a:solidFill>
              <a:srgbClr val="16A08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94360" y="4480560"/>
            <a:ext cx="2834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Aucatzyl</a:t>
            </a:r>
            <a:endParaRPr lang="en-US" sz="1100" dirty="0"/>
          </a:p>
          <a:p>
            <a:pPr marL="0" indent="0" algn="l">
              <a:buNone/>
            </a:pPr>
            <a:r>
              <a:rPr lang="en-US" sz="1100" b="1" dirty="0">
                <a:solidFill>
                  <a:srgbClr val="0D3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(obecabtagene autoleucel)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3611880" y="4480560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6A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CD19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4800600" y="4480560"/>
            <a:ext cx="2468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B-cell ALL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7452360" y="448056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1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CAR T in Blood Cancers: Clinical Results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5039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Transformative outcomes in patients who had exhausted all other options</a:t>
            </a:r>
            <a:endParaRPr lang="en-US" sz="1300" dirty="0">
              <a:solidFill>
                <a:schemeClr val="accent4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411480" y="1417320"/>
            <a:ext cx="19659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11480" y="1417320"/>
            <a:ext cx="1965960" cy="64008"/>
          </a:xfrm>
          <a:prstGeom prst="rect">
            <a:avLst/>
          </a:prstGeom>
          <a:solidFill>
            <a:srgbClr val="0D3B5E"/>
          </a:solidFill>
          <a:ln w="12700">
            <a:solidFill>
              <a:srgbClr val="0D3B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1572768"/>
            <a:ext cx="1783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D3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80–90%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502920" y="2267712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remission rate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2679192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CD19 CAR T in pediatric ALL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560320" y="1417320"/>
            <a:ext cx="19659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560320" y="1417320"/>
            <a:ext cx="1965960" cy="64008"/>
          </a:xfrm>
          <a:prstGeom prst="rect">
            <a:avLst/>
          </a:prstGeom>
          <a:solidFill>
            <a:srgbClr val="0D7F8C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651760" y="1572768"/>
            <a:ext cx="1783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D7F8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~65%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2651760" y="2267712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response rate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651760" y="2679192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CD19 CAR T in aggressive DLBCL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709160" y="1417320"/>
            <a:ext cx="19659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709160" y="1417320"/>
            <a:ext cx="1965960" cy="64008"/>
          </a:xfrm>
          <a:prstGeom prst="rect">
            <a:avLst/>
          </a:prstGeom>
          <a:solidFill>
            <a:srgbClr val="8E44AD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800600" y="1572768"/>
            <a:ext cx="1783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8E44A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~70%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4800600" y="2267712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 rate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800600" y="2679192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BCMA CAR T in relapsed myeloma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858000" y="1417320"/>
            <a:ext cx="196596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858000" y="1417320"/>
            <a:ext cx="1965960" cy="64008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949440" y="1572768"/>
            <a:ext cx="1783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7AE6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42%</a:t>
            </a:r>
            <a:endParaRPr lang="en-US" sz="3200" dirty="0"/>
          </a:p>
        </p:txBody>
      </p:sp>
      <p:sp>
        <p:nvSpPr>
          <p:cNvPr id="22" name="Text 20"/>
          <p:cNvSpPr/>
          <p:nvPr/>
        </p:nvSpPr>
        <p:spPr>
          <a:xfrm>
            <a:off x="6949440" y="2267712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response rate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949440" y="2679192"/>
            <a:ext cx="1783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8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Aucatzyl in adult B-cell ALL (2024)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11480" y="3703320"/>
            <a:ext cx="8321040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D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40080" y="379476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3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Important Context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40080" y="4142232"/>
            <a:ext cx="795528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are patients who had already received 2 or more prior lines of therapy — including chemotherapy and stem cell transplants. These response rates represent a major advance in oncology. Many achieving complete remission had 'no other options.'</a:t>
            </a:r>
            <a:endParaRPr lang="en-US" sz="11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Challenges &amp; Limitations</a:t>
            </a:r>
            <a:endParaRPr lang="en-US" sz="3000" dirty="0">
              <a:solidFill>
                <a:srgbClr val="FFFFF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386954" y="822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chemeClr val="accent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 T is powerful but comes with significant hurdles to overcome</a:t>
            </a:r>
            <a:endParaRPr lang="en-US" sz="1300" dirty="0">
              <a:solidFill>
                <a:schemeClr val="accent4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411480" y="1371600"/>
            <a:ext cx="2624328" cy="1417320"/>
          </a:xfrm>
          <a:prstGeom prst="rect">
            <a:avLst/>
          </a:prstGeom>
          <a:solidFill>
            <a:srgbClr val="F4F8FB"/>
          </a:solidFill>
          <a:ln w="12700">
            <a:solidFill>
              <a:srgbClr val="D8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11480" y="1371600"/>
            <a:ext cx="2624328" cy="64008"/>
          </a:xfrm>
          <a:prstGeom prst="rect">
            <a:avLst/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029968" y="1481328"/>
            <a:ext cx="914400" cy="256032"/>
          </a:xfrm>
          <a:prstGeom prst="rect">
            <a:avLst/>
          </a:prstGeom>
          <a:solidFill>
            <a:srgbClr val="E74C3C">
              <a:alpha val="25000"/>
            </a:srgbClr>
          </a:solidFill>
          <a:ln w="6350">
            <a:solidFill>
              <a:srgbClr val="E74C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029968" y="14813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74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Toxicity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21208" y="1481328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D3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Cytokine Release Syndrome (CRS)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21208" y="1847088"/>
            <a:ext cx="2423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CAR T activation releases a flood of cytokines → fever, hypotension, organ damage. Can be life-threatening. Managed with tocilizumab (anti-IL-6 antibody).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18688" y="1371600"/>
            <a:ext cx="2624328" cy="1417320"/>
          </a:xfrm>
          <a:prstGeom prst="rect">
            <a:avLst/>
          </a:prstGeom>
          <a:solidFill>
            <a:srgbClr val="F4F8FB"/>
          </a:solidFill>
          <a:ln w="12700">
            <a:solidFill>
              <a:srgbClr val="D8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218688" y="1371600"/>
            <a:ext cx="2624328" cy="64008"/>
          </a:xfrm>
          <a:prstGeom prst="rect">
            <a:avLst/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837176" y="1481328"/>
            <a:ext cx="914400" cy="256032"/>
          </a:xfrm>
          <a:prstGeom prst="rect">
            <a:avLst/>
          </a:prstGeom>
          <a:solidFill>
            <a:srgbClr val="E74C3C">
              <a:alpha val="25000"/>
            </a:srgbClr>
          </a:solidFill>
          <a:ln w="6350">
            <a:solidFill>
              <a:srgbClr val="E74C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37176" y="14813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74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Toxicity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3328416" y="1481328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D3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Neurotoxicity (ICANS)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328416" y="1847088"/>
            <a:ext cx="2423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Immune effector cell-associated neurotoxicity syndrome — confusion, aphasia, seizures in some patients. Mechanism not fully understood.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025896" y="1371600"/>
            <a:ext cx="2624328" cy="1417320"/>
          </a:xfrm>
          <a:prstGeom prst="rect">
            <a:avLst/>
          </a:prstGeom>
          <a:solidFill>
            <a:srgbClr val="F4F8FB"/>
          </a:solidFill>
          <a:ln w="12700">
            <a:solidFill>
              <a:srgbClr val="D8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025896" y="1371600"/>
            <a:ext cx="2624328" cy="64008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7644384" y="1481328"/>
            <a:ext cx="914400" cy="256032"/>
          </a:xfrm>
          <a:prstGeom prst="rect">
            <a:avLst/>
          </a:prstGeom>
          <a:solidFill>
            <a:srgbClr val="E8A020">
              <a:alpha val="25000"/>
            </a:srgbClr>
          </a:solidFill>
          <a:ln w="635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644384" y="14813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Resistance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6135624" y="1481328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D3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Antigen Escape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135624" y="1847088"/>
            <a:ext cx="2423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Tumor cells downregulate or lose the target antigen (e.g., CD19 loss in 20-30% of relapsed ALL), rendering CAR T ineffective. Solution: dual-target CARs.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11480" y="2971800"/>
            <a:ext cx="2624328" cy="1417320"/>
          </a:xfrm>
          <a:prstGeom prst="rect">
            <a:avLst/>
          </a:prstGeom>
          <a:solidFill>
            <a:srgbClr val="F4F8FB"/>
          </a:solidFill>
          <a:ln w="12700">
            <a:solidFill>
              <a:srgbClr val="D8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11480" y="2971800"/>
            <a:ext cx="2624328" cy="64008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2029968" y="3081528"/>
            <a:ext cx="914400" cy="256032"/>
          </a:xfrm>
          <a:prstGeom prst="rect">
            <a:avLst/>
          </a:prstGeom>
          <a:solidFill>
            <a:srgbClr val="E8A020">
              <a:alpha val="25000"/>
            </a:srgbClr>
          </a:solidFill>
          <a:ln w="635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029968" y="3081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Resistance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521208" y="3081528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D3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CAR T Exhaustion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521208" y="3447288"/>
            <a:ext cx="2423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antigen exposure causes CAR T cells to exhaust over time, reducing durability of response. 4-1BB co-stimulatory domains improve persistence.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218688" y="2971800"/>
            <a:ext cx="2624328" cy="1417320"/>
          </a:xfrm>
          <a:prstGeom prst="rect">
            <a:avLst/>
          </a:prstGeom>
          <a:solidFill>
            <a:srgbClr val="F4F8FB"/>
          </a:solidFill>
          <a:ln w="12700">
            <a:solidFill>
              <a:srgbClr val="D8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3218688" y="2971800"/>
            <a:ext cx="2624328" cy="64008"/>
          </a:xfrm>
          <a:prstGeom prst="rect">
            <a:avLst/>
          </a:prstGeom>
          <a:solidFill>
            <a:srgbClr val="8E44AD"/>
          </a:solidFill>
          <a:ln w="1270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837176" y="3081528"/>
            <a:ext cx="914400" cy="256032"/>
          </a:xfrm>
          <a:prstGeom prst="rect">
            <a:avLst/>
          </a:prstGeom>
          <a:solidFill>
            <a:srgbClr val="8E44AD">
              <a:alpha val="25000"/>
            </a:srgbClr>
          </a:solidFill>
          <a:ln w="6350">
            <a:solidFill>
              <a:srgbClr val="8E44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837176" y="3081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8E44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3328416" y="3081528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D3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Manufacturing Complexity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3328416" y="3447288"/>
            <a:ext cx="2423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product is made individually for each patient — 2-4 weeks, specialized facilities, ~$400K–500K cost. Supply chain and access remain major barriers.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6025896" y="2971800"/>
            <a:ext cx="2624328" cy="1417320"/>
          </a:xfrm>
          <a:prstGeom prst="rect">
            <a:avLst/>
          </a:prstGeom>
          <a:solidFill>
            <a:srgbClr val="F4F8FB"/>
          </a:solidFill>
          <a:ln w="12700">
            <a:solidFill>
              <a:srgbClr val="D8E6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6025896" y="2971800"/>
            <a:ext cx="2624328" cy="64008"/>
          </a:xfrm>
          <a:prstGeom prst="rect">
            <a:avLst/>
          </a:prstGeom>
          <a:solidFill>
            <a:srgbClr val="0D7F8C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7644384" y="3081528"/>
            <a:ext cx="914400" cy="256032"/>
          </a:xfrm>
          <a:prstGeom prst="rect">
            <a:avLst/>
          </a:prstGeom>
          <a:solidFill>
            <a:srgbClr val="0D7F8C">
              <a:alpha val="25000"/>
            </a:srgbClr>
          </a:solidFill>
          <a:ln w="635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7644384" y="3081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D7F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6135624" y="3081528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0D3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Limited Use in Solid Tumors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6135624" y="3447288"/>
            <a:ext cx="2423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A5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successes are in blood cancers. Solid tumors have physical barriers, hostile TME, and limited unique antigens — CAR T approvals remain restricted to hematologic malignancies.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F142057-B8A5-96FD-0EDE-9E6BEF2D5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550" y="222569"/>
            <a:ext cx="7886700" cy="994172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Additional therapeutic avenues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5219CB-D3C7-037E-5C41-A4836B14D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899" y="1061569"/>
            <a:ext cx="6720862" cy="3780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93360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0">
            <a:extLst>
              <a:ext uri="{FF2B5EF4-FFF2-40B4-BE49-F238E27FC236}">
                <a16:creationId xmlns:a16="http://schemas.microsoft.com/office/drawing/2014/main" id="{DCA8A2D5-7841-6239-EEF5-2D34A951A177}"/>
              </a:ext>
            </a:extLst>
          </p:cNvPr>
          <p:cNvSpPr/>
          <p:nvPr/>
        </p:nvSpPr>
        <p:spPr>
          <a:xfrm>
            <a:off x="6035040" y="-438407"/>
            <a:ext cx="4572000" cy="4572000"/>
          </a:xfrm>
          <a:prstGeom prst="ellipse">
            <a:avLst/>
          </a:prstGeom>
          <a:solidFill>
            <a:schemeClr val="accent4">
              <a:alpha val="20000"/>
            </a:schemeClr>
          </a:solidFill>
          <a:ln w="12700">
            <a:solidFill>
              <a:srgbClr val="0D7F8C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0">
            <a:extLst>
              <a:ext uri="{FF2B5EF4-FFF2-40B4-BE49-F238E27FC236}">
                <a16:creationId xmlns:a16="http://schemas.microsoft.com/office/drawing/2014/main" id="{9B4E722D-E7A7-D062-CD39-599684182EA5}"/>
              </a:ext>
            </a:extLst>
          </p:cNvPr>
          <p:cNvSpPr/>
          <p:nvPr/>
        </p:nvSpPr>
        <p:spPr>
          <a:xfrm>
            <a:off x="5734513" y="2444096"/>
            <a:ext cx="2683094" cy="2474285"/>
          </a:xfrm>
          <a:prstGeom prst="ellipse">
            <a:avLst/>
          </a:prstGeom>
          <a:solidFill>
            <a:srgbClr val="4DB9C0">
              <a:alpha val="20000"/>
            </a:srgbClr>
          </a:solidFill>
          <a:ln w="12700">
            <a:solidFill>
              <a:srgbClr val="0D7F8C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914EE-8707-78B7-CA39-04C2ECFF8C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82"/>
          <a:stretch>
            <a:fillRect/>
          </a:stretch>
        </p:blipFill>
        <p:spPr>
          <a:xfrm>
            <a:off x="1276841" y="1119204"/>
            <a:ext cx="6590317" cy="39988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CDA27F-8E9C-C1DF-B6B4-967C6D244B85}"/>
              </a:ext>
            </a:extLst>
          </p:cNvPr>
          <p:cNvSpPr txBox="1"/>
          <p:nvPr/>
        </p:nvSpPr>
        <p:spPr>
          <a:xfrm>
            <a:off x="298383" y="387684"/>
            <a:ext cx="5303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i="0" dirty="0">
                <a:solidFill>
                  <a:srgbClr val="FFFFFF"/>
                </a:solidFill>
              </a:rPr>
              <a:t>Take home messages</a:t>
            </a:r>
            <a:endParaRPr sz="3600" b="1" i="0" dirty="0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792B76-03A7-6843-18A8-A1A91A207A69}"/>
              </a:ext>
            </a:extLst>
          </p:cNvPr>
          <p:cNvSpPr/>
          <p:nvPr/>
        </p:nvSpPr>
        <p:spPr>
          <a:xfrm>
            <a:off x="365760" y="960120"/>
            <a:ext cx="5029200" cy="25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0468520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744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9976" y="27517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3000" b="1" dirty="0"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the Immune System Detects Cancer</a:t>
            </a:r>
            <a:endParaRPr lang="en-US" sz="3000" dirty="0"/>
          </a:p>
        </p:txBody>
      </p:sp>
      <p:sp>
        <p:nvSpPr>
          <p:cNvPr id="26" name="Text 24"/>
          <p:cNvSpPr/>
          <p:nvPr/>
        </p:nvSpPr>
        <p:spPr>
          <a:xfrm>
            <a:off x="457200" y="4219255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process is called Cancer Immunosurveillance — the immune system constantly scans for and eliminates early cancer cells.</a:t>
            </a:r>
            <a:endParaRPr lang="en-US" sz="1150" dirty="0">
              <a:solidFill>
                <a:srgbClr val="E8A020"/>
              </a:solidFill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3E532BE-7B2D-D9ED-8548-BAF6507DD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76" y="1111079"/>
            <a:ext cx="7772400" cy="31081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3377490" y="1388674"/>
            <a:ext cx="1836964" cy="29317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5218387" y="1388676"/>
            <a:ext cx="1836964" cy="293179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7097088" y="1388676"/>
            <a:ext cx="1836964" cy="2931795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741785" y="1635619"/>
            <a:ext cx="554909" cy="175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6985"/>
              </a:lnSpc>
            </a:pPr>
            <a:r>
              <a:rPr lang="en-US" sz="1126" dirty="0">
                <a:solidFill>
                  <a:srgbClr val="FFC7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ESCAPE</a:t>
            </a:r>
            <a:endParaRPr lang="en-US" sz="1126" dirty="0"/>
          </a:p>
        </p:txBody>
      </p:sp>
      <p:sp>
        <p:nvSpPr>
          <p:cNvPr id="6" name="Text 1"/>
          <p:cNvSpPr/>
          <p:nvPr/>
        </p:nvSpPr>
        <p:spPr>
          <a:xfrm>
            <a:off x="5647971" y="1635625"/>
            <a:ext cx="1019408" cy="175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6985"/>
              </a:lnSpc>
            </a:pPr>
            <a:r>
              <a:rPr lang="en-US" sz="1126" dirty="0">
                <a:solidFill>
                  <a:srgbClr val="FFC7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EQUILIBRIUM</a:t>
            </a:r>
            <a:endParaRPr lang="en-US" sz="1126" dirty="0"/>
          </a:p>
        </p:txBody>
      </p:sp>
      <p:sp>
        <p:nvSpPr>
          <p:cNvPr id="7" name="Text 2"/>
          <p:cNvSpPr/>
          <p:nvPr/>
        </p:nvSpPr>
        <p:spPr>
          <a:xfrm>
            <a:off x="3872209" y="1684664"/>
            <a:ext cx="895803" cy="175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6985"/>
              </a:lnSpc>
            </a:pPr>
            <a:r>
              <a:rPr lang="en-US" sz="1126" dirty="0">
                <a:solidFill>
                  <a:srgbClr val="FFC7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ELIMINATION</a:t>
            </a:r>
            <a:endParaRPr lang="en-US" sz="1126" dirty="0"/>
          </a:p>
        </p:txBody>
      </p:sp>
      <p:pic>
        <p:nvPicPr>
          <p:cNvPr id="8" name="Image 3" descr="preencoded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4127104" y="1294209"/>
            <a:ext cx="330654" cy="330654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5988674" y="1294210"/>
            <a:ext cx="330654" cy="330654"/>
          </a:xfrm>
          <a:prstGeom prst="rect">
            <a:avLst/>
          </a:prstGeom>
        </p:spPr>
      </p:pic>
      <p:pic>
        <p:nvPicPr>
          <p:cNvPr id="10" name="Image 5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7850238" y="1294210"/>
            <a:ext cx="330654" cy="330654"/>
          </a:xfrm>
          <a:prstGeom prst="rect">
            <a:avLst/>
          </a:prstGeom>
        </p:spPr>
      </p:pic>
      <p:pic>
        <p:nvPicPr>
          <p:cNvPr id="11" name="Image 6" descr="preencoded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3734716" y="2933742"/>
            <a:ext cx="1107077" cy="1038497"/>
          </a:xfrm>
          <a:prstGeom prst="rect">
            <a:avLst/>
          </a:prstGeom>
        </p:spPr>
      </p:pic>
      <p:pic>
        <p:nvPicPr>
          <p:cNvPr id="12" name="Image 7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5652050" y="2930947"/>
            <a:ext cx="1058091" cy="1026251"/>
          </a:xfrm>
          <a:prstGeom prst="rect">
            <a:avLst/>
          </a:prstGeom>
        </p:spPr>
      </p:pic>
      <p:pic>
        <p:nvPicPr>
          <p:cNvPr id="13" name="Image 8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8164172" y="3623435"/>
            <a:ext cx="296364" cy="320856"/>
          </a:xfrm>
          <a:prstGeom prst="rect">
            <a:avLst/>
          </a:prstGeom>
        </p:spPr>
      </p:pic>
      <p:pic>
        <p:nvPicPr>
          <p:cNvPr id="14" name="Image 9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7671356" y="3618757"/>
            <a:ext cx="333103" cy="325755"/>
          </a:xfrm>
          <a:prstGeom prst="rect">
            <a:avLst/>
          </a:prstGeom>
        </p:spPr>
      </p:pic>
      <p:pic>
        <p:nvPicPr>
          <p:cNvPr id="15" name="Image 10" descr="preencoded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7"/>
          <a:stretch>
            <a:fillRect/>
          </a:stretch>
        </p:blipFill>
        <p:spPr>
          <a:xfrm>
            <a:off x="4209129" y="2919489"/>
            <a:ext cx="494756" cy="418828"/>
          </a:xfrm>
          <a:prstGeom prst="rect">
            <a:avLst/>
          </a:prstGeom>
        </p:spPr>
      </p:pic>
      <p:pic>
        <p:nvPicPr>
          <p:cNvPr id="16" name="Image 11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3816257" y="2910910"/>
            <a:ext cx="499654" cy="421277"/>
          </a:xfrm>
          <a:prstGeom prst="rect">
            <a:avLst/>
          </a:prstGeom>
        </p:spPr>
      </p:pic>
      <p:pic>
        <p:nvPicPr>
          <p:cNvPr id="17" name="Image 12" descr="preencoded.pn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8075024" y="2641845"/>
            <a:ext cx="445770" cy="416379"/>
          </a:xfrm>
          <a:prstGeom prst="rect">
            <a:avLst/>
          </a:prstGeom>
        </p:spPr>
      </p:pic>
      <p:pic>
        <p:nvPicPr>
          <p:cNvPr id="18" name="Image 13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0"/>
          <a:stretch>
            <a:fillRect/>
          </a:stretch>
        </p:blipFill>
        <p:spPr>
          <a:xfrm>
            <a:off x="7581977" y="2629966"/>
            <a:ext cx="460466" cy="428625"/>
          </a:xfrm>
          <a:prstGeom prst="rect">
            <a:avLst/>
          </a:prstGeom>
        </p:spPr>
      </p:pic>
      <p:sp>
        <p:nvSpPr>
          <p:cNvPr id="19" name="Text 3"/>
          <p:cNvSpPr/>
          <p:nvPr/>
        </p:nvSpPr>
        <p:spPr>
          <a:xfrm>
            <a:off x="3681429" y="2526537"/>
            <a:ext cx="308843" cy="2443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5000"/>
              </a:lnSpc>
            </a:pPr>
            <a:r>
              <a:rPr lang="en-US" sz="844" dirty="0">
                <a:solidFill>
                  <a:srgbClr val="1D8A8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CD8+ T cell</a:t>
            </a:r>
            <a:endParaRPr lang="en-US" sz="844" dirty="0"/>
          </a:p>
        </p:txBody>
      </p:sp>
      <p:sp>
        <p:nvSpPr>
          <p:cNvPr id="20" name="Text 4"/>
          <p:cNvSpPr/>
          <p:nvPr/>
        </p:nvSpPr>
        <p:spPr>
          <a:xfrm>
            <a:off x="4557734" y="2539032"/>
            <a:ext cx="248544" cy="2443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5000"/>
              </a:lnSpc>
            </a:pPr>
            <a:r>
              <a:rPr lang="en-US" sz="844" dirty="0">
                <a:solidFill>
                  <a:srgbClr val="41408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NK cell</a:t>
            </a:r>
            <a:endParaRPr lang="en-US" sz="844" dirty="0"/>
          </a:p>
        </p:txBody>
      </p:sp>
      <p:sp>
        <p:nvSpPr>
          <p:cNvPr id="21" name="Text 5"/>
          <p:cNvSpPr/>
          <p:nvPr/>
        </p:nvSpPr>
        <p:spPr>
          <a:xfrm>
            <a:off x="7474914" y="2347746"/>
            <a:ext cx="308843" cy="1346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5000"/>
              </a:lnSpc>
            </a:pPr>
            <a:r>
              <a:rPr lang="en-US" sz="844" dirty="0">
                <a:solidFill>
                  <a:srgbClr val="78A8E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Treg</a:t>
            </a:r>
            <a:endParaRPr lang="en-US" sz="844" dirty="0"/>
          </a:p>
        </p:txBody>
      </p:sp>
      <p:sp>
        <p:nvSpPr>
          <p:cNvPr id="22" name="Text 6"/>
          <p:cNvSpPr/>
          <p:nvPr/>
        </p:nvSpPr>
        <p:spPr>
          <a:xfrm>
            <a:off x="8351307" y="2347744"/>
            <a:ext cx="308843" cy="1346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5000"/>
              </a:lnSpc>
            </a:pPr>
            <a:r>
              <a:rPr lang="en-US" sz="844" dirty="0">
                <a:solidFill>
                  <a:srgbClr val="765C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MDSC</a:t>
            </a:r>
            <a:endParaRPr lang="en-US" sz="844" dirty="0"/>
          </a:p>
        </p:txBody>
      </p:sp>
      <p:sp>
        <p:nvSpPr>
          <p:cNvPr id="23" name="Text 7"/>
          <p:cNvSpPr/>
          <p:nvPr/>
        </p:nvSpPr>
        <p:spPr>
          <a:xfrm>
            <a:off x="3843278" y="2049194"/>
            <a:ext cx="918532" cy="3747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6985"/>
              </a:lnSpc>
            </a:pPr>
            <a:r>
              <a:rPr lang="en-US" sz="844" b="1" dirty="0">
                <a:solidFill>
                  <a:srgbClr val="FFC7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Suppression of transformed cells</a:t>
            </a:r>
            <a:endParaRPr lang="en-US" sz="844" dirty="0"/>
          </a:p>
          <a:p>
            <a:pPr>
              <a:lnSpc>
                <a:spcPct val="96985"/>
              </a:lnSpc>
            </a:pPr>
            <a:r>
              <a:rPr lang="en-US" sz="844" dirty="0">
                <a:solidFill>
                  <a:srgbClr val="FFC7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844" dirty="0"/>
          </a:p>
        </p:txBody>
      </p:sp>
      <p:sp>
        <p:nvSpPr>
          <p:cNvPr id="24" name="Text 8"/>
          <p:cNvSpPr/>
          <p:nvPr/>
        </p:nvSpPr>
        <p:spPr>
          <a:xfrm>
            <a:off x="5497708" y="2003235"/>
            <a:ext cx="1374125" cy="252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6985"/>
              </a:lnSpc>
            </a:pPr>
            <a:r>
              <a:rPr lang="en-US" sz="844" b="1" dirty="0">
                <a:solidFill>
                  <a:srgbClr val="FFC7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Tumor dormancy</a:t>
            </a:r>
            <a:endParaRPr lang="en-US" sz="844" dirty="0"/>
          </a:p>
          <a:p>
            <a:pPr algn="ctr">
              <a:lnSpc>
                <a:spcPct val="96985"/>
              </a:lnSpc>
            </a:pPr>
            <a:r>
              <a:rPr lang="en-US" sz="844" dirty="0">
                <a:solidFill>
                  <a:srgbClr val="FFC7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Selective immune pressure</a:t>
            </a:r>
            <a:endParaRPr lang="en-US" sz="844" dirty="0"/>
          </a:p>
        </p:txBody>
      </p:sp>
      <p:sp>
        <p:nvSpPr>
          <p:cNvPr id="25" name="Text 9"/>
          <p:cNvSpPr/>
          <p:nvPr/>
        </p:nvSpPr>
        <p:spPr>
          <a:xfrm>
            <a:off x="7513074" y="2003235"/>
            <a:ext cx="1012330" cy="2302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6985"/>
              </a:lnSpc>
            </a:pPr>
            <a:r>
              <a:rPr lang="en-US" sz="844" b="1" dirty="0">
                <a:solidFill>
                  <a:srgbClr val="FFC72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Tumor progression</a:t>
            </a:r>
            <a:endParaRPr lang="en-US" sz="844" dirty="0"/>
          </a:p>
        </p:txBody>
      </p:sp>
      <p:pic>
        <p:nvPicPr>
          <p:cNvPr id="26" name="Image 14" descr="preencoded.png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1"/>
          <a:stretch>
            <a:fillRect/>
          </a:stretch>
        </p:blipFill>
        <p:spPr>
          <a:xfrm>
            <a:off x="4813763" y="2365624"/>
            <a:ext cx="712742" cy="164102"/>
          </a:xfrm>
          <a:prstGeom prst="rect">
            <a:avLst/>
          </a:prstGeom>
        </p:spPr>
      </p:pic>
      <p:pic>
        <p:nvPicPr>
          <p:cNvPr id="27" name="Image 15" descr="preencoded.png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1"/>
          <a:stretch>
            <a:fillRect/>
          </a:stretch>
        </p:blipFill>
        <p:spPr>
          <a:xfrm>
            <a:off x="6672606" y="2365624"/>
            <a:ext cx="712742" cy="164102"/>
          </a:xfrm>
          <a:prstGeom prst="rect">
            <a:avLst/>
          </a:prstGeom>
        </p:spPr>
      </p:pic>
      <p:sp>
        <p:nvSpPr>
          <p:cNvPr id="28" name="Text 10"/>
          <p:cNvSpPr/>
          <p:nvPr/>
        </p:nvSpPr>
        <p:spPr>
          <a:xfrm>
            <a:off x="6110338" y="2716622"/>
            <a:ext cx="308843" cy="2443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85000"/>
              </a:lnSpc>
            </a:pPr>
            <a:r>
              <a:rPr lang="en-US" sz="844" dirty="0">
                <a:solidFill>
                  <a:srgbClr val="359AA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CD4+ T cell</a:t>
            </a:r>
            <a:endParaRPr lang="en-US" sz="844" dirty="0"/>
          </a:p>
        </p:txBody>
      </p:sp>
      <p:pic>
        <p:nvPicPr>
          <p:cNvPr id="29" name="Image 16" descr="preencoded.png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2"/>
          <a:stretch>
            <a:fillRect/>
          </a:stretch>
        </p:blipFill>
        <p:spPr>
          <a:xfrm>
            <a:off x="5740411" y="2760904"/>
            <a:ext cx="389436" cy="362494"/>
          </a:xfrm>
          <a:prstGeom prst="rect">
            <a:avLst/>
          </a:prstGeom>
        </p:spPr>
      </p:pic>
      <p:pic>
        <p:nvPicPr>
          <p:cNvPr id="30" name="Image 17" descr="preencoded.png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53"/>
          <a:stretch>
            <a:fillRect/>
          </a:stretch>
        </p:blipFill>
        <p:spPr>
          <a:xfrm>
            <a:off x="6337699" y="2878322"/>
            <a:ext cx="350248" cy="352697"/>
          </a:xfrm>
          <a:prstGeom prst="rect">
            <a:avLst/>
          </a:prstGeom>
        </p:spPr>
      </p:pic>
      <p:sp>
        <p:nvSpPr>
          <p:cNvPr id="31" name="Text 11"/>
          <p:cNvSpPr/>
          <p:nvPr/>
        </p:nvSpPr>
        <p:spPr>
          <a:xfrm>
            <a:off x="5666076" y="2771319"/>
            <a:ext cx="244147" cy="1350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5000"/>
              </a:lnSpc>
            </a:pPr>
            <a:r>
              <a:rPr lang="en-US" sz="844" dirty="0">
                <a:solidFill>
                  <a:srgbClr val="0062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IL-12</a:t>
            </a:r>
            <a:endParaRPr lang="en-US" sz="844" dirty="0"/>
          </a:p>
        </p:txBody>
      </p:sp>
      <p:sp>
        <p:nvSpPr>
          <p:cNvPr id="32" name="Text 12"/>
          <p:cNvSpPr/>
          <p:nvPr/>
        </p:nvSpPr>
        <p:spPr>
          <a:xfrm>
            <a:off x="6580671" y="2899935"/>
            <a:ext cx="225879" cy="1350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85000"/>
              </a:lnSpc>
            </a:pPr>
            <a:r>
              <a:rPr lang="en-US" sz="844" dirty="0">
                <a:solidFill>
                  <a:srgbClr val="25AAB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IFNγ</a:t>
            </a:r>
            <a:endParaRPr lang="en-US" sz="844" dirty="0"/>
          </a:p>
        </p:txBody>
      </p:sp>
      <p:pic>
        <p:nvPicPr>
          <p:cNvPr id="33" name="Image 18" descr="preencoded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4"/>
          <a:stretch>
            <a:fillRect/>
          </a:stretch>
        </p:blipFill>
        <p:spPr>
          <a:xfrm>
            <a:off x="4516359" y="2750540"/>
            <a:ext cx="308610" cy="308610"/>
          </a:xfrm>
          <a:prstGeom prst="rect">
            <a:avLst/>
          </a:prstGeom>
        </p:spPr>
      </p:pic>
      <p:pic>
        <p:nvPicPr>
          <p:cNvPr id="34" name="Image 19" descr="preencoded.png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55"/>
          <a:stretch>
            <a:fillRect/>
          </a:stretch>
        </p:blipFill>
        <p:spPr>
          <a:xfrm>
            <a:off x="3672972" y="2740743"/>
            <a:ext cx="318407" cy="328204"/>
          </a:xfrm>
          <a:prstGeom prst="rect">
            <a:avLst/>
          </a:prstGeom>
        </p:spPr>
      </p:pic>
      <p:pic>
        <p:nvPicPr>
          <p:cNvPr id="35" name="Image 20" descr="preencoded.png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56"/>
          <a:stretch>
            <a:fillRect/>
          </a:stretch>
        </p:blipFill>
        <p:spPr>
          <a:xfrm>
            <a:off x="5665935" y="3069329"/>
            <a:ext cx="286566" cy="293914"/>
          </a:xfrm>
          <a:prstGeom prst="rect">
            <a:avLst/>
          </a:prstGeom>
        </p:spPr>
      </p:pic>
      <p:pic>
        <p:nvPicPr>
          <p:cNvPr id="36" name="Image 21" descr="preencoded.pn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57"/>
          <a:stretch>
            <a:fillRect/>
          </a:stretch>
        </p:blipFill>
        <p:spPr>
          <a:xfrm>
            <a:off x="6072373" y="2962262"/>
            <a:ext cx="286566" cy="293914"/>
          </a:xfrm>
          <a:prstGeom prst="rect">
            <a:avLst/>
          </a:prstGeom>
        </p:spPr>
      </p:pic>
      <p:pic>
        <p:nvPicPr>
          <p:cNvPr id="37" name="Image 22" descr="preencoded.pn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56"/>
          <a:stretch>
            <a:fillRect/>
          </a:stretch>
        </p:blipFill>
        <p:spPr>
          <a:xfrm>
            <a:off x="7490180" y="3815863"/>
            <a:ext cx="286566" cy="293914"/>
          </a:xfrm>
          <a:prstGeom prst="rect">
            <a:avLst/>
          </a:prstGeom>
        </p:spPr>
      </p:pic>
      <p:pic>
        <p:nvPicPr>
          <p:cNvPr id="38" name="Image 23" descr="preencoded.png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58"/>
          <a:stretch>
            <a:fillRect/>
          </a:stretch>
        </p:blipFill>
        <p:spPr>
          <a:xfrm>
            <a:off x="7490180" y="2464139"/>
            <a:ext cx="286566" cy="293914"/>
          </a:xfrm>
          <a:prstGeom prst="rect">
            <a:avLst/>
          </a:prstGeom>
        </p:spPr>
      </p:pic>
      <p:pic>
        <p:nvPicPr>
          <p:cNvPr id="39" name="Image 24" descr="preencoded.png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59"/>
          <a:stretch>
            <a:fillRect/>
          </a:stretch>
        </p:blipFill>
        <p:spPr>
          <a:xfrm>
            <a:off x="8375352" y="3823214"/>
            <a:ext cx="279219" cy="279219"/>
          </a:xfrm>
          <a:prstGeom prst="rect">
            <a:avLst/>
          </a:prstGeom>
        </p:spPr>
      </p:pic>
      <p:pic>
        <p:nvPicPr>
          <p:cNvPr id="40" name="Image 25" descr="preencoded.png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60"/>
          <a:stretch>
            <a:fillRect/>
          </a:stretch>
        </p:blipFill>
        <p:spPr>
          <a:xfrm>
            <a:off x="8303099" y="2399233"/>
            <a:ext cx="423726" cy="423726"/>
          </a:xfrm>
          <a:prstGeom prst="rect">
            <a:avLst/>
          </a:prstGeom>
        </p:spPr>
      </p:pic>
      <p:pic>
        <p:nvPicPr>
          <p:cNvPr id="41" name="Image 26" descr="preencoded.png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61"/>
          <a:stretch>
            <a:fillRect/>
          </a:stretch>
        </p:blipFill>
        <p:spPr>
          <a:xfrm>
            <a:off x="1566839" y="60076"/>
            <a:ext cx="2170067" cy="4976949"/>
          </a:xfrm>
          <a:prstGeom prst="rect">
            <a:avLst/>
          </a:prstGeom>
        </p:spPr>
      </p:pic>
      <p:pic>
        <p:nvPicPr>
          <p:cNvPr id="42" name="Image 27" descr="preencoded.png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62"/>
          <a:stretch>
            <a:fillRect/>
          </a:stretch>
        </p:blipFill>
        <p:spPr>
          <a:xfrm>
            <a:off x="4068360" y="3258846"/>
            <a:ext cx="379639" cy="382089"/>
          </a:xfrm>
          <a:prstGeom prst="rect">
            <a:avLst/>
          </a:prstGeom>
        </p:spPr>
      </p:pic>
      <p:pic>
        <p:nvPicPr>
          <p:cNvPr id="43" name="Image 28" descr="preencoded.png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63"/>
          <a:stretch>
            <a:fillRect/>
          </a:stretch>
        </p:blipFill>
        <p:spPr>
          <a:xfrm>
            <a:off x="6189762" y="3178199"/>
            <a:ext cx="318407" cy="320856"/>
          </a:xfrm>
          <a:prstGeom prst="rect">
            <a:avLst/>
          </a:prstGeom>
        </p:spPr>
      </p:pic>
      <p:pic>
        <p:nvPicPr>
          <p:cNvPr id="44" name="Image 29" descr="preencoded.png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63"/>
          <a:stretch>
            <a:fillRect/>
          </a:stretch>
        </p:blipFill>
        <p:spPr>
          <a:xfrm>
            <a:off x="6189758" y="3446103"/>
            <a:ext cx="318407" cy="320856"/>
          </a:xfrm>
          <a:prstGeom prst="rect">
            <a:avLst/>
          </a:prstGeom>
        </p:spPr>
      </p:pic>
      <p:pic>
        <p:nvPicPr>
          <p:cNvPr id="45" name="Image 30" descr="preencoded.png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63"/>
          <a:stretch>
            <a:fillRect/>
          </a:stretch>
        </p:blipFill>
        <p:spPr>
          <a:xfrm>
            <a:off x="6021896" y="3256844"/>
            <a:ext cx="318407" cy="320856"/>
          </a:xfrm>
          <a:prstGeom prst="rect">
            <a:avLst/>
          </a:prstGeom>
        </p:spPr>
      </p:pic>
      <p:pic>
        <p:nvPicPr>
          <p:cNvPr id="46" name="Image 31" descr="preencoded.png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64"/>
          <a:stretch>
            <a:fillRect/>
          </a:stretch>
        </p:blipFill>
        <p:spPr>
          <a:xfrm>
            <a:off x="7605701" y="2892694"/>
            <a:ext cx="879294" cy="930729"/>
          </a:xfrm>
          <a:prstGeom prst="rect">
            <a:avLst/>
          </a:prstGeom>
        </p:spPr>
      </p:pic>
      <p:sp>
        <p:nvSpPr>
          <p:cNvPr id="47" name="Text 13"/>
          <p:cNvSpPr/>
          <p:nvPr/>
        </p:nvSpPr>
        <p:spPr>
          <a:xfrm>
            <a:off x="5483149" y="4730982"/>
            <a:ext cx="1000311" cy="289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96985"/>
              </a:lnSpc>
            </a:pPr>
            <a:r>
              <a:rPr lang="en-US" sz="823" dirty="0">
                <a:latin typeface="Roboto" pitchFamily="34" charset="0"/>
                <a:ea typeface="Roboto" pitchFamily="34" charset="-122"/>
                <a:cs typeface="Roboto" pitchFamily="34" charset="-120"/>
              </a:rPr>
              <a:t>Highly immunogenic tumor cell </a:t>
            </a:r>
            <a:endParaRPr lang="en-US" sz="823" dirty="0"/>
          </a:p>
        </p:txBody>
      </p:sp>
      <p:sp>
        <p:nvSpPr>
          <p:cNvPr id="48" name="Text 14"/>
          <p:cNvSpPr/>
          <p:nvPr/>
        </p:nvSpPr>
        <p:spPr>
          <a:xfrm>
            <a:off x="7044769" y="4730982"/>
            <a:ext cx="1000311" cy="255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96985"/>
              </a:lnSpc>
            </a:pPr>
            <a:r>
              <a:rPr lang="en-US" sz="823" dirty="0">
                <a:latin typeface="Roboto" pitchFamily="34" charset="0"/>
                <a:ea typeface="Roboto" pitchFamily="34" charset="-122"/>
                <a:cs typeface="Roboto" pitchFamily="34" charset="-120"/>
              </a:rPr>
              <a:t>Poorly immunogenic tumor cell </a:t>
            </a:r>
            <a:endParaRPr lang="en-US" sz="823" dirty="0"/>
          </a:p>
        </p:txBody>
      </p:sp>
      <p:pic>
        <p:nvPicPr>
          <p:cNvPr id="49" name="Image 32" descr="preencoded.png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65"/>
          <a:stretch>
            <a:fillRect/>
          </a:stretch>
        </p:blipFill>
        <p:spPr>
          <a:xfrm>
            <a:off x="6505035" y="4657372"/>
            <a:ext cx="418828" cy="421277"/>
          </a:xfrm>
          <a:prstGeom prst="rect">
            <a:avLst/>
          </a:prstGeom>
        </p:spPr>
      </p:pic>
      <p:pic>
        <p:nvPicPr>
          <p:cNvPr id="50" name="Image 33" descr="preencoded.png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66"/>
          <a:stretch>
            <a:fillRect/>
          </a:stretch>
        </p:blipFill>
        <p:spPr>
          <a:xfrm>
            <a:off x="8066657" y="4657372"/>
            <a:ext cx="418828" cy="421277"/>
          </a:xfrm>
          <a:prstGeom prst="rect">
            <a:avLst/>
          </a:prstGeom>
        </p:spPr>
      </p:pic>
      <p:pic>
        <p:nvPicPr>
          <p:cNvPr id="51" name="Image 34" descr="preencoded.png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67"/>
          <a:stretch>
            <a:fillRect/>
          </a:stretch>
        </p:blipFill>
        <p:spPr>
          <a:xfrm>
            <a:off x="4847830" y="4663495"/>
            <a:ext cx="418828" cy="409031"/>
          </a:xfrm>
          <a:prstGeom prst="rect">
            <a:avLst/>
          </a:prstGeom>
        </p:spPr>
      </p:pic>
      <p:sp>
        <p:nvSpPr>
          <p:cNvPr id="52" name="Text 15"/>
          <p:cNvSpPr/>
          <p:nvPr/>
        </p:nvSpPr>
        <p:spPr>
          <a:xfrm>
            <a:off x="4272600" y="4730982"/>
            <a:ext cx="553658" cy="1314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ct val="96985"/>
              </a:lnSpc>
            </a:pPr>
            <a:r>
              <a:rPr lang="en-US" sz="823" dirty="0">
                <a:latin typeface="Roboto" pitchFamily="34" charset="0"/>
                <a:ea typeface="Roboto" pitchFamily="34" charset="-122"/>
                <a:cs typeface="Roboto" pitchFamily="34" charset="-120"/>
              </a:rPr>
              <a:t>Healthy cell</a:t>
            </a:r>
            <a:endParaRPr lang="en-US" sz="823" dirty="0"/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E6EAF351-767A-87AC-E995-4AE4EBB55230}"/>
              </a:ext>
            </a:extLst>
          </p:cNvPr>
          <p:cNvSpPr txBox="1">
            <a:spLocks/>
          </p:cNvSpPr>
          <p:nvPr/>
        </p:nvSpPr>
        <p:spPr>
          <a:xfrm>
            <a:off x="3574432" y="203716"/>
            <a:ext cx="5071622" cy="99417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Trebuchet MS" panose="020B0703020202090204" pitchFamily="34" charset="0"/>
              </a:rPr>
              <a:t>Cancer Immunosurveillance 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F51FA0F-E1E5-E57F-FDBC-4816B8419965}"/>
              </a:ext>
            </a:extLst>
          </p:cNvPr>
          <p:cNvGrpSpPr/>
          <p:nvPr/>
        </p:nvGrpSpPr>
        <p:grpSpPr>
          <a:xfrm>
            <a:off x="3116249" y="2426805"/>
            <a:ext cx="615377" cy="129196"/>
            <a:chOff x="2441420" y="2717325"/>
            <a:chExt cx="402236" cy="21174"/>
          </a:xfrm>
        </p:grpSpPr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79CE25FF-2CF2-4560-B530-EBD31CE49B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41420" y="2738499"/>
              <a:ext cx="241700" cy="0"/>
            </a:xfrm>
            <a:prstGeom prst="straightConnector1">
              <a:avLst/>
            </a:prstGeom>
            <a:ln w="57150">
              <a:solidFill>
                <a:srgbClr val="4DB9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36A5C5E7-98C9-F13A-B420-3504616CE766}"/>
                </a:ext>
              </a:extLst>
            </p:cNvPr>
            <p:cNvCxnSpPr>
              <a:cxnSpLocks/>
            </p:cNvCxnSpPr>
            <p:nvPr/>
          </p:nvCxnSpPr>
          <p:spPr>
            <a:xfrm>
              <a:off x="2477896" y="2717325"/>
              <a:ext cx="365760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69A131C-E2BE-911E-2859-18CF9DEC2340}"/>
              </a:ext>
            </a:extLst>
          </p:cNvPr>
          <p:cNvCxnSpPr>
            <a:cxnSpLocks/>
          </p:cNvCxnSpPr>
          <p:nvPr/>
        </p:nvCxnSpPr>
        <p:spPr>
          <a:xfrm>
            <a:off x="4890347" y="2447675"/>
            <a:ext cx="559573" cy="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E0E05538-C69A-DAB9-32C3-3CDBC46A548B}"/>
              </a:ext>
            </a:extLst>
          </p:cNvPr>
          <p:cNvCxnSpPr>
            <a:cxnSpLocks/>
          </p:cNvCxnSpPr>
          <p:nvPr/>
        </p:nvCxnSpPr>
        <p:spPr>
          <a:xfrm>
            <a:off x="6749190" y="2447675"/>
            <a:ext cx="559573" cy="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EC97D01-ACC9-9D6E-81E1-C07104294600}"/>
              </a:ext>
            </a:extLst>
          </p:cNvPr>
          <p:cNvCxnSpPr>
            <a:cxnSpLocks/>
          </p:cNvCxnSpPr>
          <p:nvPr/>
        </p:nvCxnSpPr>
        <p:spPr>
          <a:xfrm>
            <a:off x="2436280" y="1674365"/>
            <a:ext cx="0" cy="516346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69EDEF9-7E23-51C3-C3DC-6C155E4FAC40}"/>
              </a:ext>
            </a:extLst>
          </p:cNvPr>
          <p:cNvCxnSpPr>
            <a:cxnSpLocks/>
          </p:cNvCxnSpPr>
          <p:nvPr/>
        </p:nvCxnSpPr>
        <p:spPr>
          <a:xfrm>
            <a:off x="2436280" y="3194092"/>
            <a:ext cx="0" cy="516346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0466D7-CA2B-A4BB-C3B8-1324A1B24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203" y="627570"/>
            <a:ext cx="6285911" cy="440013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1365A37-58E4-F995-627E-07B3ACE8F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809" y="33546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Tumor Microenvironment (TME)</a:t>
            </a:r>
            <a:endParaRPr lang="en-US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EBCA4C6-FC30-4D70-13CF-1B99A382FBCC}"/>
              </a:ext>
            </a:extLst>
          </p:cNvPr>
          <p:cNvSpPr/>
          <p:nvPr/>
        </p:nvSpPr>
        <p:spPr>
          <a:xfrm>
            <a:off x="728493" y="733373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tumor is not just cancer cells — it's a complex ecosystem that suppresses immune activity</a:t>
            </a:r>
            <a:endParaRPr lang="en-US" sz="1300" dirty="0">
              <a:solidFill>
                <a:srgbClr val="E8A020"/>
              </a:solidFill>
            </a:endParaRPr>
          </a:p>
        </p:txBody>
      </p:sp>
      <p:sp>
        <p:nvSpPr>
          <p:cNvPr id="6" name="Text 14">
            <a:extLst>
              <a:ext uri="{FF2B5EF4-FFF2-40B4-BE49-F238E27FC236}">
                <a16:creationId xmlns:a16="http://schemas.microsoft.com/office/drawing/2014/main" id="{63F16B3B-D926-3D70-1085-18267F9CA3E5}"/>
              </a:ext>
            </a:extLst>
          </p:cNvPr>
          <p:cNvSpPr/>
          <p:nvPr/>
        </p:nvSpPr>
        <p:spPr>
          <a:xfrm>
            <a:off x="457200" y="445228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these components work together to create an immunosuppressive 'cold' tumor environment that shuts down anti-cancer immune responses.</a:t>
            </a:r>
            <a:endParaRPr lang="en-US" sz="1100" dirty="0">
              <a:solidFill>
                <a:srgbClr val="E8A020"/>
              </a:solidFill>
            </a:endParaRPr>
          </a:p>
        </p:txBody>
      </p:sp>
      <p:sp>
        <p:nvSpPr>
          <p:cNvPr id="17" name="Shape 4">
            <a:extLst>
              <a:ext uri="{FF2B5EF4-FFF2-40B4-BE49-F238E27FC236}">
                <a16:creationId xmlns:a16="http://schemas.microsoft.com/office/drawing/2014/main" id="{F4BABC28-8D8F-E41D-9D7E-4419897906C8}"/>
              </a:ext>
            </a:extLst>
          </p:cNvPr>
          <p:cNvSpPr/>
          <p:nvPr/>
        </p:nvSpPr>
        <p:spPr>
          <a:xfrm>
            <a:off x="543808" y="1625905"/>
            <a:ext cx="1686119" cy="495804"/>
          </a:xfrm>
          <a:prstGeom prst="rect">
            <a:avLst/>
          </a:prstGeom>
          <a:solidFill>
            <a:srgbClr val="0D3B5E"/>
          </a:solidFill>
          <a:ln w="12700">
            <a:solidFill>
              <a:srgbClr val="0D3B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BF8276E2-FDD1-E5B4-190A-E3AF1045333A}"/>
              </a:ext>
            </a:extLst>
          </p:cNvPr>
          <p:cNvSpPr/>
          <p:nvPr/>
        </p:nvSpPr>
        <p:spPr>
          <a:xfrm>
            <a:off x="261320" y="1481958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Regulatory</a:t>
            </a:r>
            <a:endParaRPr lang="en-US" sz="1200" b="1" dirty="0">
              <a:latin typeface="Trebuchet MS" panose="020B0703020202090204" pitchFamily="34" charset="0"/>
            </a:endParaRP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T cells (Tregs)</a:t>
            </a:r>
            <a:endParaRPr lang="en-US" sz="1200" b="1" dirty="0">
              <a:latin typeface="Trebuchet MS" panose="020B0703020202090204" pitchFamily="34" charset="0"/>
            </a:endParaRPr>
          </a:p>
        </p:txBody>
      </p:sp>
      <p:sp>
        <p:nvSpPr>
          <p:cNvPr id="19" name="Shape 6">
            <a:extLst>
              <a:ext uri="{FF2B5EF4-FFF2-40B4-BE49-F238E27FC236}">
                <a16:creationId xmlns:a16="http://schemas.microsoft.com/office/drawing/2014/main" id="{8A011BC2-E7B5-F8FC-2E45-3F8BCC61412E}"/>
              </a:ext>
            </a:extLst>
          </p:cNvPr>
          <p:cNvSpPr/>
          <p:nvPr/>
        </p:nvSpPr>
        <p:spPr>
          <a:xfrm>
            <a:off x="547726" y="2556210"/>
            <a:ext cx="1713536" cy="529587"/>
          </a:xfrm>
          <a:prstGeom prst="rect">
            <a:avLst/>
          </a:prstGeom>
          <a:solidFill>
            <a:srgbClr val="0D3B5E"/>
          </a:solidFill>
          <a:ln w="12700">
            <a:solidFill>
              <a:srgbClr val="0D3B5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D64A9A74-52BB-9F41-325A-B86E92D8BCB8}"/>
              </a:ext>
            </a:extLst>
          </p:cNvPr>
          <p:cNvSpPr/>
          <p:nvPr/>
        </p:nvSpPr>
        <p:spPr>
          <a:xfrm>
            <a:off x="246923" y="2445927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Tumor-Associated</a:t>
            </a:r>
            <a:endParaRPr lang="en-US" sz="1200" b="1" dirty="0">
              <a:latin typeface="Trebuchet MS" panose="020B0703020202090204" pitchFamily="34" charset="0"/>
            </a:endParaRP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Macrophages (TAMs)</a:t>
            </a:r>
            <a:endParaRPr lang="en-US" sz="1200" b="1" dirty="0">
              <a:latin typeface="Trebuchet MS" panose="020B0703020202090204" pitchFamily="34" charset="0"/>
            </a:endParaRPr>
          </a:p>
        </p:txBody>
      </p:sp>
      <p:sp>
        <p:nvSpPr>
          <p:cNvPr id="21" name="Shape 12">
            <a:extLst>
              <a:ext uri="{FF2B5EF4-FFF2-40B4-BE49-F238E27FC236}">
                <a16:creationId xmlns:a16="http://schemas.microsoft.com/office/drawing/2014/main" id="{5ECBE65C-E4EB-76D5-38AF-652C3001DAAF}"/>
              </a:ext>
            </a:extLst>
          </p:cNvPr>
          <p:cNvSpPr/>
          <p:nvPr/>
        </p:nvSpPr>
        <p:spPr>
          <a:xfrm>
            <a:off x="582804" y="3488392"/>
            <a:ext cx="1686119" cy="507026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7AF43389-C099-2714-CA7F-C5B118CC7913}"/>
              </a:ext>
            </a:extLst>
          </p:cNvPr>
          <p:cNvSpPr/>
          <p:nvPr/>
        </p:nvSpPr>
        <p:spPr>
          <a:xfrm>
            <a:off x="261320" y="3346247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206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Cytokines &amp;</a:t>
            </a:r>
            <a:endParaRPr lang="en-US" sz="1200" b="1" dirty="0">
              <a:solidFill>
                <a:srgbClr val="002060"/>
              </a:solidFill>
              <a:latin typeface="Trebuchet MS" panose="020B0703020202090204" pitchFamily="34" charset="0"/>
            </a:endParaRPr>
          </a:p>
          <a:p>
            <a:pPr marL="0" indent="0" algn="ctr">
              <a:buNone/>
            </a:pPr>
            <a:r>
              <a:rPr lang="en-US" sz="1200" b="1" dirty="0">
                <a:solidFill>
                  <a:srgbClr val="00206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Chemokines</a:t>
            </a:r>
            <a:endParaRPr lang="en-US" sz="1200" b="1" dirty="0">
              <a:solidFill>
                <a:srgbClr val="002060"/>
              </a:solidFill>
              <a:latin typeface="Trebuchet MS" panose="020B0703020202090204" pitchFamily="34" charset="0"/>
            </a:endParaRPr>
          </a:p>
        </p:txBody>
      </p:sp>
      <p:sp>
        <p:nvSpPr>
          <p:cNvPr id="23" name="Shape 8">
            <a:extLst>
              <a:ext uri="{FF2B5EF4-FFF2-40B4-BE49-F238E27FC236}">
                <a16:creationId xmlns:a16="http://schemas.microsoft.com/office/drawing/2014/main" id="{A32A2568-15ED-F613-F273-C6563026935B}"/>
              </a:ext>
            </a:extLst>
          </p:cNvPr>
          <p:cNvSpPr/>
          <p:nvPr/>
        </p:nvSpPr>
        <p:spPr>
          <a:xfrm>
            <a:off x="6578268" y="2050399"/>
            <a:ext cx="1863679" cy="488780"/>
          </a:xfrm>
          <a:prstGeom prst="rect">
            <a:avLst/>
          </a:prstGeom>
          <a:solidFill>
            <a:srgbClr val="0D7F8C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D25A222D-308C-AE03-1211-F3230C17E1C0}"/>
              </a:ext>
            </a:extLst>
          </p:cNvPr>
          <p:cNvSpPr/>
          <p:nvPr/>
        </p:nvSpPr>
        <p:spPr>
          <a:xfrm>
            <a:off x="6566829" y="2042465"/>
            <a:ext cx="1863679" cy="488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Myeloid-Derived</a:t>
            </a:r>
            <a:endParaRPr lang="en-US" sz="1200" b="1" dirty="0">
              <a:latin typeface="Trebuchet MS" panose="020B0703020202090204" pitchFamily="34" charset="0"/>
            </a:endParaRP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Suppressor Cells</a:t>
            </a:r>
            <a:endParaRPr lang="en-US" sz="1200" b="1" dirty="0">
              <a:latin typeface="Trebuchet MS" panose="020B0703020202090204" pitchFamily="34" charset="0"/>
            </a:endParaRPr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642149F8-FEDB-0671-D362-37D759AB78DD}"/>
              </a:ext>
            </a:extLst>
          </p:cNvPr>
          <p:cNvSpPr/>
          <p:nvPr/>
        </p:nvSpPr>
        <p:spPr>
          <a:xfrm>
            <a:off x="6627241" y="3116099"/>
            <a:ext cx="1863679" cy="488780"/>
          </a:xfrm>
          <a:prstGeom prst="rect">
            <a:avLst/>
          </a:prstGeom>
          <a:solidFill>
            <a:srgbClr val="0D7F8C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F0483968-147C-DF39-FB46-10D3C21EB0F8}"/>
              </a:ext>
            </a:extLst>
          </p:cNvPr>
          <p:cNvSpPr/>
          <p:nvPr/>
        </p:nvSpPr>
        <p:spPr>
          <a:xfrm>
            <a:off x="6566829" y="3108165"/>
            <a:ext cx="1863679" cy="488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Exhausted</a:t>
            </a:r>
            <a:endParaRPr lang="en-US" sz="1200" b="1" dirty="0">
              <a:latin typeface="Trebuchet MS" panose="020B0703020202090204" pitchFamily="34" charset="0"/>
            </a:endParaRPr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CD8+ T cells</a:t>
            </a:r>
            <a:endParaRPr lang="en-US" sz="1200" b="1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514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3000" dirty="0">
              <a:latin typeface="Trebuchet MS" panose="020B070302020209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11480" y="1332951"/>
            <a:ext cx="260604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11480" y="1332951"/>
            <a:ext cx="64008" cy="1325880"/>
          </a:xfrm>
          <a:prstGeom prst="rect">
            <a:avLst/>
          </a:prstGeom>
          <a:solidFill>
            <a:srgbClr val="E8A020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76072" y="1442679"/>
            <a:ext cx="23500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3B5E"/>
                </a:solidFill>
                <a:latin typeface="Trebuchet MS" panose="020B0703020202090204" pitchFamily="34" charset="0"/>
                <a:ea typeface="Trebuchet MS" pitchFamily="34" charset="-122"/>
                <a:cs typeface="Trebuchet MS" pitchFamily="34" charset="-120"/>
              </a:rPr>
              <a:t>Downregulate Self-Markers</a:t>
            </a:r>
            <a:endParaRPr lang="en-US" sz="1200" dirty="0">
              <a:latin typeface="Trebuchet MS" panose="020B070302020209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76072" y="1808439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Cancer cells reduce MHC-I expression, making them invisible to CD8+ T cells.</a:t>
            </a: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200400" y="1332951"/>
            <a:ext cx="260604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200400" y="1332951"/>
            <a:ext cx="64008" cy="1325880"/>
          </a:xfrm>
          <a:prstGeom prst="rect">
            <a:avLst/>
          </a:prstGeom>
          <a:solidFill>
            <a:srgbClr val="E8A020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64992" y="1442679"/>
            <a:ext cx="23500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3B5E"/>
                </a:solidFill>
                <a:latin typeface="Trebuchet MS" panose="020B0703020202090204" pitchFamily="34" charset="0"/>
                <a:ea typeface="Trebuchet MS" pitchFamily="34" charset="-122"/>
                <a:cs typeface="Trebuchet MS" pitchFamily="34" charset="-120"/>
              </a:rPr>
              <a:t>Express 'Don't Kill Me' Signals</a:t>
            </a:r>
            <a:endParaRPr lang="en-US" sz="1200" dirty="0">
              <a:latin typeface="Trebuchet MS" panose="020B070302020209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360420" y="1870987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3A557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Upregulate PD-L1 on their surface, which sends an OFF signal to attacking T cells. CD47 triggers an inhibitory signal that tells the macrophage to back off</a:t>
            </a:r>
          </a:p>
          <a:p>
            <a:pPr marL="0" indent="0" algn="l">
              <a:buNone/>
            </a:pP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989320" y="1332951"/>
            <a:ext cx="260604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989320" y="1332951"/>
            <a:ext cx="64008" cy="1325880"/>
          </a:xfrm>
          <a:prstGeom prst="rect">
            <a:avLst/>
          </a:prstGeom>
          <a:solidFill>
            <a:srgbClr val="E8A020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153912" y="1442679"/>
            <a:ext cx="23500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3B5E"/>
                </a:solidFill>
                <a:latin typeface="Trebuchet MS" panose="020B0703020202090204" pitchFamily="34" charset="0"/>
                <a:ea typeface="Trebuchet MS" pitchFamily="34" charset="-122"/>
                <a:cs typeface="Trebuchet MS" pitchFamily="34" charset="-120"/>
              </a:rPr>
              <a:t>Recruit Suppressor Cells</a:t>
            </a:r>
            <a:endParaRPr lang="en-US" sz="1200" dirty="0">
              <a:latin typeface="Trebuchet MS" panose="020B070302020209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153912" y="1808439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Secrete signals that recruit Tregs and macrophages that block immune activation.</a:t>
            </a: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11480" y="2841711"/>
            <a:ext cx="260604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11480" y="2841711"/>
            <a:ext cx="64008" cy="1325880"/>
          </a:xfrm>
          <a:prstGeom prst="rect">
            <a:avLst/>
          </a:prstGeom>
          <a:solidFill>
            <a:srgbClr val="E8A020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76072" y="2951439"/>
            <a:ext cx="23500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3B5E"/>
                </a:solidFill>
                <a:latin typeface="Trebuchet MS" panose="020B0703020202090204" pitchFamily="34" charset="0"/>
                <a:ea typeface="Trebuchet MS" pitchFamily="34" charset="-122"/>
                <a:cs typeface="Trebuchet MS" pitchFamily="34" charset="-120"/>
              </a:rPr>
              <a:t>Exhaust T Cells</a:t>
            </a:r>
            <a:endParaRPr lang="en-US" sz="1200" dirty="0">
              <a:latin typeface="Trebuchet MS" panose="020B070302020209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76072" y="3317199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Chronic antigen exposure leads to T cell exhaustion — they become dysfunctional over time.</a:t>
            </a: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200400" y="2841711"/>
            <a:ext cx="260604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200400" y="2841711"/>
            <a:ext cx="64008" cy="1325880"/>
          </a:xfrm>
          <a:prstGeom prst="rect">
            <a:avLst/>
          </a:prstGeom>
          <a:solidFill>
            <a:srgbClr val="E8A020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364992" y="2951439"/>
            <a:ext cx="23500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3B5E"/>
                </a:solidFill>
                <a:latin typeface="Trebuchet MS" panose="020B0703020202090204" pitchFamily="34" charset="0"/>
                <a:ea typeface="Trebuchet MS" pitchFamily="34" charset="-122"/>
                <a:cs typeface="Trebuchet MS" pitchFamily="34" charset="-120"/>
              </a:rPr>
              <a:t>Alter the Metabolism</a:t>
            </a:r>
            <a:endParaRPr lang="en-US" sz="1200" dirty="0">
              <a:latin typeface="Trebuchet MS" panose="020B070302020209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364992" y="3317199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Deplete nutrients (glucose, oxygen) in the TME, starving immune cells of energy.</a:t>
            </a: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989320" y="2841711"/>
            <a:ext cx="260604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4DB9C0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5989320" y="2841711"/>
            <a:ext cx="64008" cy="1325880"/>
          </a:xfrm>
          <a:prstGeom prst="rect">
            <a:avLst/>
          </a:prstGeom>
          <a:solidFill>
            <a:srgbClr val="E8A020"/>
          </a:solidFill>
          <a:ln w="12700">
            <a:solidFill>
              <a:srgbClr val="0D7F8C"/>
            </a:solidFill>
            <a:prstDash val="solid"/>
          </a:ln>
        </p:spPr>
        <p:txBody>
          <a:bodyPr/>
          <a:lstStyle/>
          <a:p>
            <a:endParaRPr lang="en-US">
              <a:latin typeface="Trebuchet MS" panose="020B0703020202090204" pitchFamily="34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153912" y="2951439"/>
            <a:ext cx="23500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3B5E"/>
                </a:solidFill>
                <a:latin typeface="Trebuchet MS" panose="020B0703020202090204" pitchFamily="34" charset="0"/>
                <a:ea typeface="Trebuchet MS" pitchFamily="34" charset="-122"/>
                <a:cs typeface="Trebuchet MS" pitchFamily="34" charset="-120"/>
              </a:rPr>
              <a:t>Produce Immunosuppressive Factors</a:t>
            </a:r>
            <a:endParaRPr lang="en-US" sz="1200" dirty="0">
              <a:latin typeface="Trebuchet MS" panose="020B0703020202090204" pitchFamily="34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153912" y="3317199"/>
            <a:ext cx="235000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A5570"/>
                </a:solidFill>
                <a:latin typeface="Trebuchet MS" panose="020B0703020202090204" pitchFamily="34" charset="0"/>
                <a:ea typeface="Calibri" pitchFamily="34" charset="-122"/>
                <a:cs typeface="Calibri" pitchFamily="34" charset="-120"/>
              </a:rPr>
              <a:t>Secrete TGF-β, IL-10, and VEGF which dampen immune responses and block T cell infiltration.</a:t>
            </a:r>
            <a:endParaRPr lang="en-US" sz="1100" dirty="0">
              <a:latin typeface="Trebuchet MS" panose="020B0703020202090204" pitchFamily="34" charset="0"/>
            </a:endParaRP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A5B6C128-2EF9-3B57-E1E4-AEAA7F133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Trebuchet MS" panose="020B0703020202090204" pitchFamily="34" charset="0"/>
                <a:ea typeface="Trebuchet MS" pitchFamily="34" charset="-122"/>
                <a:cs typeface="Trebuchet MS" pitchFamily="34" charset="-120"/>
              </a:rPr>
              <a:t>How Tumors Escape the Immune System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429862"/>
            <a:ext cx="4572000" cy="4572000"/>
          </a:xfrm>
          <a:prstGeom prst="ellipse">
            <a:avLst/>
          </a:prstGeom>
          <a:solidFill>
            <a:schemeClr val="accent4">
              <a:alpha val="20000"/>
            </a:schemeClr>
          </a:solidFill>
          <a:ln w="12700">
            <a:solidFill>
              <a:srgbClr val="0D7F8C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73152" cy="164592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45920"/>
            <a:ext cx="7772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Hematologic</a:t>
            </a:r>
            <a:endParaRPr lang="en-US" sz="4400" dirty="0"/>
          </a:p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Malignancies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35204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cancers as a model for understanding tumor immune evasion</a:t>
            </a:r>
            <a:endParaRPr lang="en-US" sz="1600" dirty="0">
              <a:solidFill>
                <a:srgbClr val="E8A02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BD51E-1830-1E2E-9792-D9DD06E14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942" y="289475"/>
            <a:ext cx="7886700" cy="994172"/>
          </a:xfrm>
        </p:spPr>
        <p:txBody>
          <a:bodyPr/>
          <a:lstStyle/>
          <a:p>
            <a:r>
              <a:rPr lang="en-US" b="1" dirty="0">
                <a:latin typeface="Trebuchet MS" panose="020B0703020202090204" pitchFamily="34" charset="0"/>
              </a:rPr>
              <a:t>Acute Myeloid Leukemia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4C508-38EB-35D0-EFCD-CCE4316C6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64" y="1568389"/>
            <a:ext cx="4587099" cy="27370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7F280C-6B18-FE86-5C45-0DB3E23439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68514" y="2006831"/>
            <a:ext cx="3200661" cy="1860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E8A020"/>
            </a:solidFill>
          </a:ln>
          <a:effectLst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62D3C2-3259-3637-8CEF-5841925BB704}"/>
              </a:ext>
            </a:extLst>
          </p:cNvPr>
          <p:cNvSpPr/>
          <p:nvPr/>
        </p:nvSpPr>
        <p:spPr>
          <a:xfrm>
            <a:off x="5623133" y="2144994"/>
            <a:ext cx="170916" cy="230737"/>
          </a:xfrm>
          <a:prstGeom prst="rect">
            <a:avLst/>
          </a:prstGeom>
          <a:solidFill>
            <a:srgbClr val="FFF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CAA3B6-485D-355B-BA4E-53E59B327C80}"/>
              </a:ext>
            </a:extLst>
          </p:cNvPr>
          <p:cNvSpPr txBox="1"/>
          <p:nvPr/>
        </p:nvSpPr>
        <p:spPr>
          <a:xfrm>
            <a:off x="5468514" y="3905090"/>
            <a:ext cx="45720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>
                <a:latin typeface="Trebuchet MS" panose="020B0703020202090204" pitchFamily="34" charset="0"/>
              </a:rPr>
              <a:t>Linet M, Curtis R, Schonfeld S et </a:t>
            </a:r>
            <a:r>
              <a:rPr lang="en-US" sz="700" dirty="0" err="1">
                <a:latin typeface="Trebuchet MS" panose="020B0703020202090204" pitchFamily="34" charset="0"/>
              </a:rPr>
              <a:t>al.eClinicalMedicine</a:t>
            </a:r>
            <a:r>
              <a:rPr lang="en-US" sz="700" dirty="0">
                <a:latin typeface="Trebuchet MS" panose="020B0703020202090204" pitchFamily="34" charset="0"/>
              </a:rPr>
              <a:t>, 2024; 71</a:t>
            </a:r>
          </a:p>
        </p:txBody>
      </p:sp>
    </p:spTree>
    <p:extLst>
      <p:ext uri="{BB962C8B-B14F-4D97-AF65-F5344CB8AC3E}">
        <p14:creationId xmlns:p14="http://schemas.microsoft.com/office/powerpoint/2010/main" val="39003224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ORTMETHOD" val="pptx_export_from_biorender"/>
  <p:tag name="ILLUSTRATIONID" val="6a1b205623600c96ae364fd7"/>
  <p:tag name="SLIDEID" val="357552f4-52ee-4d92-b11c-ecd42a979f64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05c0e028-51ea-4d9e-a5d5-0cca06806b8b&quot;:{&quot;id&quot;:&quot;05c0e028-51ea-4d9e-a5d5-0cca06806b8b&quot;,&quot;type&quot;:&quot;FIGURE_OBJECT&quot;,&quot;relativeTransform&quot;:{&quot;translate&quot;:{&quot;x&quot;:-84.93418641858162,&quot;y&quot;:296.41372590122677},&quot;rotate&quot;:-2.4492935982947064e-16,&quot;skewX&quot;:0,&quot;scale&quot;:{&quot;x&quot;:1,&quot;y&quot;:1}},&quot;text&quot;:{&quot;textData&quot;:{&quot;lineSpacing&quot;:&quot;normal&quot;,&quot;alignment&quot;:&quot;right&quot;,&quot;verticalAlign&quot;:&quot;TOP&quot;,&quot;lines&quot;:[{&quot;runs&quot;:[{&quot;style&quot;:{&quot;fontFamily&quot;:&quot;Roboto&quot;,&quot;fontSize&quot;:13.655087130561059,&quot;color&quot;:&quot;rgba(23,23,23,1)&quot;,&quot;fontWeight&quot;:&quot;normal&quot;,&quot;fontStyle&quot;:&quot;normal&quot;,&quot;decoration&quot;:&quot;none&quot;,&quot;script&quot;:&quot;none&quot;},&quot;range&quot;:[0,11]}],&quot;text&quot;:&quot;Healthy cell&quot;}],&quot;_lastCaretLocation&quot;:{&quot;lineIndex&quot;:0,&quot;runIndex&quot;:0,&quot;charIndex&quot;:6}},&quot;format&quot;:&quot;BETTER_TEXT&quot;,&quot;size&quot;:{&quot;x&quot;:71.375517759335,&quot;y&quot;:16.215415967541254},&quot;targetSize&quot;:{&quot;x&quot;:60.91493212453921,&quot;y&quot;:13.838932368441677}},&quot;parent&quot;:{&quot;type&quot;:&quot;CHILD&quot;,&quot;parentId&quot;:&quot;357552f4-52ee-4d92-b11c-ecd42a979f64&quot;,&quot;order&quot;:&quot;9998&quot;}},&quot;c2832cd5-1807-40c6-b80d-10fc5e7bb614&quot;:{&quot;id&quot;:&quot;c2832cd5-1807-40c6-b80d-10fc5e7bb614&quot;,&quot;name&quot;:&quot;Spheroidal cell&quot;,&quot;type&quot;:&quot;FIGURE_OBJECT&quot;,&quot;relativeTransform&quot;:{&quot;translate&quot;:{&quot;x&quot;:-18.108083781596275,&quot;y&quot;:306.7062777765676},&quot;rotate&quot;:0,&quot;skewX&quot;:0,&quot;scale&quot;:{&quot;x&quot;:0.5458423638959704,&quot;y&quot;:0.5458423638959704}}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isPremium&quot;:false,&quot;size&quot;:{&quot;x&quot;:100,&quot;y&quot;:98.08917197452229}},&quot;source&quot;:{&quot;id&quot;:&quot;5f32bc680be41f0028c4b1b3&quot;,&quot;version&quot;:1597347396,&quot;type&quot;:&quot;ASSETS&quot;},&quot;isPremium&quot;:false,&quot;parent&quot;:{&quot;type&quot;:&quot;CHILD&quot;,&quot;parentId&quot;:&quot;357552f4-52ee-4d92-b11c-ecd42a979f64&quot;,&quot;order&quot;:&quot;99975&quot;}},&quot;ef032dfd-ac0b-4f91-b782-23f74b960e73&quot;:{&quot;id&quot;:&quot;ef032dfd-ac0b-4f91-b782-23f74b960e73&quot;,&quot;name&quot;:&quot;Cancer cell&quot;,&quot;displayName&quot;:&quot;&quot;,&quot;type&quot;:&quot;FIGURE_OBJECT&quot;,&quot;relativeTransform&quot;:{&quot;translate&quot;:{&quot;x&quot;:402.43290239133034,&quot;y&quot;:306.7062777765676},&quot;rotate&quot;:6.283185307179586,&quot;skewX&quot;:0,&quot;scale&quot;:{&quot;x&quot;:-0.5458369239766632,&quot;y&quot;:0.5458369239766632}},&quot;image&quot;:{&quot;url&quot;:&quot;https://icons.cdn.biorender.com/biorender/61770047aa87c30029843f2f/6153716fe75ac20029699eee.png&quot;,&quot;fallbackUrl&quot;:&quot;sources/icons/61770047aa87c30029843f2f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97&quot;}},&quot;39135524-d450-493a-8263-97c13629b52b&quot;:{&quot;id&quot;:&quot;39135524-d450-493a-8263-97c13629b52b&quot;,&quot;name&quot;:&quot;Cancer cell&quot;,&quot;displayName&quot;:&quot;&quot;,&quot;type&quot;:&quot;FIGURE_OBJECT&quot;,&quot;relativeTransform&quot;:{&quot;translate&quot;:{&quot;x&quot;:198.40640752552017,&quot;y&quot;:306.7062777765676},&quot;rotate&quot;:6.283185307179586,&quot;skewX&quot;:0,&quot;scale&quot;:{&quot;x&quot;:-0.5458369239766632,&quot;y&quot;:0.5458369239766632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965&quot;}},&quot;708f311e-1f18-43e7-b6a7-31c4faedceb6&quot;:{&quot;id&quot;:&quot;708f311e-1f18-43e7-b6a7-31c4faedceb6&quot;,&quot;type&quot;:&quot;FIGURE_OBJECT&quot;,&quot;relativeTransform&quot;:{&quot;translate&quot;:{&quot;x&quot;:306.4284091594806,&quot;y&quot;:304.53366997299963},&quot;rotate&quot;:-2.4492935982947064e-16,&quot;skewX&quot;:0,&quot;scale&quot;:{&quot;x&quot;:1,&quot;y&quot;:1}},&quot;text&quot;:{&quot;textData&quot;:{&quot;lineSpacing&quot;:&quot;normal&quot;,&quot;alignment&quot;:&quot;right&quot;,&quot;verticalAlign&quot;:&quot;TOP&quot;,&quot;lines&quot;:[{&quot;runs&quot;:[{&quot;style&quot;:{&quot;fontFamily&quot;:&quot;Roboto&quot;,&quot;fontSize&quot;:13.655087130561059,&quot;color&quot;:&quot;rgba(23,23,23,1)&quot;,&quot;fontWeight&quot;:&quot;normal&quot;,&quot;fontStyle&quot;:&quot;normal&quot;,&quot;decoration&quot;:&quot;none&quot;,&quot;script&quot;:&quot;none&quot;},&quot;range&quot;:[0,29]}],&quot;text&quot;:&quot;Poorly immunogenic tumor cell &quot;}],&quot;_lastCaretLocation&quot;:{&quot;lineIndex&quot;:0,&quot;runIndex&quot;:0,&quot;charIndex&quot;:6}},&quot;format&quot;:&quot;BETTER_TEXT&quot;,&quot;size&quot;:{&quot;x&quot;:129.73104674101046,&quot;y&quot;:32.45530411108695},&quot;targetSize&quot;:{&quot;x&quot;:110.71804667421166,&quot;y&quot;:27.6987503428593}},&quot;parent&quot;:{&quot;type&quot;:&quot;CHILD&quot;,&quot;parentId&quot;:&quot;357552f4-52ee-4d92-b11c-ecd42a979f64&quot;,&quot;order&quot;:&quot;9996&quot;}},&quot;978cae0a-0ba7-434c-b36f-9489d1835c7e&quot;:{&quot;id&quot;:&quot;978cae0a-0ba7-434c-b36f-9489d1835c7e&quot;,&quot;type&quot;:&quot;FIGURE_OBJECT&quot;,&quot;relativeTransform&quot;:{&quot;translate&quot;:{&quot;x&quot;:102.40214456715384,&quot;y&quot;:306.7062777765676},&quot;rotate&quot;:-2.4492935982947064e-16,&quot;skewX&quot;:0,&quot;scale&quot;:{&quot;x&quot;:1,&quot;y&quot;:1}},&quot;text&quot;:{&quot;textData&quot;:{&quot;lineSpacing&quot;:&quot;normal&quot;,&quot;alignment&quot;:&quot;right&quot;,&quot;verticalAlign&quot;:&quot;TOP&quot;,&quot;lines&quot;:[{&quot;runs&quot;:[{&quot;style&quot;:{&quot;fontFamily&quot;:&quot;Roboto&quot;,&quot;fontSize&quot;:13.655087130561055,&quot;color&quot;:&quot;rgba(23,23,23,1)&quot;,&quot;fontWeight&quot;:&quot;normal&quot;,&quot;fontStyle&quot;:&quot;normal&quot;,&quot;decoration&quot;:&quot;none&quot;,&quot;script&quot;:&quot;none&quot;},&quot;range&quot;:[0,29]}],&quot;text&quot;:&quot;Highly immunogenic tumor cell &quot;}],&quot;_lastCaretLocation&quot;:{&quot;lineIndex&quot;:0,&quot;runIndex&quot;:-1,&quot;charIndex&quot;:-1,&quot;endOfLine&quot;:true}},&quot;format&quot;:&quot;BETTER_TEXT&quot;,&quot;size&quot;:{&quot;x&quot;:129.73105047304534,&quot;y&quot;:36.80051971822296},&quot;targetSize&quot;:{&quot;x&quot;:110.71804985929052,&quot;y&quot;:31.407143950141542}},&quot;parent&quot;:{&quot;type&quot;:&quot;CHILD&quot;,&quot;parentId&quot;:&quot;357552f4-52ee-4d92-b11c-ecd42a979f64&quot;,&quot;order&quot;:&quot;99955&quot;}},&quot;e72f28c2-67e0-4d19-b410-3a9be58f9172&quot;:{&quot;type&quot;:&quot;FIGURE_OBJECT&quot;,&quot;id&quot;:&quot;e72f28c2-67e0-4d19-b410-3a9be58f9172&quot;,&quot;parent&quot;:{&quot;type&quot;:&quot;CHILD&quot;,&quot;parentId&quot;:&quot;357552f4-52ee-4d92-b11c-ecd42a979f64&quot;,&quot;order&quot;:&quot;99&quot;},&quot;relativeTransform&quot;:{&quot;translate&quot;:{&quot;x&quot;:9.25619834710744,&quot;y&quot;:0},&quot;rotate&quot;:0,&quot;skewX&quot;:0,&quot;scale&quot;:{&quot;x&quot;:1,&quot;y&quot;:1}}},&quot;824d10b9-2bfd-4708-97e2-e03bdcaf51f8&quot;:{&quot;type&quot;:&quot;FIGURE_OBJECT&quot;,&quot;id&quot;:&quot;824d10b9-2bfd-4708-97e2-e03bdcaf51f8&quot;,&quot;relativeTransform&quot;:{&quot;translate&quot;:{&quot;x&quot;:-371.6508423746326,&quot;y&quot;:-151.73719119504895},&quot;rotate&quot;:0,&quot;skewX&quot;:0,&quot;scale&quot;:{&quot;x&quot;:1,&quot;y&quot;:1}},&quot;opacity&quot;:1,&quot;path&quot;:{&quot;type&quot;:&quot;POLY_LINE&quot;,&quot;points&quot;:[{&quot;x&quot;:0,&quot;y&quot;:33.2511092341853},{&quot;x&quot;:0,&quot;y&quot;:106.85723497543209}],&quot;closed&quot;:false},&quot;pathStyles&quot;:[{&quot;type&quot;:&quot;FILL&quot;,&quot;fillStyle&quot;:&quot;rgba(0,0,0,0)&quot;},{&quot;type&quot;:&quot;STROKE&quot;,&quot;strokeStyle&quot;:&quot;rgba(23,23,23,1)&quot;,&quot;lineWidth&quot;:1.4326749626186919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e72f28c2-67e0-4d19-b410-3a9be58f9172&quot;,&quot;order&quot;:&quot;8&quot;},&quot;connectorInfo&quot;:{&quot;connectedObjects&quot;:[],&quot;type&quot;:&quot;LINE&quot;,&quot;offset&quot;:{&quot;x&quot;:0,&quot;y&quot;:0},&quot;bending&quot;:0.1,&quot;firstElementIsHead&quot;:true,&quot;customized&quot;:false}},&quot;c6038c81-2c35-406e-b53c-7c03fcd48414&quot;:{&quot;type&quot;:&quot;FIGURE_OBJECT&quot;,&quot;id&quot;:&quot;c6038c81-2c35-406e-b53c-7c03fcd48414&quot;,&quot;relativeTransform&quot;:{&quot;translate&quot;:{&quot;x&quot;:-371.6508423746326,&quot;y&quot;:123.91649080097008},&quot;rotate&quot;:0,&quot;skewX&quot;:0,&quot;scale&quot;:{&quot;x&quot;:1,&quot;y&quot;:1}},&quot;opacity&quot;:1,&quot;path&quot;:{&quot;type&quot;:&quot;POLY_LINE&quot;,&quot;points&quot;:[{&quot;x&quot;:0,&quot;y&quot;:-34.742367843503274},{&quot;x&quot;:0,&quot;y&quot;:34.742367843503274}],&quot;closed&quot;:false},&quot;pathStyles&quot;:[{&quot;type&quot;:&quot;FILL&quot;,&quot;fillStyle&quot;:&quot;rgba(0,0,0,0)&quot;},{&quot;type&quot;:&quot;STROKE&quot;,&quot;strokeStyle&quot;:&quot;rgba(23,23,23,1)&quot;,&quot;lineWidth&quot;:1.4326749626186919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e72f28c2-67e0-4d19-b410-3a9be58f9172&quot;,&quot;order&quot;:&quot;75&quot;},&quot;connectorInfo&quot;:{&quot;connectedObjects&quot;:[],&quot;type&quot;:&quot;LINE&quot;,&quot;offset&quot;:{&quot;x&quot;:0,&quot;y&quot;:0},&quot;bending&quot;:0.1,&quot;firstElementIsHead&quot;:true,&quot;customized&quot;:false}},&quot;de05e2b1-e7a8-46f9-95c4-e2b72dcf115c&quot;:{&quot;relativeTransform&quot;:{&quot;translate&quot;:{&quot;x&quot;:-371.0950632943064,&quot;y&quot;:214.52915308190254},&quot;rotate&quot;:0,&quot;skewX&quot;:0,&quot;scale&quot;:{&quot;x&quot;:1,&quot;y&quot;:1}},&quot;type&quot;:&quot;FIGURE_OBJECT&quot;,&quot;id&quot;:&quot;de05e2b1-e7a8-46f9-95c4-e2b72dcf115c&quot;,&quot;name&quot;:&quot;Spheroidal cell (cluster)&quot;,&quot;displayName&quot;:&quot;Spheroidal cell (cluster)&quot;,&quot;opacity&quot;:1,&quot;source&quot;:{&quot;id&quot;:&quot;5f3598505dfc9900ae31ff44&quot;,&quot;type&quot;:&quot;ASSETS&quot;},&quot;pathStyles&quot;:[{&quot;type&quot;:&quot;FILL&quot;,&quot;fillStyle&quot;:&quot;rgb(0,0,0)&quot;}],&quot;isLocked&quot;:false,&quot;parent&quot;:{&quot;type&quot;:&quot;CHILD&quot;,&quot;parentId&quot;:&quot;e72f28c2-67e0-4d19-b410-3a9be58f9172&quot;,&quot;order&quot;:&quot;7&quot;},&quot;isPremium&quot;:true},&quot;e5d79d07-31e5-4de9-8956-8ad36094ff5e&quot;:{&quot;id&quot;:&quot;e5d79d07-31e5-4de9-8956-8ad36094ff5e&quot;,&quot;name&quot;:&quot;Cancer cell&quot;,&quot;displayName&quot;:&quot;&quot;,&quot;type&quot;:&quot;FIGURE_OBJECT&quot;,&quot;relativeTransform&quot;:{&quot;translate&quot;:{&quot;x&quot;:-17.470912626811746,&quot;y&quot;:21.84469115128129},&quot;rotate&quot;:0,&quot;skewX&quot;:0,&quot;scale&quot;:{&quot;x&quot;:0.4163356646664094,&quot;y&quot;:0.4163356646664094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de05e2b1-e7a8-46f9-95c4-e2b72dcf115c&quot;,&quot;order&quot;:&quot;8&quot;}},&quot;2fa401bc-2667-44a3-abd5-3abf279f1625&quot;:{&quot;id&quot;:&quot;2fa401bc-2667-44a3-abd5-3abf279f1625&quot;,&quot;name&quot;:&quot;Cancer cell&quot;,&quot;displayName&quot;:&quot;&quot;,&quot;type&quot;:&quot;FIGURE_OBJECT&quot;,&quot;relativeTransform&quot;:{&quot;translate&quot;:{&quot;x&quot;:-18.626129694852548,&quot;y&quot;:-19.210335818253142},&quot;rotate&quot;:0,&quot;skewX&quot;:0,&quot;scale&quot;:{&quot;x&quot;:0.4163356646664094,&quot;y&quot;:0.4163356646664094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de05e2b1-e7a8-46f9-95c4-e2b72dcf115c&quot;,&quot;order&quot;:&quot;57&quot;}},&quot;5b47a205-3dbd-4f0a-ba0c-a87ab66fc7d4&quot;:{&quot;id&quot;:&quot;5b47a205-3dbd-4f0a-ba0c-a87ab66fc7d4&quot;,&quot;name&quot;:&quot;Cancer cell&quot;,&quot;displayName&quot;:&quot;&quot;,&quot;type&quot;:&quot;FIGURE_OBJECT&quot;,&quot;relativeTransform&quot;:{&quot;translate&quot;:{&quot;x&quot;:17.470186520015915,&quot;y&quot;:5.076883524810379},&quot;rotate&quot;:0,&quot;skewX&quot;:0,&quot;scale&quot;:{&quot;x&quot;:0.4163356646664094,&quot;y&quot;:0.4163356646664094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de05e2b1-e7a8-46f9-95c4-e2b72dcf115c&quot;,&quot;order&quot;:&quot;7&quot;}},&quot;3a669553-4226-4e07-8992-56a2410f3380&quot;:{&quot;type&quot;:&quot;FIGURE_OBJECT&quot;,&quot;id&quot;:&quot;3a669553-4226-4e07-8992-56a2410f3380&quot;,&quot;name&quot;:&quot;Spheroidal cell&quot;,&quot;relativeTransform&quot;:{&quot;translate&quot;:{&quot;x&quot;:3.441086232406172,&quot;y&quot;:5.076728711268516},&quot;rotate&quot;:2.5130506582729475,&quot;skewX&quot;:2.8247367574079957e-16,&quot;scale&quot;:{&quot;x&quot;:0.24781417089749405,&quot;y&quot;:0.2478141708974941}},&quot;opacity&quot;:1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9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9af4ca86-8531-4d98-b6b9-4aee51171a3d&quot;:{&quot;type&quot;:&quot;FIGURE_OBJECT&quot;,&quot;id&quot;:&quot;9af4ca86-8531-4d98-b6b9-4aee51171a3d&quot;,&quot;name&quot;:&quot;Spheroidal cell&quot;,&quot;relativeTransform&quot;:{&quot;translate&quot;:{&quot;x&quot;:-9.55724497183391,&quot;y&quot;:-13.727925491479999},&quot;rotate&quot;:-2.447656139780367,&quot;skewX&quot;:-2.8247367574079957e-16,&quot;scale&quot;:{&quot;x&quot;:0.24781417089749405,&quot;y&quot;:0.2478141708974942}},&quot;opacity&quot;:1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6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b5d53f39-2434-4bcb-ad0c-947692083c69&quot;:{&quot;type&quot;:&quot;FIGURE_OBJECT&quot;,&quot;id&quot;:&quot;b5d53f39-2434-4bcb-ad0c-947692083c69&quot;,&quot;name&quot;:&quot;Spheroidal cell&quot;,&quot;relativeTransform&quot;:{&quot;translate&quot;:{&quot;x&quot;:-17.262645761664338,&quot;y&quot;:19.911809214932042},&quot;rotate&quot;:0,&quot;skewX&quot;:0,&quot;scale&quot;:{&quot;x&quot;:0.24781417089749416,&quot;y&quot;:0.2478141708974941}},&quot;opacity&quot;:0.99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5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209d742b-e14b-4705-9290-97d3011086b0&quot;:{&quot;type&quot;:&quot;FIGURE_OBJECT&quot;,&quot;id&quot;:&quot;209d742b-e14b-4705-9290-97d3011086b0&quot;,&quot;name&quot;:&quot;Spheroidal cell&quot;,&quot;relativeTransform&quot;:{&quot;translate&quot;:{&quot;x&quot;:4.4731694020363415,&quot;y&quot;:27.955661186519116},&quot;rotate&quot;:-2.679149151447384,&quot;skewX&quot;:5.649473514815988e-17,&quot;scale&quot;:{&quot;x&quot;:0.24781417089749413,&quot;y&quot;:0.24781417089749425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2c6b6716-b5a2-454b-9b8c-694724f00096&quot;:{&quot;type&quot;:&quot;FIGURE_OBJECT&quot;,&quot;id&quot;:&quot;2c6b6716-b5a2-454b-9b8c-694724f00096&quot;,&quot;name&quot;:&quot;Spheroidal cell&quot;,&quot;relativeTransform&quot;:{&quot;translate&quot;:{&quot;x&quot;:15.399287911074676,&quot;y&quot;:-13.728464541021403},&quot;rotate&quot;:0.16567988901875036,&quot;skewX&quot;:-1.1298947029631956e-16,&quot;scale&quot;:{&quot;x&quot;:0.24781417089749433,&quot;y&quot;:0.24781417089749405}},&quot;opacity&quot;:0.99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3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5f92a8ee-9448-4401-864c-6f9321f41a84&quot;:{&quot;type&quot;:&quot;FIGURE_OBJECT&quot;,&quot;id&quot;:&quot;5f92a8ee-9448-4401-864c-6f9321f41a84&quot;,&quot;name&quot;:&quot;Spheroidal cell&quot;,&quot;relativeTransform&quot;:{&quot;translate&quot;:{&quot;x&quot;:28.157633156906957,&quot;y&quot;:-1.9824460710866654},&quot;rotate&quot;:-2.679149151447384,&quot;skewX&quot;:5.649473514815988e-17,&quot;scale&quot;:{&quot;x&quot;:0.24781417089749413,&quot;y&quot;:0.24781417089749425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2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1983daa9-88ad-4153-8b0a-035d6cbbeb2e&quot;:{&quot;type&quot;:&quot;FIGURE_OBJECT&quot;,&quot;id&quot;:&quot;1983daa9-88ad-4153-8b0a-035d6cbbeb2e&quot;,&quot;name&quot;:&quot;Spheroidal cell&quot;,&quot;relativeTransform&quot;:{&quot;translate&quot;:{&quot;x&quot;:-29.26919131755922,&quot;y&quot;:11.882731499018686},&quot;rotate&quot;:-2.679149151447384,&quot;skewX&quot;:5.649473514815988e-17,&quot;scale&quot;:{&quot;x&quot;:0.24781417089749413,&quot;y&quot;:0.24781417089749425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1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16fd3b30-844f-46ad-af59-94f66b747d07&quot;:{&quot;type&quot;:&quot;FIGURE_OBJECT&quot;,&quot;id&quot;:&quot;16fd3b30-844f-46ad-af59-94f66b747d07&quot;,&quot;name&quot;:&quot;Spheroidal cell&quot;,&quot;relativeTransform&quot;:{&quot;translate&quot;:{&quot;x&quot;:-10.793271732132494,&quot;y&quot;:-27.95566118651939},&quot;rotate&quot;:-2.679149151447384,&quot;skewX&quot;:5.649473514815988e-17,&quot;scale&quot;:{&quot;x&quot;:0.24781417089749413,&quot;y&quot;:0.24781417089749425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0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002ee89e-6ddf-4bca-bcc0-ed41bf217859&quot;:{&quot;id&quot;:&quot;002ee89e-6ddf-4bca-bcc0-ed41bf217859&quot;,&quot;type&quot;:&quot;FIGURE_OBJECT&quot;,&quot;relativeTransform&quot;:{&quot;translate&quot;:{&quot;x&quot;:-371.6508423746326,&quot;y&quot;:291.76523308653094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3.371632984441124,&quot;color&quot;:&quot;#FFC72C&quot;,&quot;fontWeight&quot;:&quot;bold&quot;,&quot;fontStyle&quot;:&quot;normal&quot;,&quot;decoration&quot;:&quot;none&quot;,&quot;script&quot;:&quot;none&quot;},&quot;range&quot;:[0,19]}],&quot;text&quot;:&quot;Malignant conversion&quot;},{&quot;runs&quot;:[{&quot;style&quot;:{&quot;fontFamily&quot;:&quot;Roboto&quot;,&quot;fontSize&quot;:11.461399700949535,&quot;color&quot;:&quot;#FFC72C&quot;,&quot;fontWeight&quot;:&quot;normal&quot;,&quot;fontStyle&quot;:&quot;normal&quot;,&quot;decoration&quot;:&quot;none&quot;,&quot;script&quot;:&quot;none&quot;},&quot;range&quot;:[0,27]}],&quot;text&quot;:&quot;Acquisition of new mutations&quot;,&quot;baseStyle&quot;:{&quot;fontFamily&quot;:&quot;Roboto&quot;,&quot;fontSize&quot;:11.461399700949535,&quot;color&quot;:&quot;#FFC72C&quot;,&quot;fontWeight&quot;:&quot;normal&quot;,&quot;fontStyle&quot;:&quot;normal&quot;,&quot;decoration&quot;:&quot;none&quot;,&quot;script&quot;:&quot;none&quot;}}],&quot;_lastCaretLocation&quot;:{&quot;lineIndex&quot;:1,&quot;runIndex&quot;:0,&quot;charIndex&quot;:0}},&quot;format&quot;:&quot;BETTER_TEXT&quot;,&quot;size&quot;:{&quot;x&quot;:134.91824631248997,&quot;y&quot;:43},&quot;targetSize&quot;:{&quot;x&quot;:134.91824631248997,&quot;y&quot;:41.425051553138914}},&quot;parent&quot;:{&quot;type&quot;:&quot;CHILD&quot;,&quot;parentId&quot;:&quot;e72f28c2-67e0-4d19-b410-3a9be58f9172&quot;,&quot;order&quot;:&quot;65&quot;}},&quot;1d29d94b-98fe-43ea-ac74-9090ea800318&quot;:{&quot;id&quot;:&quot;1d29d94b-98fe-43ea-ac74-9090ea800318&quot;,&quot;type&quot;:&quot;FIGURE_OBJECT&quot;,&quot;relativeTransform&quot;:{&quot;translate&quot;:{&quot;x&quot;:-417.8152857938714,&quot;y&quot;:-80.4396068247521},&quot;rotate&quot;:0,&quot;skewX&quot;:0,&quot;scale&quot;:{&quot;x&quot;:1,&quot;y&quot;:1}},&quot;text&quot;:{&quot;textData&quot;:{&quot;lineSpacing&quot;:&quot;normal&quot;,&quot;alignment&quot;:&quot;right&quot;,&quot;verticalAlign&quot;:&quot;TOP&quot;,&quot;lines&quot;:[{&quot;runs&quot;:[{&quot;style&quot;:{&quot;fontFamily&quot;:&quot;Roboto&quot;,&quot;fontSize&quot;:11.461399700949535,&quot;color&quot;:&quot;#FFC72C&quot;,&quot;fontWeight&quot;:&quot;normal&quot;,&quot;fontStyle&quot;:&quot;normal&quot;,&quot;decoration&quot;:&quot;none&quot;,&quot;script&quot;:&quot;none&quot;},&quot;range&quot;:[0,36]}],&quot;text&quot;:&quot;Environmental and genetic carcinogens&quot;}],&quot;_lastCaretLocation&quot;:{&quot;lineIndex&quot;:0,&quot;runIndex&quot;:-1,&quot;charIndex&quot;:-1,&quot;endOfLine&quot;:true}},&quot;format&quot;:&quot;BETTER_TEXT&quot;,&quot;size&quot;:{&quot;x&quot;:75.35501182806391,&quot;y&quot;:42},&quot;targetSize&quot;:{&quot;x&quot;:75.35501182806391,&quot;y&quot;:39.51317546902352}},&quot;parent&quot;:{&quot;type&quot;:&quot;CHILD&quot;,&quot;parentId&quot;:&quot;e72f28c2-67e0-4d19-b410-3a9be58f9172&quot;,&quot;order&quot;:&quot;6&quot;}},&quot;4378ea00-688a-4bf5-9a1e-9d498eec6353&quot;:{&quot;id&quot;:&quot;4378ea00-688a-4bf5-9a1e-9d498eec6353&quot;,&quot;type&quot;:&quot;FIGURE_OBJECT&quot;,&quot;relativeTransform&quot;:{&quot;translate&quot;:{&quot;x&quot;:-371.6508423746326,&quot;y&quot;:72.19556849013655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3.371632984441124,&quot;color&quot;:&quot;rgba(148,34,31,1)&quot;,&quot;fontWeight&quot;:&quot;bold&quot;,&quot;fontStyle&quot;:&quot;normal&quot;,&quot;decoration&quot;:&quot;none&quot;,&quot;script&quot;:&quot;none&quot;},&quot;range&quot;:[0,19]}],&quot;text&quot;:&quot;Mutation acquisition&quot;}],&quot;_lastCaretLocation&quot;:{&quot;lineIndex&quot;:0,&quot;runIndex&quot;:-1,&quot;charIndex&quot;:-1,&quot;endOfLine&quot;:true}},&quot;format&quot;:&quot;BETTER_TEXT&quot;,&quot;size&quot;:{&quot;x&quot;:136.83762816321135,&quot;y&quot;:15.759424588805611},&quot;targetSize&quot;:{&quot;x&quot;:136.83762816321135,&quot;y&quot;:15.759424588805611}},&quot;parent&quot;:{&quot;type&quot;:&quot;CHILD&quot;,&quot;parentId&quot;:&quot;e72f28c2-67e0-4d19-b410-3a9be58f9172&quot;,&quot;order&quot;:&quot;55&quot;}},&quot;57f9ce7b-e048-43ed-8cef-01b34fd56204&quot;:{&quot;id&quot;:&quot;57f9ce7b-e048-43ed-8cef-01b34fd56204&quot;,&quot;type&quot;:&quot;FIGURE_OBJECT&quot;,&quot;relativeTransform&quot;:{&quot;translate&quot;:{&quot;x&quot;:-371.6508423746326,&quot;y&quot;:-132.23906840024813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3.371632984441124,&quot;color&quot;:&quot;rgb(115, 173, 190)&quot;,&quot;fontWeight&quot;:&quot;bold&quot;,&quot;fontStyle&quot;:&quot;normal&quot;,&quot;decoration&quot;:&quot;none&quot;},&quot;range&quot;:[0,12]}],&quot;text&quot;:&quot;Normal tissue&quot;}],&quot;_lastCaretLocation&quot;:{&quot;lineIndex&quot;:0,&quot;runIndex&quot;:-1,&quot;charIndex&quot;:-1,&quot;endOfLine&quot;:true}},&quot;format&quot;:&quot;BETTER_TEXT&quot;,&quot;size&quot;:{&quot;x&quot;:87.8959187723238,&quot;y&quot;:15.759424588805611},&quot;targetSize&quot;:{&quot;x&quot;:87.8959187723238,&quot;y&quot;:15.759424588805611}},&quot;parent&quot;:{&quot;type&quot;:&quot;CHILD&quot;,&quot;parentId&quot;:&quot;e72f28c2-67e0-4d19-b410-3a9be58f9172&quot;,&quot;order&quot;:&quot;5&quot;}},&quot;2a9c10a2-069d-4930-8c59-95b2af1f7ad8&quot;:{&quot;relativeTransform&quot;:{&quot;translate&quot;:{&quot;x&quot;:-371.65084237463265,&quot;y&quot;:10.189290449431251},&quot;rotate&quot;:0,&quot;skewX&quot;:0,&quot;scale&quot;:{&quot;x&quot;:1,&quot;y&quot;:1}},&quot;type&quot;:&quot;FIGURE_OBJECT&quot;,&quot;id&quot;:&quot;2a9c10a2-069d-4930-8c59-95b2af1f7ad8&quot;,&quot;name&quot;:&quot;Spheroidal cell (cluster)&quot;,&quot;displayName&quot;:&quot;Spheroidal cell (cluster)&quot;,&quot;opacity&quot;:1,&quot;source&quot;:{&quot;id&quot;:&quot;5f3598505dfc9900ae31ff44&quot;,&quot;type&quot;:&quot;ASSETS&quot;},&quot;pathStyles&quot;:[{&quot;type&quot;:&quot;FILL&quot;,&quot;fillStyle&quot;:&quot;rgb(0,0,0)&quot;}],&quot;isLocked&quot;:false,&quot;parent&quot;:{&quot;type&quot;:&quot;CHILD&quot;,&quot;parentId&quot;:&quot;e72f28c2-67e0-4d19-b410-3a9be58f9172&quot;,&quot;order&quot;:&quot;4&quot;},&quot;isPremium&quot;:true},&quot;409894cf-9f17-44c8-9e46-2201d890c460&quot;:{&quot;id&quot;:&quot;409894cf-9f17-44c8-9e46-2201d890c460&quot;,&quot;name&quot;:&quot;Cancer cell&quot;,&quot;displayName&quot;:&quot;&quot;,&quot;type&quot;:&quot;FIGURE_OBJECT&quot;,&quot;relativeTransform&quot;:{&quot;translate&quot;:{&quot;x&quot;:-24.064011997578156,&quot;y&quot;:-14.741753637846815},&quot;rotate&quot;:0,&quot;skewX&quot;:0,&quot;scale&quot;:{&quot;x&quot;:0.41633566466640937,&quot;y&quot;:0.4163356646664093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2a9c10a2-069d-4930-8c59-95b2af1f7ad8&quot;,&quot;order&quot;:&quot;57&quot;}},&quot;b3bc44a7-a232-4881-b095-ec532c769a14&quot;:{&quot;id&quot;:&quot;b3bc44a7-a232-4881-b095-ec532c769a14&quot;,&quot;name&quot;:&quot;Cancer cell&quot;,&quot;displayName&quot;:&quot;&quot;,&quot;type&quot;:&quot;FIGURE_OBJECT&quot;,&quot;relativeTransform&quot;:{&quot;translate&quot;:{&quot;x&quot;:15.511921798182955,&quot;y&quot;:13.686014173960091},&quot;rotate&quot;:0,&quot;skewX&quot;:0,&quot;scale&quot;:{&quot;x&quot;:0.41633566466640937,&quot;y&quot;:0.4163356646664093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2a9c10a2-069d-4930-8c59-95b2af1f7ad8&quot;,&quot;order&quot;:&quot;7&quot;}},&quot;467565ff-d4fc-402c-8af6-20614e85bda1&quot;:{&quot;type&quot;:&quot;FIGURE_OBJECT&quot;,&quot;id&quot;:&quot;467565ff-d4fc-402c-8af6-20614e85bda1&quot;,&quot;name&quot;:&quot;Spheroidal cell&quot;,&quot;relativeTransform&quot;:{&quot;translate&quot;:{&quot;x&quot;:-1.1109137675937917,&quot;y&quot;:5.076414661681725},&quot;rotate&quot;:2.513050658272947,&quot;skewX&quot;:-5.64947351481599e-17,&quot;scale&quot;:{&quot;x&quot;:0.24781417089749405,&quot;y&quot;:0.24781417089749405}},&quot;opacity&quot;:1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9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97538263-1d1b-4f68-abe4-1ff1d1d2efbc&quot;:{&quot;type&quot;:&quot;FIGURE_OBJECT&quot;,&quot;id&quot;:&quot;97538263-1d1b-4f68-abe4-1ff1d1d2efbc&quot;,&quot;name&quot;:&quot;Spheroidal cell&quot;,&quot;relativeTransform&quot;:{&quot;translate&quot;:{&quot;x&quot;:-9.557244971833908,&quot;y&quot;:-13.727925491479995},&quot;rotate&quot;:-2.447656139780367,&quot;skewX&quot;:3.389684108889596e-16,&quot;scale&quot;:{&quot;x&quot;:0.247814170897494,&quot;y&quot;:0.24781417089749422}},&quot;opacity&quot;:1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6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b9dd0f2d-10d8-43b8-90b5-a5315c3604b7&quot;:{&quot;type&quot;:&quot;FIGURE_OBJECT&quot;,&quot;id&quot;:&quot;b9dd0f2d-10d8-43b8-90b5-a5315c3604b7&quot;,&quot;name&quot;:&quot;Spheroidal cell&quot;,&quot;relativeTransform&quot;:{&quot;translate&quot;:{&quot;x&quot;:-17.26264576166433,&quot;y&quot;:19.91180921493204},&quot;rotate&quot;:0,&quot;skewX&quot;:0,&quot;scale&quot;:{&quot;x&quot;:0.24781417089749405,&quot;y&quot;:0.2478141708974941}},&quot;opacity&quot;:0.99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5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31d6636a-3ece-4174-ad5e-e84985bedb8d&quot;:{&quot;type&quot;:&quot;FIGURE_OBJECT&quot;,&quot;id&quot;:&quot;31d6636a-3ece-4174-ad5e-e84985bedb8d&quot;,&quot;name&quot;:&quot;Spheroidal cell&quot;,&quot;relativeTransform&quot;:{&quot;translate&quot;:{&quot;x&quot;:4.47316940203634,&quot;y&quot;:27.955661186519116},&quot;rotate&quot;:-2.679149151447384,&quot;skewX&quot;:-1.6948420544447964e-16,&quot;scale&quot;:{&quot;x&quot;:0.24781417089749413,&quot;y&quot;:0.24781417089749413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2af99d88-d4b7-4844-bc92-3c535fc10c95&quot;:{&quot;type&quot;:&quot;FIGURE_OBJECT&quot;,&quot;id&quot;:&quot;2af99d88-d4b7-4844-bc92-3c535fc10c95&quot;,&quot;name&quot;:&quot;Spheroidal cell&quot;,&quot;relativeTransform&quot;:{&quot;translate&quot;:{&quot;x&quot;:15.399287911074671,&quot;y&quot;:-13.728464541021399},&quot;rotate&quot;:0.16567988901875041,&quot;skewX&quot;:-2.8247367574079915e-17,&quot;scale&quot;:{&quot;x&quot;:0.24781417089749422,&quot;y&quot;:0.24781417089749405}},&quot;opacity&quot;:0.99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3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8491e6b7-4e23-4df1-a3cf-708a8f082d0d&quot;:{&quot;type&quot;:&quot;FIGURE_OBJECT&quot;,&quot;id&quot;:&quot;8491e6b7-4e23-4df1-a3cf-708a8f082d0d&quot;,&quot;name&quot;:&quot;Spheroidal cell&quot;,&quot;relativeTransform&quot;:{&quot;translate&quot;:{&quot;x&quot;:29.26919131755936,&quot;y&quot;:-1.9824460710866652},&quot;rotate&quot;:-2.679149151447384,&quot;skewX&quot;:-1.6948420544447964e-16,&quot;scale&quot;:{&quot;x&quot;:0.24781417089749413,&quot;y&quot;:0.24781417089749413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2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6741a908-01e1-44f1-bb63-6e4e6d6d4421&quot;:{&quot;type&quot;:&quot;FIGURE_OBJECT&quot;,&quot;id&quot;:&quot;6741a908-01e1-44f1-bb63-6e4e6d6d4421&quot;,&quot;name&quot;:&quot;Spheroidal cell&quot;,&quot;relativeTransform&quot;:{&quot;translate&quot;:{&quot;x&quot;:-29.269191317559212,&quot;y&quot;:11.882731499018686},&quot;rotate&quot;:-2.679149151447384,&quot;skewX&quot;:-1.6948420544447964e-16,&quot;scale&quot;:{&quot;x&quot;:0.24781417089749413,&quot;y&quot;:0.24781417089749413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1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24f66e4e-10b0-451b-9c78-0e24e8afee3e&quot;:{&quot;type&quot;:&quot;FIGURE_OBJECT&quot;,&quot;id&quot;:&quot;24f66e4e-10b0-451b-9c78-0e24e8afee3e&quot;,&quot;name&quot;:&quot;Spheroidal cell&quot;,&quot;relativeTransform&quot;:{&quot;translate&quot;:{&quot;x&quot;:-10.79327173213249,&quot;y&quot;:-27.95566118651939},&quot;rotate&quot;:-2.679149151447384,&quot;skewX&quot;:-1.6948420544447964e-16,&quot;scale&quot;:{&quot;x&quot;:0.24781417089749413,&quot;y&quot;:0.24781417089749413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0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ef5649cc-afcf-462e-a2bd-0fa98c8b81f3&quot;:{&quot;relativeTransform&quot;:{&quot;translate&quot;:{&quot;x&quot;:-371.65084237463265,&quot;y&quot;:-194.20399370483378},&quot;rotate&quot;:0,&quot;skewX&quot;:0,&quot;scale&quot;:{&quot;x&quot;:1,&quot;y&quot;:1}},&quot;type&quot;:&quot;FIGURE_OBJECT&quot;,&quot;id&quot;:&quot;ef5649cc-afcf-462e-a2bd-0fa98c8b81f3&quot;,&quot;name&quot;:&quot;Spheroidal cell (cluster)&quot;,&quot;displayName&quot;:&quot;Spheroidal cell (cluster)&quot;,&quot;opacity&quot;:1,&quot;source&quot;:{&quot;id&quot;:&quot;5f3598505dfc9900ae31ff44&quot;,&quot;type&quot;:&quot;ASSETS&quot;},&quot;pathStyles&quot;:[{&quot;type&quot;:&quot;FILL&quot;,&quot;fillStyle&quot;:&quot;rgb(0,0,0)&quot;}],&quot;isLocked&quot;:false,&quot;parent&quot;:{&quot;type&quot;:&quot;CHILD&quot;,&quot;parentId&quot;:&quot;e72f28c2-67e0-4d19-b410-3a9be58f9172&quot;,&quot;order&quot;:&quot;3&quot;},&quot;isPremium&quot;:true},&quot;09f22e0d-77d8-4e9f-b3e0-b9a2002713c2&quot;:{&quot;type&quot;:&quot;FIGURE_OBJECT&quot;,&quot;id&quot;:&quot;09f22e0d-77d8-4e9f-b3e0-b9a2002713c2&quot;,&quot;name&quot;:&quot;Spheroidal cell&quot;,&quot;relativeTransform&quot;:{&quot;translate&quot;:{&quot;x&quot;:-1.110913767593792,&quot;y&quot;:5.076414661681724},&quot;rotate&quot;:2.5130506582729475,&quot;skewX&quot;:1.129894702963198e-16,&quot;scale&quot;:{&quot;x&quot;:0.24781417089749405,&quot;y&quot;:0.247814170897494}},&quot;opacity&quot;:1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8&quot;}},&quot;932b5ee6-33c4-4721-bd62-3c9ff23e70d5&quot;:{&quot;type&quot;:&quot;FIGURE_OBJECT&quot;,&quot;id&quot;:&quot;932b5ee6-33c4-4721-bd62-3c9ff23e70d5&quot;,&quot;name&quot;:&quot;Spheroidal cell&quot;,&quot;relativeTransform&quot;:{&quot;translate&quot;:{&quot;x&quot;:18.504272985985665,&quot;y&quot;:11.882822858409579},&quot;rotate&quot;:2.5130506582729475,&quot;skewX&quot;:1.129894702963198e-16,&quot;scale&quot;:{&quot;x&quot;:0.24781417089749405,&quot;y&quot;:0.247814170897494}},&quot;opacity&quot;:0.99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7&quot;}},&quot;4b01c844-0246-47f1-b562-e7ac47ee0835&quot;:{&quot;type&quot;:&quot;FIGURE_OBJECT&quot;,&quot;id&quot;:&quot;4b01c844-0246-47f1-b562-e7ac47ee0835&quot;,&quot;name&quot;:&quot;Spheroidal cell&quot;,&quot;relativeTransform&quot;:{&quot;translate&quot;:{&quot;x&quot;:-9.55724497183391,&quot;y&quot;:-13.727925491479992},&quot;rotate&quot;:-2.447656139780367,&quot;skewX&quot;:-2.8247367574079957e-16,&quot;scale&quot;:{&quot;x&quot;:0.24781417089749405,&quot;y&quot;:0.2478141708974942}},&quot;opacity&quot;:1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6&quot;}},&quot;c30d88af-759c-4a57-b14b-a65c87461707&quot;:{&quot;type&quot;:&quot;FIGURE_OBJECT&quot;,&quot;id&quot;:&quot;c30d88af-759c-4a57-b14b-a65c87461707&quot;,&quot;name&quot;:&quot;Spheroidal cell&quot;,&quot;relativeTransform&quot;:{&quot;translate&quot;:{&quot;x&quot;:-17.262645761664338,&quot;y&quot;:19.911809214932035},&quot;rotate&quot;:0,&quot;skewX&quot;:0,&quot;scale&quot;:{&quot;x&quot;:0.24781417089749416,&quot;y&quot;:0.24781417089749405}},&quot;opacity&quot;:0.99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55&quot;}},&quot;573ec666-0032-4b95-8db3-446f351e5df9&quot;:{&quot;type&quot;:&quot;FIGURE_OBJECT&quot;,&quot;id&quot;:&quot;573ec666-0032-4b95-8db3-446f351e5df9&quot;,&quot;name&quot;:&quot;Spheroidal cell&quot;,&quot;relativeTransform&quot;:{&quot;translate&quot;:{&quot;x&quot;:4.4731694020363415,&quot;y&quot;:27.955661186519116},&quot;rotate&quot;:-2.679149151447384,&quot;skewX&quot;:-2.259789405926395e-16,&quot;scale&quot;:{&quot;x&quot;:0.24781417089749413,&quot;y&quot;:0.24781417089749413}},&quot;opacity&quot;:0.57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5&quot;}},&quot;37437e6f-94dd-4ebe-b867-75a5a2dbdb81&quot;:{&quot;type&quot;:&quot;FIGURE_OBJECT&quot;,&quot;id&quot;:&quot;37437e6f-94dd-4ebe-b867-75a5a2dbdb81&quot;,&quot;name&quot;:&quot;Spheroidal cell&quot;,&quot;relativeTransform&quot;:{&quot;translate&quot;:{&quot;x&quot;:15.399287911074676,&quot;y&quot;:-13.728464541021395},&quot;rotate&quot;:0.16567988901875033,&quot;skewX&quot;:-1.6948420544447934e-16,&quot;scale&quot;:{&quot;x&quot;:0.24781417089749433,&quot;y&quot;:0.24781417089749405}},&quot;opacity&quot;:0.99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3&quot;}},&quot;60c8e443-f2ef-4920-b51f-879e9d6a553d&quot;:{&quot;type&quot;:&quot;FIGURE_OBJECT&quot;,&quot;id&quot;:&quot;60c8e443-f2ef-4920-b51f-879e9d6a553d&quot;,&quot;name&quot;:&quot;Spheroidal cell&quot;,&quot;relativeTransform&quot;:{&quot;translate&quot;:{&quot;x&quot;:-29.268814933524215,&quot;y&quot;:-5.709442977518522},&quot;rotate&quot;:0.1656798890187503,&quot;skewX&quot;:-1.1298947029631958e-16,&quot;scale&quot;:{&quot;x&quot;:0.24781417089749433,&quot;y&quot;:0.24781417089749402}},&quot;opacity&quot;:0.99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25&quot;}},&quot;ae0815b3-cc8d-483c-9799-a638994cc5d5&quot;:{&quot;type&quot;:&quot;FIGURE_OBJECT&quot;,&quot;id&quot;:&quot;ae0815b3-cc8d-483c-9799-a638994cc5d5&quot;,&quot;name&quot;:&quot;Spheroidal cell&quot;,&quot;relativeTransform&quot;:{&quot;translate&quot;:{&quot;x&quot;:29.26919131755937,&quot;y&quot;:-1.9824460710866647},&quot;rotate&quot;:-2.679149151447384,&quot;skewX&quot;:-2.259789405926395e-16,&quot;scale&quot;:{&quot;x&quot;:0.24781417089749413,&quot;y&quot;:0.24781417089749413}},&quot;opacity&quot;:0.57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2&quot;}},&quot;7d3893bd-2163-4cd5-9c72-f89017869108&quot;:{&quot;type&quot;:&quot;FIGURE_OBJECT&quot;,&quot;id&quot;:&quot;7d3893bd-2163-4cd5-9c72-f89017869108&quot;,&quot;name&quot;:&quot;Spheroidal cell&quot;,&quot;relativeTransform&quot;:{&quot;translate&quot;:{&quot;x&quot;:-29.26919131755922,&quot;y&quot;:11.882731499018684},&quot;rotate&quot;:-2.679149151447384,&quot;skewX&quot;:-2.259789405926395e-16,&quot;scale&quot;:{&quot;x&quot;:0.24781417089749413,&quot;y&quot;:0.24781417089749413}},&quot;opacity&quot;:0.57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1&quot;}},&quot;f9324653-c3b5-4950-9426-f07d46575f34&quot;:{&quot;type&quot;:&quot;FIGURE_OBJECT&quot;,&quot;id&quot;:&quot;f9324653-c3b5-4950-9426-f07d46575f34&quot;,&quot;name&quot;:&quot;Spheroidal cell&quot;,&quot;relativeTransform&quot;:{&quot;translate&quot;:{&quot;x&quot;:-10.793271732132494,&quot;y&quot;:-27.955661186519382},&quot;rotate&quot;:-2.679149151447384,&quot;skewX&quot;:-2.259789405926395e-16,&quot;scale&quot;:{&quot;x&quot;:0.24781417089749413,&quot;y&quot;:0.24781417089749413}},&quot;opacity&quot;:0.57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05&quot;}},&quot;60bd0ef6-945d-49f6-8c5e-fc2adfaa610e&quot;:{&quot;relativeTransform&quot;:{&quot;translate&quot;:{&quot;x&quot;:-367.96078832144946,&quot;y&quot;:-304.5178402922007},&quot;rotate&quot;:0,&quot;skewX&quot;:0,&quot;scale&quot;:{&quot;x&quot;:1,&quot;y&quot;:1}},&quot;type&quot;:&quot;FIGURE_OBJECT&quot;,&quot;id&quot;:&quot;60bd0ef6-945d-49f6-8c5e-fc2adfaa610e&quot;,&quot;name&quot;:&quot;Number label (01)&quot;,&quot;layout&quot;:{&quot;sizeRatio&quot;:{&quot;x&quot;:0.88,&quot;y&quot;:0.88},&quot;keepAspectRatio&quot;:true},&quot;opacity&quot;:1,&quot;path&quot;:{&quot;type&quot;:&quot;ELLIPSE&quot;,&quot;size&quot;:{&quot;x&quot;:25.384925410766968,&quot;y&quot;:25.384925410766968}},&quot;pathStyles&quot;:[{&quot;type&quot;:&quot;FILL&quot;,&quot;fillStyle&quot;:&quot;#000000&quot;},{&quot;type&quot;:&quot;STROKE&quot;,&quot;strokeStyle&quot;:&quot;rgba(49,126,194,1)&quot;,&quot;lineWidth&quot;:1.7506845110873772,&quot;lineJoin&quot;:&quot;round&quot;}],&quot;isLocked&quot;:false,&quot;parent&quot;:{&quot;type&quot;:&quot;CHILD&quot;,&quot;parentId&quot;:&quot;e72f28c2-67e0-4d19-b410-3a9be58f9172&quot;,&quot;order&quot;:&quot;25&quot;},&quot;source&quot;:{&quot;id&quot;:&quot;5edaa7a5f381bb00af50d86f&quot;,&quot;type&quot;:&quot;ASSETS&quot;}},&quot;009dd022-1dc7-40fe-816e-b99e717dcfef&quot;:{&quot;type&quot;:&quot;FIGURE_OBJECT&quot;,&quot;id&quot;:&quot;009dd022-1dc7-40fe-816e-b99e717dcfef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0]}],&quot;text&quot;:&quot;1&quot;,&quot;baseStyle&quot;:{&quot;fontFamily&quot;:&quot;Roboto&quot;,&quot;fontSize&quot;:14.005476088699018,&quot;color&quot;:&quot;rgba(23,23,23,1)&quot;,&quot;fontWeight&quot;:&quot;bold&quot;,&quot;fontStyle&quot;:&quot;normal&quot;,&quot;decoration&quot;:&quot;none&quot;,&quot;script&quot;:&quot;none&quot;}}],&quot;verticalAlign&quot;:&quot;TOP&quot;},&quot;size&quot;:{&quot;x&quot;:22.338734361474934,&quot;y&quot;:16},&quot;targetSize&quot;:{&quot;x&quot;:19.55403812196477,&quot;y&quot;:2},&quot;format&quot;:&quot;BETTER_TEXT&quot;,&quot;verticalAlign&quot;:&quot;TOP&quot;},&quot;parent&quot;:{&quot;type&quot;:&quot;CHILD&quot;,&quot;parentId&quot;:&quot;60bd0ef6-945d-49f6-8c5e-fc2adfaa610e&quot;,&quot;order&quot;:&quot;5&quot;}},&quot;37d35729-9c6a-44b3-ae87-e2df07feb39a&quot;:{&quot;id&quot;:&quot;37d35729-9c6a-44b3-ae87-e2df07feb39a&quot;,&quot;type&quot;:&quot;FIGURE_OBJECT&quot;,&quot;relativeTransform&quot;:{&quot;translate&quot;:{&quot;x&quot;:-367.96104693476804,&quot;y&quot;:-263.2622586003994},&quot;rotate&quot;:0,&quot;skewX&quot;:0,&quot;scale&quot;:{&quot;x&quot;:1,&quot;y&quot;:1}},&quot;text&quot;:{&quot;textData&quot;:{&quot;lineSpacing&quot;:&quot;normal&quot;,&quot;alignment&quot;:&quot;center&quot;,&quot;lines&quot;:[{&quot;runs&quot;:[{&quot;style&quot;:{&quot;fontFamily&quot;:&quot;Roboto&quot;,&quot;fontSize&quot;:18.673968118265357,&quot;color&quot;:&quot;#FFC72C&quot;,&quot;fontWeight&quot;:&quot;normal&quot;,&quot;fontStyle&quot;:&quot;normal&quot;,&quot;decoration&quot;:&quot;none&quot;,&quot;script&quot;:&quot;none&quot;},&quot;range&quot;:[0,16]}],&quot;text&quot;:&quot;CANCER INITIATION&quot;,&quot;baseStyle&quot;:{&quot;fontFamily&quot;:&quot;Roboto&quot;,&quot;fontSize&quot;:18.673968118265357,&quot;color&quot;:&quot;rgba(23,23,23,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177.9591858538315,&quot;y&quot;:22},&quot;targetSize&quot;:{&quot;x&quot;:155.77519514001136,&quot;y&quot;:19.155601608507805},&quot;verticalAlign&quot;:&quot;TOP&quot;},&quot;parent&quot;:{&quot;type&quot;:&quot;CHILD&quot;,&quot;parentId&quot;:&quot;e72f28c2-67e0-4d19-b410-3a9be58f9172&quot;,&quot;order&quot;:&quot;2&quot;}},&quot;51d84e1e-f030-48d7-b072-940bc2d0fc65&quot;:{&quot;type&quot;:&quot;FIGURE_OBJECT&quot;,&quot;id&quot;:&quot;51d84e1e-f030-48d7-b072-940bc2d0fc65&quot;,&quot;relativeTransform&quot;:{&quot;translate&quot;:{&quot;x&quot;:-367.96063887573365,&quot;y&quot;:8.95701935274974},&quot;rotate&quot;:0,&quot;skewX&quot;:0,&quot;scale&quot;:{&quot;x&quot;:1,&quot;y&quot;:1}},&quot;opacity&quot;:1,&quot;path&quot;:{&quot;type&quot;:&quot;RECT&quot;,&quot;size&quot;:{&quot;x&quot;:223.20345059649924,&quot;y&quot;:632.0543998057069},&quot;cornerRounding&quot;:{&quot;type&quot;:&quot;ARC_LENGTH&quot;,&quot;global&quot;:13.749843996963858}},&quot;pathStyles&quot;:[{&quot;type&quot;:&quot;FILL&quot;,&quot;fillStyle&quot;:&quot;rgba(0,0,0,0)&quot;},{&quot;type&quot;:&quot;STROKE&quot;,&quot;strokeStyle&quot;:&quot;rgba(185,219,244,1)&quot;,&quot;lineWidth&quot;:0.8753422555436886,&quot;lineJoin&quot;:&quot;round&quot;,&quot;dashArray&quot;:[2]}],&quot;isLocked&quot;:false,&quot;parent&quot;:{&quot;type&quot;:&quot;CHILD&quot;,&quot;parentId&quot;:&quot;e72f28c2-67e0-4d19-b410-3a9be58f9172&quot;,&quot;order&quot;:&quot;15&quot;}},&quot;54917b1e-41e5-43aa-a0a5-fad4d58b4698&quot;:{&quot;type&quot;:&quot;FIGURE_OBJECT&quot;,&quot;id&quot;:&quot;54917b1e-41e5-43aa-a0a5-fad4d58b4698&quot;,&quot;relativeTransform&quot;:{&quot;translate&quot;:{&quot;x&quot;:-250.36599329320129,&quot;y&quot;:1.5258871917287138},&quot;rotate&quot;:1.5707963267948968,&quot;skewX&quot;:0,&quot;scale&quot;:{&quot;x&quot;:1,&quot;y&quot;:1}},&quot;opacity&quot;:1,&quot;path&quot;:{&quot;type&quot;:&quot;POLY_LINE&quot;,&quot;points&quot;:[{&quot;x&quot;:0,&quot;y&quot;:-41.78223949803145},{&quot;x&quot;:0,&quot;y&quot;:29.06217957358444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6454600&quot;,&quot;1&quot;:&quot;#464546&quot;,&quot;0.45&quot;:&quot;#464546&quot;}},&quot;lineWidth&quot;:1.750684511087377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e72f28c2-67e0-4d19-b410-3a9be58f9172&quot;,&quot;order&quot;:&quot;1&quot;}},&quot;9250b265-3084-4cf2-a092-3f2b3eed6195&quot;:{&quot;type&quot;:&quot;FIGURE_OBJECT&quot;,&quot;id&quot;:&quot;9250b265-3084-4cf2-a092-3f2b3eed6195&quot;,&quot;relativeTransform&quot;:{&quot;translate&quot;:{&quot;x&quot;:-259.49042656270234,&quot;y&quot;:-11.74431814616068},&quot;rotate&quot;:-1.570796326794897,&quot;skewX&quot;:0,&quot;scale&quot;:{&quot;x&quot;:1,&quot;y&quot;:1}},&quot;opacity&quot;:1,&quot;path&quot;:{&quot;type&quot;:&quot;POLY_LINE&quot;,&quot;points&quot;:[{&quot;x&quot;:0,&quot;y&quot;:-18.147998598351858},{&quot;x&quot;:0,&quot;y&quot;:53.57176272880772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6454600&quot;,&quot;1&quot;:&quot;#464546&quot;,&quot;0.45&quot;:&quot;#464546&quot;}},&quot;lineWidth&quot;:5.330181406508939,&quot;lineJoin&quot;:&quot;round&quot;}],&quot;pathMarkers&quot;:{&quot;markerEnd&quot;:{&quot;type&quot;:&quot;PATH&quot;,&quot;units&quot;:{&quot;type&quot;:&quot;STROKE_WIDTH&quot;,&quot;scale&quot;:0.5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e72f28c2-67e0-4d19-b410-3a9be58f9172&quot;,&quot;order&quot;:&quot;05&quot;}},&quot;cf1c56f3-74be-42e0-8127-fb26a3b0b450&quot;:{&quot;relativeTransform&quot;:{&quot;translate&quot;:{&quot;x&quot;:375.1696751386062,&quot;y&quot;:108.26400309975247},&quot;rotate&quot;:0,&quot;skewX&quot;:0,&quot;scale&quot;:{&quot;x&quot;:1,&quot;y&quot;:1}},&quot;type&quot;:&quot;FIGURE_OBJECT&quot;,&quot;id&quot;:&quot;cf1c56f3-74be-42e0-8127-fb26a3b0b450&quot;,&quot;name&quot;:&quot;Cancer cells (small tumor)&quot;,&quot;displayName&quot;:&quot;Cancer cells (small tumor)&quot;,&quot;opacity&quot;:1,&quot;source&quot;:{&quot;id&quot;:&quot;61608e914dda0300a5046ed3&quot;,&quot;type&quot;:&quot;ASSETS&quot;},&quot;pathStyles&quot;:[{&quot;type&quot;:&quot;FILL&quot;,&quot;fillStyle&quot;:&quot;rgb(0,0,0)&quot;}],&quot;isLocked&quot;:false,&quot;parent&quot;:{&quot;type&quot;:&quot;CHILD&quot;,&quot;parentId&quot;:&quot;357552f4-52ee-4d92-b11c-ecd42a979f64&quot;,&quot;order&quot;:&quot;9995&quot;},&quot;isPremium&quot;:true},&quot;2cafe97d-fa2c-43f9-b993-15e68db725fa&quot;:{&quot;id&quot;:&quot;2cafe97d-fa2c-43f9-b993-15e68db725fa&quot;,&quot;name&quot;:&quot;Cancer cell&quot;,&quot;type&quot;:&quot;FIGURE_OBJECT&quot;,&quot;relativeTransform&quot;:{&quot;translate&quot;:{&quot;x&quot;:11.42842088216732,&quot;y&quot;:-37.92896724981391},&quot;rotate&quot;:2.074478189675535,&quot;skewX&quot;:0,&quot;scale&quot;:{&quot;x&quot;:0.31730201264784846,&quot;y&quot;:0.31730201264784874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01&quot;},&quot;opacity&quot;:0.33},&quot;ffe8f50b-f169-4d79-b5ee-481e4e005d31&quot;:{&quot;id&quot;:&quot;ffe8f50b-f169-4d79-b5ee-481e4e005d31&quot;,&quot;name&quot;:&quot;Cancer cell&quot;,&quot;type&quot;:&quot;FIGURE_OBJECT&quot;,&quot;relativeTransform&quot;:{&quot;translate&quot;:{&quot;x&quot;:-29.921980490911892,&quot;y&quot;:-25.802869611354218},&quot;rotate&quot;:2.0744781896755344,&quot;skewX&quot;:-1.681410690497201e-16,&quot;scale&quot;:{&quot;x&quot;:0.4062919495079357,&quot;y&quot;:0.4062919495079359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02&quot;},&quot;opacity&quot;:0.33},&quot;e8978898-51e5-4c11-acb5-4cc6689a9bc4&quot;:{&quot;id&quot;:&quot;e8978898-51e5-4c11-acb5-4cc6689a9bc4&quot;,&quot;name&quot;:&quot;Cancer cell&quot;,&quot;type&quot;:&quot;FIGURE_OBJECT&quot;,&quot;relativeTransform&quot;:{&quot;translate&quot;:{&quot;x&quot;:-0.32398049091188774,&quot;y&quot;:34.197130388645746},&quot;rotate&quot;:2.0744781896755344,&quot;skewX&quot;:-1.681410690497201e-16,&quot;scale&quot;:{&quot;x&quot;:0.4062919495079357,&quot;y&quot;:0.4062919495079359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1&quot;},&quot;opacity&quot;:0.33},&quot;f737c193-0215-43a1-8a64-130c3fb8c033&quot;:{&quot;id&quot;:&quot;f737c193-0215-43a1-8a64-130c3fb8c033&quot;,&quot;name&quot;:&quot;Cancer cell&quot;,&quot;type&quot;:&quot;FIGURE_OBJECT&quot;,&quot;relativeTransform&quot;:{&quot;translate&quot;:{&quot;x&quot;:27.239019509088106,&quot;y&quot;:-15.775869611354338},&quot;rotate&quot;:-0.46094016589674563,&quot;skewX&quot;:-2.5221160357458013e-16,&quot;scale&quot;:{&quot;x&quot;:0.4062919495079357,&quot;y&quot;:0.4062919495079359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05&quot;},&quot;opacity&quot;:0.33},&quot;b6f70898-6a37-4056-945b-1bfe66b8bea9&quot;:{&quot;id&quot;:&quot;b6f70898-6a37-4056-945b-1bfe66b8bea9&quot;,&quot;name&quot;:&quot;Cancer cell&quot;,&quot;type&quot;:&quot;FIGURE_OBJECT&quot;,&quot;relativeTransform&quot;:{&quot;translate&quot;:{&quot;x&quot;:19.507614899603357,&quot;y&quot;:9.199950325059508},&quot;rotate&quot;:0.35576541617156665,&quot;skewX&quot;:-1.5389631218800223e-16,&quot;scale&quot;:{&quot;x&quot;:0.42467922169026695,&quot;y&quot;:0.4246792216902671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28&quot;},&quot;opacity&quot;:0.75},&quot;3b98fc3f-7bdd-4723-b7dc-48450d7fc9f8&quot;:{&quot;id&quot;:&quot;3b98fc3f-7bdd-4723-b7dc-48450d7fc9f8&quot;,&quot;name&quot;:&quot;Cancer cell&quot;,&quot;type&quot;:&quot;FIGURE_OBJECT&quot;,&quot;relativeTransform&quot;:{&quot;translate&quot;:{&quot;x&quot;:-31.236385100396646,&quot;y&quot;:12.345950325059484},&quot;rotate&quot;:5.76291900546817,&quot;skewX&quot;:0,&quot;scale&quot;:{&quot;x&quot;:-0.4246792216902669,&quot;y&quot;:0.4246792216902669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27&quot;},&quot;opacity&quot;:0.75},&quot;39eb8941-3756-4574-a94f-1f8358cee0e1&quot;:{&quot;id&quot;:&quot;39eb8941-3756-4574-a94f-1f8358cee0e1&quot;,&quot;name&quot;:&quot;Cancer cell&quot;,&quot;type&quot;:&quot;FIGURE_OBJECT&quot;,&quot;relativeTransform&quot;:{&quot;translate&quot;:{&quot;x&quot;:-2.817385100396633,&quot;y&quot;:-31.93804967494051},&quot;rotate&quot;:0.3660135791738499,&quot;skewX&quot;:0,&quot;scale&quot;:{&quot;x&quot;:-0.42467922169026695,&quot;y&quot;:0.42467922169026695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57&quot;},&quot;opacity&quot;:0.75},&quot;1e8a1dd0-533f-4e53-a481-1e3681f85ea7&quot;:{&quot;type&quot;:&quot;FIGURE_OBJECT&quot;,&quot;id&quot;:&quot;1e8a1dd0-533f-4e53-a481-1e3681f85ea7&quot;,&quot;parent&quot;:{&quot;type&quot;:&quot;CHILD&quot;,&quot;parentId&quot;:&quot;cf1c56f3-74be-42e0-8127-fb26a3b0b450&quot;,&quot;order&quot;:&quot;67&quot;},&quot;relativeTransform&quot;:{&quot;translate&quot;:{&quot;x&quot;:-7.105427357601002e-15,&quot;y&quot;:-4.11399999999999},&quot;rotate&quot;:0}},&quot;f755e1d7-e00a-4330-a0b1-23865e1e53b2&quot;:{&quot;id&quot;:&quot;f755e1d7-e00a-4330-a0b1-23865e1e53b2&quot;,&quot;name&quot;:&quot;Cancer cell&quot;,&quot;type&quot;:&quot;FIGURE_OBJECT&quot;,&quot;relativeTransform&quot;:{&quot;translate&quot;:{&quot;x&quot;:0.7634639267161987,&quot;y&quot;:17.915950602929698},&quot;rotate&quot;:1.2242084338272924e-16,&quot;skewX&quot;:-6.121042169136467e-17,&quot;scale&quot;:{&quot;x&quot;:0.4534452606057538,&quot;y&quot;:0.45344526060575363}},&quot;image&quot;:{&quot;url&quot;:&quot;https://icons.cdn.biorender.com/biorender/61770047aa87c30029843f2f/6153716fe75ac20029699eee.png&quot;,&quot;fallbackUrl&quot;:&quot;sources/icons/61770047aa87c30029843f2f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1e8a1dd0-533f-4e53-a481-1e3681f85ea7&quot;,&quot;order&quot;:&quot;7&quot;}},&quot;27d399a4-1594-41e8-9694-d1b3557f2575&quot;:{&quot;id&quot;:&quot;27d399a4-1594-41e8-9694-d1b3557f2575&quot;,&quot;name&quot;:&quot;Cancer cell&quot;,&quot;type&quot;:&quot;FIGURE_OBJECT&quot;,&quot;relativeTransform&quot;:{&quot;translate&quot;:{&quot;x&quot;:14.938463926716196,&quot;y&quot;:-11.2010493970703},&quot;rotate&quot;:-0.6590175543038372,&quot;skewX&quot;:6.74948301472973e-17,&quot;scale&quot;:{&quot;x&quot;:0.4534452606057538,&quot;y&quot;:0.45344526060575363}},&quot;image&quot;:{&quot;url&quot;:&quot;https://icons.cdn.biorender.com/biorender/61770047aa87c30029843f2f/6153716fe75ac20029699eee.png&quot;,&quot;fallbackUrl&quot;:&quot;sources/icons/61770047aa87c30029843f2f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1e8a1dd0-533f-4e53-a481-1e3681f85ea7&quot;,&quot;order&quot;:&quot;5&quot;}},&quot;f96c6360-c607-4203-b308-3750a5a99bd1&quot;:{&quot;id&quot;:&quot;f96c6360-c607-4203-b308-3750a5a99bd1&quot;,&quot;name&quot;:&quot;Cancer cell&quot;,&quot;type&quot;:&quot;FIGURE_OBJECT&quot;,&quot;relativeTransform&quot;:{&quot;translate&quot;:{&quot;x&quot;:-24.853536073283806,&quot;y&quot;:-9.447049397070321},&quot;rotate&quot;:0,&quot;skewX&quot;:0,&quot;scale&quot;:{&quot;x&quot;:0.45344526060575363,&quot;y&quot;:0.45344526060575363}},&quot;image&quot;:{&quot;url&quot;:&quot;https://icons.cdn.biorender.com/biorender/61770047aa87c30029843f2f/6153716fe75ac20029699eee.png&quot;,&quot;fallbackUrl&quot;:&quot;sources/icons/61770047aa87c30029843f2f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1e8a1dd0-533f-4e53-a481-1e3681f85ea7&quot;,&quot;order&quot;:&quot;2&quot;}},&quot;bd179a6f-3e77-487e-b253-ab4a9091b22e&quot;:{&quot;id&quot;:&quot;bd179a6f-3e77-487e-b253-ab4a9091b22e&quot;,&quot;name&quot;:&quot;Cancer cell&quot;,&quot;displayName&quot;:&quot;&quot;,&quot;type&quot;:&quot;FIGURE_OBJECT&quot;,&quot;relativeTransform&quot;:{&quot;translate&quot;:{&quot;x&quot;:128.7240546301618,&quot;y&quot;:117.16686660686247},&quot;rotate&quot;:0,&quot;skewX&quot;:0,&quot;scale&quot;:{&quot;x&quot;:0.41633566466640937,&quot;y&quot;:0.4163356646664093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9&quot;}},&quot;94edc57c-b5fa-4ee9-8ace-b691c9b945d8&quot;:{&quot;id&quot;:&quot;94edc57c-b5fa-4ee9-8ace-b691c9b945d8&quot;,&quot;name&quot;:&quot;Cancer cell&quot;,&quot;displayName&quot;:&quot;&quot;,&quot;type&quot;:&quot;FIGURE_OBJECT&quot;,&quot;relativeTransform&quot;:{&quot;translate&quot;:{&quot;x&quot;:150.65527777065768,&quot;y&quot;:141.89351949942449},&quot;rotate&quot;:0,&quot;skewX&quot;:0,&quot;scale&quot;:{&quot;x&quot;:0.41633566466640937,&quot;y&quot;:0.4163356646664093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8&quot;}},&quot;b8aed0af-1e67-43bf-ad00-2a7dbeb52064&quot;:{&quot;id&quot;:&quot;b8aed0af-1e67-43bf-ad00-2a7dbeb52064&quot;,&quot;name&quot;:&quot;Cancer cell&quot;,&quot;displayName&quot;:&quot;&quot;,&quot;type&quot;:&quot;FIGURE_OBJECT&quot;,&quot;relativeTransform&quot;:{&quot;translate&quot;:{&quot;x&quot;:150.65584801859157,&quot;y&quot;:106.89186660686246},&quot;rotate&quot;:0,&quot;skewX&quot;:0,&quot;scale&quot;:{&quot;x&quot;:0.41633566466640937,&quot;y&quot;:0.4163356646664093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7&quot;}},&quot;4d78dc54-e8a2-47cb-bfe5-1ceeae9c5062&quot;:{&quot;id&quot;:&quot;4d78dc54-e8a2-47cb-bfe5-1ceeae9c5062&quot;,&quot;name&quot;:&quot;Cancer cell&quot;,&quot;displayName&quot;:&quot;&quot;,&quot;type&quot;:&quot;FIGURE_OBJECT&quot;,&quot;relativeTransform&quot;:{&quot;translate&quot;:{&quot;x&quot;:-122.50605049874792,&quot;y&quot;:121.42846183578004},&quot;rotate&quot;:0,&quot;skewX&quot;:0,&quot;scale&quot;:{&quot;x&quot;:0.49492603170741667,&quot;y&quot;:0.4949260317074166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5&quot;}},&quot;4a904f6d-cd22-4078-8f1c-089207c083bf&quot;:{&quot;id&quot;:&quot;4a904f6d-cd22-4078-8f1c-089207c083bf&quot;,&quot;name&quot;:&quot;Macrophage&quot;,&quot;type&quot;:&quot;FIGURE_OBJECT&quot;,&quot;relativeTransform&quot;:{&quot;translate&quot;:{&quot;x&quot;:433.6439883549729,&quot;y&quot;:11.83973347559185},&quot;rotate&quot;:1.433816455039353,&quot;skewX&quot;:5.724434681858194e-17,&quot;scale&quot;:{&quot;x&quot;:0.49237253465655156,&quot;y&quot;:0.492372534656551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isPremium&quot;:false,&quot;parent&quot;:{&quot;type&quot;:&quot;CHILD&quot;,&quot;parentId&quot;:&quot;357552f4-52ee-4d92-b11c-ecd42a979f64&quot;,&quot;order&quot;:&quot;95&quot;}},&quot;6fcfd58c-efb7-431d-a27f-e7064a8ba8ba&quot;:{&quot;id&quot;:&quot;6fcfd58c-efb7-431d-a27f-e7064a8ba8ba&quot;,&quot;name&quot;:&quot;Natural killer cell&quot;,&quot;type&quot;:&quot;FIGURE_OBJECT&quot;,&quot;relativeTransform&quot;:{&quot;translate&quot;:{&quot;x&quot;:433.6439883549729,&quot;y&quot;:188.44329976603098},&quot;rotate&quot;:0,&quot;skewX&quot;:0,&quot;scale&quot;:{&quot;x&quot;:0.36584840869291857,&quot;y&quot;:0.36584840869291857}},&quot;image&quot;:{&quot;url&quot;:&quot;https://icons.biorender.com/biorender/61799a7d4b488100281fafac/natural-killer-cell-01.png&quot;,&quot;fallbackUrl&quot;:&quot;https://res.cloudinary.com/dlcjuc3ej/image/upload/v1635359345/tsisdfifdjw2a1eh4uxg.svg#/keystone/api/icons/61799a7d4b488100281fafac/natural-killer-cell-01.svg&quot;,&quot;isPremium&quot;:false,&quot;isPacked&quot;:true,&quot;size&quot;:{&quot;x&quot;:100,&quot;y&quot;:100}},&quot;source&quot;:{&quot;id&quot;:&quot;61798a634b488100281fada1&quot;,&quot;type&quot;:&quot;ASSETS&quot;},&quot;isPremium&quot;:false,&quot;parent&quot;:{&quot;type&quot;:&quot;CHILD&quot;,&quot;parentId&quot;:&quot;357552f4-52ee-4d92-b11c-ecd42a979f64&quot;,&quot;order&quot;:&quot;92&quot;}},&quot;9bf5472a-52b1-429f-ab78-773c051f257a&quot;:{&quot;id&quot;:&quot;9bf5472a-52b1-429f-ab78-773c051f257a&quot;,&quot;name&quot;:&quot;Lymphocyte (T-cell)&quot;,&quot;type&quot;:&quot;FIGURE_OBJECT&quot;,&quot;relativeTransform&quot;:{&quot;translate&quot;:{&quot;x&quot;:318.4758808845453,&quot;y&quot;:11.83973347559185},&quot;rotate&quot;:0,&quot;skewX&quot;:0,&quot;scale&quot;:{&quot;x&quot;:0.374027316241699,&quot;y&quot;:0.37402731624169905}},&quot;image&quot;:{&quot;url&quot;:&quot;https://icons.biorender.com/biorender/61533259e75ac20029699c26/t-cell-01.png&quot;,&quot;fallbackUrl&quot;:&quot;https://res.cloudinary.com/dlcjuc3ej/image/upload/v1632842324/uxfyifcz4mkkq2vfpcsp.svg#/keystone/api/icons/61533259e75ac20029699c26/t-cell-01.svg&quot;,&quot;isPremium&quot;:false,&quot;isPacked&quot;:true,&quot;size&quot;:{&quot;x&quot;:100,&quot;y&quot;:102.83687943262412}},&quot;source&quot;:{&quot;id&quot;:&quot;61532fe8e75ac20029699b8c&quot;,&quot;type&quot;:&quot;ASSETS&quot;},&quot;isPremium&quot;:false,&quot;parent&quot;:{&quot;type&quot;:&quot;CHILD&quot;,&quot;parentId&quot;:&quot;357552f4-52ee-4d92-b11c-ecd42a979f64&quot;,&quot;order&quot;:&quot;9&quot;}},&quot;d8fdc818-e701-4284-8236-bb83f0bc9af1&quot;:{&quot;id&quot;:&quot;d8fdc818-e701-4284-8236-bb83f0bc9af1&quot;,&quot;name&quot;:&quot;Lymphocyte (T-cell)&quot;,&quot;type&quot;:&quot;FIGURE_OBJECT&quot;,&quot;relativeTransform&quot;:{&quot;translate&quot;:{&quot;x&quot;:318.4758808845453,&quot;y&quot;:188.4428858173219},&quot;rotate&quot;:0,&quot;skewX&quot;:0,&quot;scale&quot;:{&quot;x&quot;:0.374027316241699,&quot;y&quot;:0.37402731624169905}},&quot;image&quot;:{&quot;url&quot;:&quot;https://icons.biorender.com/biorender/61533248e75ac20029699c07/t-cell-01.png&quot;,&quot;fallbackUrl&quot;:&quot;https://res.cloudinary.com/dlcjuc3ej/image/upload/v1632842298/nlmonnbeupwripwrxvhg.svg#/keystone/api/icons/61533248e75ac20029699c07/t-cell-01.svg&quot;,&quot;isPremium&quot;:false,&quot;isPacked&quot;:true,&quot;size&quot;:{&quot;x&quot;:100,&quot;y&quot;:102.83687943262412}},&quot;source&quot;:{&quot;id&quot;:&quot;61532fe8e75ac20029699b8c&quot;,&quot;type&quot;:&quot;ASSETS&quot;},&quot;isPremium&quot;:false,&quot;parent&quot;:{&quot;type&quot;:&quot;CHILD&quot;,&quot;parentId&quot;:&quot;357552f4-52ee-4d92-b11c-ecd42a979f64&quot;,&quot;order&quot;:&quot;85&quot;}},&quot;c184a03c-7506-42b3-8b44-e5209ed292ec&quot;:{&quot;id&quot;:&quot;c184a03c-7506-42b3-8b44-e5209ed292ec&quot;,&quot;name&quot;:&quot;Lymphocyte (T-cell)&quot;,&quot;type&quot;:&quot;FIGURE_OBJECT&quot;,&quot;relativeTransform&quot;:{&quot;translate&quot;:{&quot;x&quot;:133.23883010984827,&quot;y&quot;:76.91960737945874},&quot;rotate&quot;:0,&quot;skewX&quot;:0,&quot;scale&quot;:{&quot;x&quot;:0.374027316241699,&quot;y&quot;:0.37402731624169905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isPremium&quot;:false,&quot;parent&quot;:{&quot;type&quot;:&quot;CHILD&quot;,&quot;parentId&quot;:&quot;357552f4-52ee-4d92-b11c-ecd42a979f64&quot;,&quot;order&quot;:&quot;82&quot;}},&quot;f80c3849-7a1e-41e5-b800-605f510c32c7&quot;:{&quot;id&quot;:&quot;f80c3849-7a1e-41e5-b800-605f510c32c7&quot;,&quot;name&quot;:&quot;Lymphocyte (T-cell)&quot;,&quot;type&quot;:&quot;FIGURE_OBJECT&quot;,&quot;relativeTransform&quot;:{&quot;translate&quot;:{&quot;x&quot;:80.13761622783483,&quot;y&quot;:90.90790079152785},&quot;rotate&quot;:0,&quot;skewX&quot;:0,&quot;scale&quot;:{&quot;x&quot;:0.374027316241699,&quot;y&quot;:0.37402731624169905}},&quot;image&quot;:{&quot;url&quot;:&quot;https://icons.biorender.com/biorender/61533248e75ac20029699c07/t-cell-01.png&quot;,&quot;fallbackUrl&quot;:&quot;https://res.cloudinary.com/dlcjuc3ej/image/upload/v1632842298/nlmonnbeupwripwrxvhg.svg#/keystone/api/icons/61533248e75ac20029699c07/t-cell-01.svg&quot;,&quot;isPremium&quot;:false,&quot;isPacked&quot;:true,&quot;size&quot;:{&quot;x&quot;:100,&quot;y&quot;:102.83687943262412}},&quot;source&quot;:{&quot;id&quot;:&quot;61532fe8e75ac20029699b8c&quot;,&quot;type&quot;:&quot;ASSETS&quot;},&quot;isPremium&quot;:false,&quot;parent&quot;:{&quot;type&quot;:&quot;CHILD&quot;,&quot;parentId&quot;:&quot;357552f4-52ee-4d92-b11c-ecd42a979f64&quot;,&quot;order&quot;:&quot;8&quot;}},&quot;254edba0-6a1d-4b70-94f5-8aac491183ae&quot;:{&quot;id&quot;:&quot;254edba0-6a1d-4b70-94f5-8aac491183ae&quot;,&quot;name&quot;:&quot;Lymphocyte (T-cell)&quot;,&quot;type&quot;:&quot;FIGURE_OBJECT&quot;,&quot;relativeTransform&quot;:{&quot;translate&quot;:{&quot;x&quot;:-178.1636491267384,&quot;y&quot;:50.218016338676776},&quot;rotate&quot;:0,&quot;skewX&quot;:0,&quot;scale&quot;:{&quot;x&quot;:0.4173219130574933,&quot;y&quot;:0.4173219130574933}},&quot;image&quot;:{&quot;url&quot;:&quot;https://icons.biorender.com/biorender/61533248e75ac20029699c07/t-cell-01.png&quot;,&quot;fallbackUrl&quot;:&quot;https://res.cloudinary.com/dlcjuc3ej/image/upload/v1632842298/nlmonnbeupwripwrxvhg.svg#/keystone/api/icons/61533248e75ac20029699c07/t-cell-01.svg&quot;,&quot;isPremium&quot;:false,&quot;isPacked&quot;:true,&quot;size&quot;:{&quot;x&quot;:100,&quot;y&quot;:102.83687943262412}},&quot;source&quot;:{&quot;id&quot;:&quot;61532fe8e75ac20029699b8c&quot;,&quot;type&quot;:&quot;ASSETS&quot;},&quot;isPremium&quot;:false,&quot;parent&quot;:{&quot;type&quot;:&quot;CHILD&quot;,&quot;parentId&quot;:&quot;357552f4-52ee-4d92-b11c-ecd42a979f64&quot;,&quot;order&quot;:&quot;77&quot;}},&quot;605b1ae6-d7a7-4828-bd89-742907a064ef&quot;:{&quot;id&quot;:&quot;605b1ae6-d7a7-4828-bd89-742907a064ef&quot;,&quot;name&quot;:&quot;Natural killer cell&quot;,&quot;type&quot;:&quot;FIGURE_OBJECT&quot;,&quot;relativeTransform&quot;:{&quot;translate&quot;:{&quot;x&quot;:-68.6148366533769,&quot;y&quot;:50.218016338676776},&quot;rotate&quot;:0,&quot;skewX&quot;:0,&quot;scale&quot;:{&quot;x&quot;:0.40479448200347407,&quot;y&quot;:0.40479448200347407}},&quot;image&quot;:{&quot;url&quot;:&quot;https://icons.biorender.com/biorender/61799a7d4b488100281fafac/natural-killer-cell-01.png&quot;,&quot;fallbackUrl&quot;:&quot;https://res.cloudinary.com/dlcjuc3ej/image/upload/v1635359345/tsisdfifdjw2a1eh4uxg.svg#/keystone/api/icons/61799a7d4b488100281fafac/natural-killer-cell-01.svg&quot;,&quot;isPremium&quot;:false,&quot;isPacked&quot;:true,&quot;size&quot;:{&quot;x&quot;:100,&quot;y&quot;:100}},&quot;source&quot;:{&quot;id&quot;:&quot;61798a634b488100281fada1&quot;,&quot;type&quot;:&quot;ASSETS&quot;},&quot;isPremium&quot;:false,&quot;parent&quot;:{&quot;type&quot;:&quot;CHILD&quot;,&quot;parentId&quot;:&quot;357552f4-52ee-4d92-b11c-ecd42a979f64&quot;,&quot;order&quot;:&quot;76&quot;}},&quot;e6ab3105-85be-4235-a5c4-fbe7e46ccc66&quot;:{&quot;id&quot;:&quot;e6ab3105-85be-4235-a5c4-fbe7e46ccc66&quot;,&quot;type&quot;:&quot;FIGURE_OBJECT&quot;,&quot;relativeTransform&quot;:{&quot;translate&quot;:{&quot;x&quot;:195.20376623418406,&quot;y&quot;:55.09186497264122},&quot;rotate&quot;:0,&quot;skewX&quot;:0,&quot;scale&quot;:{&quot;x&quot;:1,&quot;y&quot;:1}},&quot;text&quot;:{&quot;textData&quot;:{&quot;lineSpacing&quot;:&quot;half&quot;,&quot;alignment&quot;:&quot;left&quot;,&quot;lines&quot;:[{&quot;runs&quot;:[{&quot;style&quot;:{&quot;fontFamily&quot;:&quot;Roboto&quot;,&quot;fontSize&quot;:14.005476088699018,&quot;color&quot;:&quot;rgba(37, 170, 176, 1)&quot;,&quot;fontWeight&quot;:&quot;normal&quot;,&quot;fontStyle&quot;:&quot;normal&quot;,&quot;decoration&quot;:&quot;none&quot;,&quot;script&quot;:&quot;none&quot;},&quot;range&quot;:[0,3]}],&quot;text&quot;:&quot;IFNγ&quot;,&quot;baseStyle&quot;:{&quot;fontFamily&quot;:&quot;Roboto&quot;,&quot;fontSize&quot;:14.005476088699018,&quot;color&quot;:&quot;rgba(37, 170, 176, 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28.551202475741405,&quot;y&quot;:16.67790355609155},&quot;targetSize&quot;:{&quot;x&quot;:24.99207397360003,&quot;y&quot;:14.598873716529283},&quot;verticalAlign&quot;:&quot;TOP&quot;},&quot;parent&quot;:{&quot;type&quot;:&quot;CHILD&quot;,&quot;parentId&quot;:&quot;357552f4-52ee-4d92-b11c-ecd42a979f64&quot;,&quot;order&quot;:&quot;75&quot;}},&quot;32906e74-5ff9-42a1-99e3-317a7b9571a2&quot;:{&quot;id&quot;:&quot;32906e74-5ff9-42a1-99e3-317a7b9571a2&quot;,&quot;type&quot;:&quot;FIGURE_OBJECT&quot;,&quot;relativeTransform&quot;:{&quot;translate&quot;:{&quot;x&quot;:76.90509196766232,&quot;y&quot;:38.288223425683086},&quot;rotate&quot;:0,&quot;skewX&quot;:0,&quot;scale&quot;:{&quot;x&quot;:1,&quot;y&quot;:1}},&quot;text&quot;:{&quot;textData&quot;:{&quot;lineSpacing&quot;:&quot;half&quot;,&quot;alignment&quot;:&quot;left&quot;,&quot;lines&quot;:[{&quot;runs&quot;:[{&quot;style&quot;:{&quot;fontFamily&quot;:&quot;Roboto&quot;,&quot;fontSize&quot;:14.005476088699018,&quot;color&quot;:&quot;rgba(0, 98, 143, 1)&quot;,&quot;fontWeight&quot;:&quot;normal&quot;,&quot;fontStyle&quot;:&quot;normal&quot;,&quot;decoration&quot;:&quot;none&quot;,&quot;script&quot;:&quot;none&quot;},&quot;range&quot;:[0,4]}],&quot;text&quot;:&quot;IL-12&quot;,&quot;baseStyle&quot;:{&quot;fontFamily&quot;:&quot;Roboto&quot;,&quot;fontSize&quot;:14.005476088699018,&quot;color&quot;:&quot;rgba(0, 98, 143, 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30.937877844372245,&quot;y&quot;:16.67790355609155},&quot;targetSize&quot;:{&quot;x&quot;:27.081231774027913,&quot;y&quot;:14.598873716529283},&quot;verticalAlign&quot;:&quot;TOP&quot;},&quot;parent&quot;:{&quot;type&quot;:&quot;CHILD&quot;,&quot;parentId&quot;:&quot;357552f4-52ee-4d92-b11c-ecd42a979f64&quot;,&quot;order&quot;:&quot;73&quot;}},&quot;3099674e-7287-4ca9-83d8-e51f485c3e06&quot;:{&quot;relativeTransform&quot;:{&quot;translate&quot;:{&quot;x&quot;:161.77500366713193,&quot;y&quot;:59.756635692820694},&quot;rotate&quot;:-0.7422071625274851,&quot;skewX&quot;:0,&quot;scale&quot;:{&quot;x&quot;:1,&quot;y&quot;:1}},&quot;type&quot;:&quot;FIGURE_OBJECT&quot;,&quot;id&quot;:&quot;3099674e-7287-4ca9-83d8-e51f485c3e06&quot;,&quot;name&quot;:&quot;Cytokine release (curved)&quot;,&quot;opacity&quot;:1,&quot;source&quot;:{&quot;id&quot;:&quot;5f4d4dfeb74b7000b1ad01c1&quot;,&quot;type&quot;:&quot;ASSETS&quot;},&quot;pathStyles&quot;:[{&quot;type&quot;:&quot;FILL&quot;,&quot;fillStyle&quot;:&quot;rgb(0,0,0)&quot;}],&quot;isLocked&quot;:false,&quot;parent&quot;:{&quot;type&quot;:&quot;CHILD&quot;,&quot;parentId&quot;:&quot;357552f4-52ee-4d92-b11c-ecd42a979f64&quot;,&quot;order&quot;:&quot;72&quot;}},&quot;236a84b9-ede4-4365-9c8f-cfc78fd8795a&quot;:{&quot;type&quot;:&quot;FIGURE_OBJECT&quot;,&quot;id&quot;:&quot;236a84b9-ede4-4365-9c8f-cfc78fd8795a&quot;,&quot;name&quot;:&quot;Sphere&quot;,&quot;relativeTransform&quot;:{&quot;translate&quot;:{&quot;x&quot;:6.176273904617185,&quot;y&quot;:27.597735591297358},&quot;rotate&quot;:1.3332516015057891,&quot;skewX&quot;:5.819483306722109e-16,&quot;scale&quot;:{&quot;x&quot;:0.026431910620463336,&quot;y&quot;:0.026431910620463326}},&quot;opacity&quot;:1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72&quot;}},&quot;8d7035ce-8cfe-4214-9331-fea1ff190c62&quot;:{&quot;type&quot;:&quot;FIGURE_OBJECT&quot;,&quot;id&quot;:&quot;8d7035ce-8cfe-4214-9331-fea1ff190c62&quot;,&quot;name&quot;:&quot;Sphere&quot;,&quot;relativeTransform&quot;:{&quot;translate&quot;:{&quot;x&quot;:5.025810658281684,&quot;y&quot;:2.015347610787255},&quot;rotate&quot;:1.3332516015057891,&quot;skewX&quot;:5.253317695834794e-16,&quot;scale&quot;:{&quot;x&quot;:0.021549121151094478,&quot;y&quot;:0.02154912115109445}},&quot;opacity&quot;:0.48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65&quot;}},&quot;88fc94ea-a140-48f0-a5c1-fb0d281e98a4&quot;:{&quot;type&quot;:&quot;FIGURE_OBJECT&quot;,&quot;id&quot;:&quot;88fc94ea-a140-48f0-a5c1-fb0d281e98a4&quot;,&quot;name&quot;:&quot;Sphere&quot;,&quot;relativeTransform&quot;:{&quot;translate&quot;:{&quot;x&quot;:-1.3283556560311915,&quot;y&quot;:9.892735099731352},&quot;rotate&quot;:1.333251601505789,&quot;skewX&quot;:3.3607022362608047e-16,&quot;scale&quot;:{&quot;x&quot;:0.019050938731674887,&quot;y&quot;:0.019050938731674863}},&quot;opacity&quot;:0.75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22&quot;}},&quot;c89d65b6-38f6-4941-bce8-d44a0cea5dda&quot;:{&quot;type&quot;:&quot;FIGURE_OBJECT&quot;,&quot;id&quot;:&quot;c89d65b6-38f6-4941-bce8-d44a0cea5dda&quot;,&quot;name&quot;:&quot;Sphere&quot;,&quot;relativeTransform&quot;:{&quot;translate&quot;:{&quot;x&quot;:0.06355319583408174,&quot;y&quot;:16.310396171244335},&quot;rotate&quot;:1.3332516015057891,&quot;skewX&quot;:6.938098170179646e-16,&quot;scale&quot;:{&quot;x&quot;:0.02338669966775558,&quot;y&quot;:0.023386699667755546}},&quot;opacity&quot;:0.75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2&quot;}},&quot;b4114be1-ac60-4a9d-95a0-b816cad15498&quot;:{&quot;type&quot;:&quot;FIGURE_OBJECT&quot;,&quot;id&quot;:&quot;b4114be1-ac60-4a9d-95a0-b816cad15498&quot;,&quot;name&quot;:&quot;Sphere&quot;,&quot;relativeTransform&quot;:{&quot;translate&quot;:{&quot;x&quot;:12.03623687807501,&quot;y&quot;:6.4700631233707995},&quot;rotate&quot;:1.333251601505789,&quot;skewX&quot;:3.3607022362608057e-16,&quot;scale&quot;:{&quot;x&quot;:0.019050938731674884,&quot;y&quot;:0.019050938731674866}},&quot;opacity&quot;:0.75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15&quot;}},&quot;0472ab09-5060-4a77-a8a6-3a3dddef1a96&quot;:{&quot;type&quot;:&quot;FIGURE_OBJECT&quot;,&quot;id&quot;:&quot;0472ab09-5060-4a77-a8a6-3a3dddef1a96&quot;,&quot;name&quot;:&quot;Sphere&quot;,&quot;relativeTransform&quot;:{&quot;translate&quot;:{&quot;x&quot;:11.43283134367715,&quot;y&quot;:20.721254632953446},&quot;rotate&quot;:1.333251601505789,&quot;skewX&quot;:3.3607022362608057e-16,&quot;scale&quot;:{&quot;x&quot;:0.019050938731674884,&quot;y&quot;:0.019050938731674866}},&quot;opacity&quot;:0.75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12&quot;}},&quot;7e3322fb-d0e5-405d-96eb-809f5bc166be&quot;:{&quot;type&quot;:&quot;FIGURE_OBJECT&quot;,&quot;id&quot;:&quot;7e3322fb-d0e5-405d-96eb-809f5bc166be&quot;,&quot;name&quot;:&quot;Sphere&quot;,&quot;relativeTransform&quot;:{&quot;translate&quot;:{&quot;x&quot;:10.103976989724178,&quot;y&quot;:13.57408850690975},&quot;rotate&quot;:1.333251601505789,&quot;skewX&quot;:3.3607022362608057e-16,&quot;scale&quot;:{&quot;x&quot;:0.019050938731674884,&quot;y&quot;:0.019050938731674866}},&quot;opacity&quot;:0.75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1&quot;}},&quot;dd77a1dc-0289-4b68-a0b5-5e322c0a51ae&quot;:{&quot;type&quot;:&quot;FIGURE_OBJECT&quot;,&quot;id&quot;:&quot;dd77a1dc-0289-4b68-a0b5-5e322c0a51ae&quot;,&quot;relativeTransform&quot;:{&quot;translate&quot;:{&quot;x&quot;:3.4728894302913793,&quot;y&quot;:41.019044968418356},&quot;rotate&quot;:0},&quot;opacity&quot;:1,&quot;path&quot;:{&quot;type&quot;:&quot;POLY_LINE&quot;,&quot;points&quot;:[{&quot;x&quot;:-13.262575369454051,&quot;y&quot;:-41.541245139327145},{&quot;x&quot;:2.081360015829704,&quot;y&quot;:-32.782894878216815},{&quot;x&quot;:1.0200751017929535,&quot;y&quot;:-20.1522484007502},{&quot;x&quot;:-14.869006794654926,&quot;y&quot;:-15.655847264824848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6AAB000&quot;,&quot;1&quot;:&quot;#26AAB0&quot;,&quot;0.45&quot;:&quot;#26AAB0&quot;}},&quot;lineWidth&quot;:1.5341710658388197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099674e-7287-4ca9-83d8-e51f485c3e06&quot;,&quot;order&quot;:&quot;02&quot;}},&quot;5ccae35f-7252-42a7-9d76-cb06924b234d&quot;:{&quot;relativeTransform&quot;:{&quot;translate&quot;:{&quot;x&quot;:82.21131617507463,&quot;y&quot;:64.26624267609662},&quot;rotate&quot;:-1.9980556132482927,&quot;skewX&quot;:0,&quot;scale&quot;:{&quot;x&quot;:1,&quot;y&quot;:1}},&quot;type&quot;:&quot;FIGURE_OBJECT&quot;,&quot;id&quot;:&quot;5ccae35f-7252-42a7-9d76-cb06924b234d&quot;,&quot;name&quot;:&quot;Cytokine release (curved)&quot;,&quot;opacity&quot;:1,&quot;source&quot;:{&quot;id&quot;:&quot;5f4d4dfeb74b7000b1ad01c1&quot;,&quot;type&quot;:&quot;ASSETS&quot;},&quot;pathStyles&quot;:[{&quot;type&quot;:&quot;FILL&quot;,&quot;fillStyle&quot;:&quot;rgb(0,0,0)&quot;}],&quot;isLocked&quot;:false,&quot;parent&quot;:{&quot;type&quot;:&quot;CHILD&quot;,&quot;parentId&quot;:&quot;357552f4-52ee-4d92-b11c-ecd42a979f64&quot;,&quot;order&quot;:&quot;71&quot;}},&quot;8a02bec7-a891-458c-9057-7ec888ea327b&quot;:{&quot;type&quot;:&quot;FIGURE_OBJECT&quot;,&quot;id&quot;:&quot;8a02bec7-a891-458c-9057-7ec888ea327b&quot;,&quot;name&quot;:&quot;Sphere&quot;,&quot;relativeTransform&quot;:{&quot;translate&quot;:{&quot;x&quot;:-0.3143788060758217,&quot;y&quot;:11.792639432740726},&quot;rotate&quot;:1.3332516015057891,&quot;skewX&quot;:4.066918571267075e-16,&quot;scale&quot;:{&quot;x&quot;:0.025816205083898487,&quot;y&quot;:0.02581620508389848}},&quot;opacity&quot;:1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9&quot;}},&quot;2a063338-57e8-4376-ad55-3a3c6521cc38&quot;:{&quot;type&quot;:&quot;FIGURE_OBJECT&quot;,&quot;id&quot;:&quot;2a063338-57e8-4376-ad55-3a3c6521cc38&quot;,&quot;name&quot;:&quot;Sphere&quot;,&quot;relativeTransform&quot;:{&quot;translate&quot;:{&quot;x&quot;:8.54977082830065,&quot;y&quot;:25.770216445818104},&quot;rotate&quot;:1.3332516015057891,&quot;skewX&quot;:2.0334592856335374e-16,&quot;scale&quot;:{&quot;x&quot;:0.025816205083898487,&quot;y&quot;:0.02581620508389849}},&quot;opacity&quot;:1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72&quot;}},&quot;c439b5ec-82d1-4de6-bab2-0066cbf4901b&quot;:{&quot;type&quot;:&quot;FIGURE_OBJECT&quot;,&quot;id&quot;:&quot;c439b5ec-82d1-4de6-bab2-0066cbf4901b&quot;,&quot;name&quot;:&quot;Sphere&quot;,&quot;relativeTransform&quot;:{&quot;translate&quot;:{&quot;x&quot;:6.3350198692086,&quot;y&quot;:3.868442690021426},&quot;rotate&quot;:1.3332516015057891,&quot;skewX&quot;:1.52969016405044e-16,&quot;scale&quot;:{&quot;x&quot;:0.02104715542522055,&quot;y&quot;:0.021047155425220544}},&quot;opacity&quot;:0.48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65&quot;}},&quot;39e2ac54-920a-4f64-90c8-89c09d45af8e&quot;:{&quot;type&quot;:&quot;FIGURE_OBJECT&quot;,&quot;id&quot;:&quot;39e2ac54-920a-4f64-90c8-89c09d45af8e&quot;,&quot;name&quot;:&quot;Sphere&quot;,&quot;relativeTransform&quot;:{&quot;translate&quot;:{&quot;x&quot;:-1.5448330994235768,&quot;y&quot;:21.174345550218852},&quot;rotate&quot;:1.333251601505789,&quot;skewX&quot;:1.5657406470388016e-16,&quot;scale&quot;:{&quot;x&quot;:0.01860716572478642,&quot;y&quot;:0.018607165724786424}},&quot;opacity&quot;:0.75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22&quot;}},&quot;8f25945b-46be-4691-826a-29e658e0a8b5&quot;:{&quot;type&quot;:&quot;FIGURE_OBJECT&quot;,&quot;id&quot;:&quot;8f25945b-46be-4691-826a-29e658e0a8b5&quot;,&quot;name&quot;:&quot;Sphere&quot;,&quot;relativeTransform&quot;:{&quot;translate&quot;:{&quot;x&quot;:7.271344184509318,&quot;y&quot;:32.37637750196823},&quot;rotate&quot;:1.333251601505789,&quot;skewX&quot;:2.3377454905740703e-16,&quot;scale&quot;:{&quot;x&quot;:0.022841929345466857,&quot;y&quot;:0.022841929345466847}},&quot;opacity&quot;:0.75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2&quot;}},&quot;b767eae6-cf95-4e45-9675-8925b0fbeec5&quot;:{&quot;type&quot;:&quot;FIGURE_OBJECT&quot;,&quot;id&quot;:&quot;b767eae6-cf95-4e45-9675-8925b0fbeec5&quot;,&quot;name&quot;:&quot;Sphere&quot;,&quot;relativeTransform&quot;:{&quot;translate&quot;:{&quot;x&quot;:13.106903424531643,&quot;y&quot;:6.669951536474948},&quot;rotate&quot;:1.333251601505789,&quot;skewX&quot;:1.1743054852791013e-16,&quot;scale&quot;:{&quot;x&quot;:0.01860716572478642,&quot;y&quot;:0.018607165724786424}},&quot;opacity&quot;:0.75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15&quot;}},&quot;f7f76edb-6e18-48dc-9f1d-93cef073ac41&quot;:{&quot;type&quot;:&quot;FIGURE_OBJECT&quot;,&quot;id&quot;:&quot;f7f76edb-6e18-48dc-9f1d-93cef073ac41&quot;,&quot;name&quot;:&quot;Sphere&quot;,&quot;relativeTransform&quot;:{&quot;translate&quot;:{&quot;x&quot;:15.577565703865925,&quot;y&quot;:24.664962187637364},&quot;rotate&quot;:1.333251601505789,&quot;skewX&quot;:1.1743054852791013e-16,&quot;scale&quot;:{&quot;x&quot;:0.01860716572478642,&quot;y&quot;:0.018607165724786424}},&quot;opacity&quot;:0.75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12&quot;}},&quot;2ef4a243-e55d-4ae7-a636-1a14caff5b41&quot;:{&quot;type&quot;:&quot;FIGURE_OBJECT&quot;,&quot;id&quot;:&quot;2ef4a243-e55d-4ae7-a636-1a14caff5b41&quot;,&quot;name&quot;:&quot;Sphere&quot;,&quot;relativeTransform&quot;:{&quot;translate&quot;:{&quot;x&quot;:8.64593956804051,&quot;y&quot;:12.541271039875365},&quot;rotate&quot;:1.333251601505789,&quot;skewX&quot;:1.1743054852791013e-16,&quot;scale&quot;:{&quot;x&quot;:0.01860716572478642,&quot;y&quot;:0.018607165724786424}},&quot;opacity&quot;:0.75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1&quot;}},&quot;2bef056c-2966-4f58-8d83-5a03f8a8a0b7&quot;:{&quot;type&quot;:&quot;FIGURE_OBJECT&quot;,&quot;id&quot;:&quot;2bef056c-2966-4f58-8d83-5a03f8a8a0b7&quot;,&quot;relativeTransform&quot;:{&quot;translate&quot;:{&quot;x&quot;:2.569037969609146,&quot;y&quot;:40.90760917292581},&quot;rotate&quot;:0},&quot;opacity&quot;:1,&quot;path&quot;:{&quot;type&quot;:&quot;POLY_LINE&quot;,&quot;points&quot;:[{&quot;x&quot;:-8.592754598297942,&quot;y&quot;:-41.65381529253047},{&quot;x&quot;:2.1729537648911945,&quot;y&quot;:-30.883000530943775},{&quot;x&quot;:0.32724140786168515,&quot;y&quot;:-15.792064003549855},{&quot;x&quot;:-14.297883482035838,&quot;y&quot;:-6.389696685294599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024F6600&quot;,&quot;1&quot;:&quot;#024F66ff&quot;,&quot;0.45&quot;:&quot;#024F66ff&quot;}},&quot;lineWidth&quot;:1.4984340495921307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5ccae35f-7252-42a7-9d76-cb06924b234d&quot;,&quot;order&quot;:&quot;02&quot;}},&quot;1bfc6368-c2a7-4400-b713-69c229676d4c&quot;:{&quot;id&quot;:&quot;1bfc6368-c2a7-4400-b713-69c229676d4c&quot;,&quot;type&quot;:&quot;FIGURE_OBJECT&quot;,&quot;relativeTransform&quot;:{&quot;translate&quot;:{&quot;x&quot;:139.1742858748582,&quot;y&quot;:38.28762063953108},&quot;rotate&quot;:0,&quot;skewX&quot;:0,&quot;scale&quot;:{&quot;x&quot;:1,&quot;y&quot;:1}},&quot;text&quot;:{&quot;textData&quot;:{&quot;lineSpacing&quot;:&quot;half&quot;,&quot;alignment&quot;:&quot;center&quot;,&quot;lines&quot;:[{&quot;runs&quot;:[{&quot;style&quot;:{&quot;fontFamily&quot;:&quot;Roboto&quot;,&quot;fontSize&quot;:14.005476088699018,&quot;color&quot;:&quot;rgba(53, 154, 161, 1)&quot;,&quot;fontWeight&quot;:&quot;normal&quot;,&quot;fontStyle&quot;:&quot;normal&quot;,&quot;decoration&quot;:&quot;none&quot;,&quot;script&quot;:&quot;none&quot;},&quot;range&quot;:[0,10]}],&quot;text&quot;:&quot;CD4+ T cell&quot;,&quot;baseStyle&quot;:{&quot;fontFamily&quot;:&quot;Roboto&quot;,&quot;fontSize&quot;:14.005476088699018,&quot;color&quot;:&quot;rgba(53, 154, 161, 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39.39040149946599,&quot;y&quot;:30.969005316821537},&quot;targetSize&quot;:{&quot;x&quot;:34.48008289531405,&quot;y&quot;:27.10847896597105},&quot;verticalAlign&quot;:&quot;TOP&quot;},&quot;parent&quot;:{&quot;type&quot;:&quot;CHILD&quot;,&quot;parentId&quot;:&quot;357552f4-52ee-4d92-b11c-ecd42a979f64&quot;,&quot;order&quot;:&quot;7&quot;}},&quot;0eeaa05e-6352-420f-906d-43c3888e8a3c&quot;:{&quot;type&quot;:&quot;FIGURE_OBJECT&quot;,&quot;id&quot;:&quot;0eeaa05e-6352-420f-906d-43c3888e8a3c&quot;,&quot;relativeTransform&quot;:{&quot;translate&quot;:{&quot;x&quot;:368.39827470175027,&quot;y&quot;:43.65007073397973},&quot;rotate&quot;:0,&quot;skewX&quot;:0,&quot;scale&quot;:{&quot;x&quot;:1,&quot;y&quot;:1}},&quot;opacity&quot;:1,&quot;path&quot;:{&quot;type&quot;:&quot;RECT&quot;,&quot;size&quot;:{&quot;x&quot;:223.20345059649924,&quot;y&quot;:366.01039021834026},&quot;cornerRounding&quot;:{&quot;type&quot;:&quot;ARC_LENGTH&quot;,&quot;global&quot;:13.749843996963858}},&quot;pathStyles&quot;:[{&quot;type&quot;:&quot;FILL&quot;,&quot;fillStyle&quot;:&quot;rgba(0,0,0,0)&quot;},{&quot;type&quot;:&quot;STROKE&quot;,&quot;strokeStyle&quot;:&quot;rgba(185,219,244,1)&quot;,&quot;lineWidth&quot;:0.8753422555436886,&quot;lineJoin&quot;:&quot;round&quot;,&quot;dashArray&quot;:[2]}],&quot;isLocked&quot;:false,&quot;parent&quot;:{&quot;type&quot;:&quot;CHILD&quot;,&quot;parentId&quot;:&quot;357552f4-52ee-4d92-b11c-ecd42a979f64&quot;,&quot;order&quot;:&quot;03&quot;}},&quot;5cb17e5e-ed0f-4130-b55d-2b7321ca0ff2&quot;:{&quot;type&quot;:&quot;FIGURE_OBJECT&quot;,&quot;id&quot;:&quot;5cb17e5e-ed0f-4130-b55d-2b7321ca0ff2&quot;,&quot;relativeTransform&quot;:{&quot;translate&quot;:{&quot;x&quot;:122.94530350925564,&quot;y&quot;:43.65007073397973},&quot;rotate&quot;:0,&quot;skewX&quot;:0,&quot;scale&quot;:{&quot;x&quot;:1,&quot;y&quot;:1}},&quot;opacity&quot;:1,&quot;path&quot;:{&quot;type&quot;:&quot;RECT&quot;,&quot;size&quot;:{&quot;x&quot;:223.20345059649924,&quot;y&quot;:366.01039021834026},&quot;cornerRounding&quot;:{&quot;type&quot;:&quot;ARC_LENGTH&quot;,&quot;global&quot;:13.749843996963858}},&quot;pathStyles&quot;:[{&quot;type&quot;:&quot;FILL&quot;,&quot;fillStyle&quot;:&quot;rgba(0,0,0,0)&quot;},{&quot;type&quot;:&quot;STROKE&quot;,&quot;strokeStyle&quot;:&quot;rgba(185,219,244,1)&quot;,&quot;lineWidth&quot;:0.8753422555436886,&quot;lineJoin&quot;:&quot;round&quot;,&quot;dashArray&quot;:[2]}],&quot;isLocked&quot;:false,&quot;parent&quot;:{&quot;type&quot;:&quot;CHILD&quot;,&quot;parentId&quot;:&quot;357552f4-52ee-4d92-b11c-ecd42a979f64&quot;,&quot;order&quot;:&quot;02&quot;}},&quot;10ee54c6-25c8-4728-938a-7b27b2f1db90&quot;:{&quot;type&quot;:&quot;FIGURE_OBJECT&quot;,&quot;id&quot;:&quot;10ee54c6-25c8-4728-938a-7b27b2f1db90&quot;,&quot;relativeTransform&quot;:{&quot;translate&quot;:{&quot;x&quot;:-117.56844796289062,&quot;y&quot;:43.64991789644305},&quot;rotate&quot;:0,&quot;skewX&quot;:0,&quot;scale&quot;:{&quot;x&quot;:1,&quot;y&quot;:1}},&quot;opacity&quot;:1,&quot;path&quot;:{&quot;type&quot;:&quot;RECT&quot;,&quot;size&quot;:{&quot;x&quot;:223.20345059649924,&quot;y&quot;:366.01039021834026},&quot;cornerRounding&quot;:{&quot;type&quot;:&quot;ARC_LENGTH&quot;,&quot;global&quot;:13.749843996963858}},&quot;pathStyles&quot;:[{&quot;type&quot;:&quot;FILL&quot;,&quot;fillStyle&quot;:&quot;rgba(0,0,0,0)&quot;},{&quot;type&quot;:&quot;STROKE&quot;,&quot;strokeStyle&quot;:&quot;rgba(185,219,244,1)&quot;,&quot;lineWidth&quot;:0.8753422555436886,&quot;lineJoin&quot;:&quot;round&quot;,&quot;dashArray&quot;:[2]}],&quot;isLocked&quot;:false,&quot;parent&quot;:{&quot;type&quot;:&quot;CHILD&quot;,&quot;parentId&quot;:&quot;357552f4-52ee-4d92-b11c-ecd42a979f64&quot;,&quot;order&quot;:&quot;01&quot;}},&quot;646d6b8f-37fa-4596-8db2-1b7a65f40041&quot;:{&quot;type&quot;:&quot;FIGURE_OBJECT&quot;,&quot;id&quot;:&quot;646d6b8f-37fa-4596-8db2-1b7a65f40041&quot;,&quot;relativeTransform&quot;:{&quot;translate&quot;:{&quot;x&quot;:221.7876263535619,&quot;y&quot;:-9.51132005226873},&quot;rotate&quot;:-1.570796326794897,&quot;skewX&quot;:0,&quot;scale&quot;:{&quot;x&quot;:1,&quot;y&quot;:1}},&quot;opacity&quot;:1,&quot;path&quot;:{&quot;type&quot;:&quot;POLY_LINE&quot;,&quot;points&quot;:[{&quot;x&quot;:0,&quot;y&quot;:-18.147998598351858},{&quot;x&quot;:0,&quot;y&quot;:53.57176272880772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6454600&quot;,&quot;1&quot;:&quot;#464546&quot;,&quot;0.45&quot;:&quot;#464546&quot;}},&quot;lineWidth&quot;:5.330181406508939,&quot;lineJoin&quot;:&quot;round&quot;}],&quot;pathMarkers&quot;:{&quot;markerEnd&quot;:{&quot;type&quot;:&quot;PATH&quot;,&quot;units&quot;:{&quot;type&quot;:&quot;STROKE_WIDTH&quot;,&quot;scale&quot;:0.5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57552f4-52ee-4d92-b11c-ecd42a979f64&quot;,&quot;order&quot;:&quot;67&quot;}},&quot;7fa026b5-580e-42c2-b541-290dcd960df4&quot;:{&quot;type&quot;:&quot;FIGURE_OBJECT&quot;,&quot;id&quot;:&quot;7fa026b5-580e-42c2-b541-290dcd960df4&quot;,&quot;relativeTransform&quot;:{&quot;translate&quot;:{&quot;x&quot;:-21.070830393501264,&quot;y&quot;:-9.51132005226873},&quot;rotate&quot;:-1.570796326794897,&quot;skewX&quot;:0,&quot;scale&quot;:{&quot;x&quot;:1,&quot;y&quot;:1}},&quot;opacity&quot;:1,&quot;path&quot;:{&quot;type&quot;:&quot;POLY_LINE&quot;,&quot;points&quot;:[{&quot;x&quot;:0,&quot;y&quot;:-18.147998598351858},{&quot;x&quot;:0,&quot;y&quot;:53.57176272880772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6454600&quot;,&quot;1&quot;:&quot;#464546&quot;,&quot;0.45&quot;:&quot;#464546&quot;}},&quot;lineWidth&quot;:5.330181406508939,&quot;lineJoin&quot;:&quot;round&quot;}],&quot;pathMarkers&quot;:{&quot;markerEnd&quot;:{&quot;type&quot;:&quot;PATH&quot;,&quot;units&quot;:{&quot;type&quot;:&quot;STROKE_WIDTH&quot;,&quot;scale&quot;:0.5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57552f4-52ee-4d92-b11c-ecd42a979f64&quot;,&quot;order&quot;:&quot;66&quot;}},&quot;8b55ed01-6f07-4367-8a9a-c74e64cbdf55&quot;:{&quot;id&quot;:&quot;8b55ed01-6f07-4367-8a9a-c74e64cbdf55&quot;,&quot;type&quot;:&quot;FIGURE_OBJECT&quot;,&quot;relativeTransform&quot;:{&quot;translate&quot;:{&quot;x&quot;:368.3976274864463,&quot;y&quot;:-53.51680357051037},&quot;rotate&quot;:0,&quot;skewX&quot;:0,&quot;scale&quot;:{&quot;x&quot;:1,&quot;y&quot;:1}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16]}],&quot;text&quot;:&quot;Tumor progression&quot;,&quot;base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}],&quot;verticalAlign&quot;:&quot;TOP&quot;,&quot;_lastCaretLocation&quot;:{&quot;lineIndex&quot;:0,&quot;runIndex&quot;:0,&quot;charIndex&quot;:0,&quot;endOfLine&quot;:true}},&quot;format&quot;:&quot;BETTER_TEXT&quot;,&quot;size&quot;:{&quot;x&quot;:131.3013383315533,&quot;y&quot;:29.116514444931866},&quot;targetSize&quot;:{&quot;x&quot;:114.93360965104684,&quot;y&quot;:29.116514444931866},&quot;verticalAlign&quot;:&quot;TOP&quot;},&quot;parent&quot;:{&quot;type&quot;:&quot;CHILD&quot;,&quot;parentId&quot;:&quot;357552f4-52ee-4d92-b11c-ecd42a979f64&quot;,&quot;order&quot;:&quot;57&quot;}},&quot;ec5e86b1-e47c-4a74-8ea6-6776042e05c0&quot;:{&quot;id&quot;:&quot;ec5e86b1-e47c-4a74-8ea6-6776042e05c0&quot;,&quot;type&quot;:&quot;FIGURE_OBJECT&quot;,&quot;relativeTransform&quot;:{&quot;translate&quot;:{&quot;x&quot;:128.7235990554593,&quot;y&quot;:-52.0750607929763},&quot;rotate&quot;:0,&quot;skewX&quot;:0,&quot;scale&quot;:{&quot;x&quot;:1,&quot;y&quot;:1}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13]}],&quot;text&quot;:&quot;Tumor dormancy&quot;,&quot;baseStyle&quot;:{&quot;fontFamily&quot;:&quot;Roboto&quot;,&quot;fontSize&quot;:14.005476088699018,&quot;color&quot;:&quot;black&quot;,&quot;fontWeight&quot;:&quot;bold&quot;,&quot;fontStyle&quot;:&quot;normal&quot;,&quot;decoration&quot;:&quot;none&quot;,&quot;script&quot;:&quot;none&quot;}},{&quot;runs&quot;:[{&quot;style&quot;:{&quot;fontFamily&quot;:&quot;Roboto&quot;,&quot;fontSize&quot;:14.005476088699018,&quot;color&quot;:&quot;#FFC72C&quot;,&quot;fontWeight&quot;:&quot;normal&quot;,&quot;fontStyle&quot;:&quot;normal&quot;,&quot;decoration&quot;:&quot;none&quot;,&quot;script&quot;:&quot;none&quot;},&quot;range&quot;:[0,24]}],&quot;text&quot;:&quot;Selective immune pressure&quot;,&quot;baseStyle&quot;:{&quot;fontFamily&quot;:&quot;Roboto&quot;,&quot;fontSize&quot;:14.005476088699018,&quot;color&quot;:&quot;black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178.5698201309125,&quot;y&quot;:32},&quot;targetSize&quot;:{&quot;x&quot;:156.30970912542372,&quot;y&quot;:29.116514444931866},&quot;verticalAlign&quot;:&quot;TOP&quot;},&quot;parent&quot;:{&quot;type&quot;:&quot;CHILD&quot;,&quot;parentId&quot;:&quot;357552f4-52ee-4d92-b11c-ecd42a979f64&quot;,&quot;order&quot;:&quot;56&quot;}},&quot;79043214-fc7e-4c0e-b407-a43685e066fd&quot;:{&quot;id&quot;:&quot;79043214-fc7e-4c0e-b407-a43685e066fd&quot;,&quot;type&quot;:&quot;FIGURE_OBJECT&quot;,&quot;relativeTransform&quot;:{&quot;translate&quot;:{&quot;x&quot;:-117.18983357273471,&quot;y&quot;:-38.07040418093965},&quot;rotate&quot;:0,&quot;skewX&quot;:0,&quot;scale&quot;:{&quot;x&quot;:1,&quot;y&quot;:1}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31]}],&quot;text&quot;:&quot;Suppression of transformed cells&quot;,&quot;baseStyle&quot;:{&quot;fontFamily&quot;:&quot;Roboto&quot;,&quot;fontSize&quot;:14.005476088699018,&quot;color&quot;:&quot;black&quot;,&quot;fontWeight&quot;:&quot;bold&quot;,&quot;fontStyle&quot;:&quot;normal&quot;,&quot;decoration&quot;:&quot;none&quot;,&quot;script&quot;:&quot;none&quot;}},{&quot;runs&quot;:[],&quot;text&quot;:&quot;&quot;,&quot;base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}],&quot;verticalAlign&quot;:&quot;TOP&quot;,&quot;_lastCaretLocation&quot;:{&quot;lineIndex&quot;:1,&quot;runIndex&quot;:-1,&quot;charIndex&quot;:-1,&quot;endOfLine&quot;:true}},&quot;format&quot;:&quot;BETTER_TEXT&quot;,&quot;size&quot;:{&quot;x&quot;:119.04654675394166,&quot;y&quot;:48},&quot;targetSize&quot;:{&quot;x&quot;:104.20647275028247,&quot;y&quot;:43.6747716673978},&quot;verticalAlign&quot;:&quot;TOP&quot;},&quot;parent&quot;:{&quot;type&quot;:&quot;CHILD&quot;,&quot;parentId&quot;:&quot;357552f4-52ee-4d92-b11c-ecd42a979f64&quot;,&quot;order&quot;:&quot;55&quot;}},&quot;5828d56f-df31-4775-97dd-7e70a6d9cba6&quot;:{&quot;id&quot;:&quot;5828d56f-df31-4775-97dd-7e70a6d9cba6&quot;,&quot;type&quot;:&quot;FIGURE_OBJECT&quot;,&quot;relativeTransform&quot;:{&quot;translate&quot;:{&quot;x&quot;:431.9575398254171,&quot;y&quot;:-17.0751451740163},&quot;rotate&quot;:0,&quot;skewX&quot;:0,&quot;scale&quot;:{&quot;x&quot;:1,&quot;y&quot;:1}},&quot;text&quot;:{&quot;textData&quot;:{&quot;lineSpacing&quot;:&quot;half&quot;,&quot;alignment&quot;:&quot;center&quot;,&quot;lines&quot;:[{&quot;runs&quot;:[{&quot;style&quot;:{&quot;fontFamily&quot;:&quot;Roboto&quot;,&quot;fontSize&quot;:14.005476088699018,&quot;color&quot;:&quot;rgba(118, 92, 156, 1)&quot;,&quot;fontWeight&quot;:&quot;normal&quot;,&quot;fontStyle&quot;:&quot;normal&quot;,&quot;decoration&quot;:&quot;none&quot;,&quot;script&quot;:&quot;none&quot;},&quot;range&quot;:[0,3]}],&quot;text&quot;:&quot;MDSC&quot;,&quot;baseStyle&quot;:{&quot;fontFamily&quot;:&quot;Roboto&quot;,&quot;fontSize&quot;:14.005476088699018,&quot;color&quot;:&quot;rgba(118, 92, 156, 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39.39040149946599,&quot;y&quot;:16.631502855330083},&quot;targetSize&quot;:{&quot;x&quot;:34.48008289531405,&quot;y&quot;:14.558257222465933},&quot;verticalAlign&quot;:&quot;TOP&quot;},&quot;parent&quot;:{&quot;type&quot;:&quot;CHILD&quot;,&quot;parentId&quot;:&quot;357552f4-52ee-4d92-b11c-ecd42a979f64&quot;,&quot;order&quot;:&quot;53&quot;}},&quot;7bd74135-e773-4879-89f2-55f1aff36635&quot;:{&quot;id&quot;:&quot;7bd74135-e773-4879-89f2-55f1aff36635&quot;,&quot;type&quot;:&quot;FIGURE_OBJECT&quot;,&quot;relativeTransform&quot;:{&quot;translate&quot;:{&quot;x&quot;:317.45657288978384,&quot;y&quot;:-17.07495231046608},&quot;rotate&quot;:0,&quot;skewX&quot;:0,&quot;scale&quot;:{&quot;x&quot;:1,&quot;y&quot;:1}},&quot;text&quot;:{&quot;textData&quot;:{&quot;lineSpacing&quot;:&quot;half&quot;,&quot;alignment&quot;:&quot;center&quot;,&quot;lines&quot;:[{&quot;runs&quot;:[{&quot;style&quot;:{&quot;fontFamily&quot;:&quot;Roboto&quot;,&quot;fontSize&quot;:14.005476088699018,&quot;color&quot;:&quot;rgba(120, 168, 227, 1)&quot;,&quot;fontWeight&quot;:&quot;normal&quot;,&quot;fontStyle&quot;:&quot;normal&quot;,&quot;decoration&quot;:&quot;none&quot;,&quot;script&quot;:&quot;none&quot;},&quot;range&quot;:[0,3]}],&quot;text&quot;:&quot;Treg&quot;,&quot;baseStyle&quot;:{&quot;fontFamily&quot;:&quot;Roboto&quot;,&quot;fontSize&quot;:14.005476088699018,&quot;color&quot;:&quot;rgba(120, 168, 227, 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39.39040149946599,&quot;y&quot;:16.631502855330083},&quot;targetSize&quot;:{&quot;x&quot;:34.48008289531405,&quot;y&quot;:14.558257222465933},&quot;verticalAlign&quot;:&quot;TOP&quot;},&quot;parent&quot;:{&quot;type&quot;:&quot;CHILD&quot;,&quot;parentId&quot;:&quot;357552f4-52ee-4d92-b11c-ecd42a979f64&quot;,&quot;order&quot;:&quot;52&quot;}},&quot;35f7ad98-be4e-489d-b137-175dc8496261&quot;:{&quot;id&quot;:&quot;35f7ad98-be4e-489d-b137-175dc8496261&quot;,&quot;type&quot;:&quot;FIGURE_OBJECT&quot;,&quot;relativeTransform&quot;:{&quot;translate&quot;:{&quot;x&quot;:-67.61304283622349,&quot;y&quot;:15.085480942200503},&quot;rotate&quot;:0,&quot;skewX&quot;:0,&quot;scale&quot;:{&quot;x&quot;:1,&quot;y&quot;:1}},&quot;text&quot;:{&quot;textData&quot;:{&quot;lineSpacing&quot;:&quot;half&quot;,&quot;alignment&quot;:&quot;center&quot;,&quot;lines&quot;:[{&quot;runs&quot;:[{&quot;style&quot;:{&quot;fontFamily&quot;:&quot;Roboto&quot;,&quot;fontSize&quot;:14.005476088699018,&quot;color&quot;:&quot;rgba(65, 64, 130, 1)&quot;,&quot;fontWeight&quot;:&quot;normal&quot;,&quot;fontStyle&quot;:&quot;normal&quot;,&quot;decoration&quot;:&quot;none&quot;,&quot;script&quot;:&quot;none&quot;},&quot;range&quot;:[0,6]}],&quot;text&quot;:&quot;NK cell&quot;,&quot;baseStyle&quot;:{&quot;fontFamily&quot;:&quot;Roboto&quot;,&quot;fontSize&quot;:14.005476088699018,&quot;color&quot;:&quot;rgba(65, 64, 130, 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31.51232119957279,&quot;y&quot;:30.969005316821537},&quot;targetSize&quot;:{&quot;x&quot;:27.58406631625124,&quot;y&quot;:27.10847896597105},&quot;verticalAlign&quot;:&quot;TOP&quot;},&quot;parent&quot;:{&quot;type&quot;:&quot;CHILD&quot;,&quot;parentId&quot;:&quot;357552f4-52ee-4d92-b11c-ecd42a979f64&quot;,&quot;order&quot;:&quot;51&quot;}},&quot;2f2e421c-d9b7-4217-8599-93098daae2c4&quot;:{&quot;id&quot;:&quot;2f2e421c-d9b7-4217-8599-93098daae2c4&quot;,&quot;type&quot;:&quot;FIGURE_OBJECT&quot;,&quot;relativeTransform&quot;:{&quot;translate&quot;:{&quot;x&quot;:-178.1635176578581,&quot;y&quot;:13.452967635611522},&quot;rotate&quot;:0,&quot;skewX&quot;:0,&quot;scale&quot;:{&quot;x&quot;:1,&quot;y&quot;:1}},&quot;text&quot;:{&quot;textData&quot;:{&quot;lineSpacing&quot;:&quot;half&quot;,&quot;alignment&quot;:&quot;center&quot;,&quot;lines&quot;:[{&quot;runs&quot;:[{&quot;style&quot;:{&quot;fontFamily&quot;:&quot;Roboto&quot;,&quot;fontSize&quot;:14.005476088699018,&quot;color&quot;:&quot;rgba(29, 138, 134, 1)&quot;,&quot;fontWeight&quot;:&quot;normal&quot;,&quot;fontStyle&quot;:&quot;normal&quot;,&quot;decoration&quot;:&quot;none&quot;,&quot;script&quot;:&quot;none&quot;},&quot;range&quot;:[0,10]}],&quot;text&quot;:&quot;CD8+ T cell&quot;,&quot;baseStyle&quot;:{&quot;fontFamily&quot;:&quot;Roboto&quot;,&quot;fontSize&quot;:14.005476088699018,&quot;color&quot;:&quot;rgba(29, 138, 134, 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39.39040149946599,&quot;y&quot;:30.969005316821537},&quot;targetSize&quot;:{&quot;x&quot;:34.48008289531405,&quot;y&quot;:27.10847896597105},&quot;verticalAlign&quot;:&quot;TOP&quot;},&quot;parent&quot;:{&quot;type&quot;:&quot;CHILD&quot;,&quot;parentId&quot;:&quot;357552f4-52ee-4d92-b11c-ecd42a979f64&quot;,&quot;order&quot;:&quot;5&quot;}},&quot;3294b4ac-ac2b-44b0-91e5-cf56bd1ceca0&quot;:{&quot;type&quot;:&quot;FIGURE_OBJECT&quot;,&quot;id&quot;:&quot;3294b4ac-ac2b-44b0-91e5-cf56bd1ceca0&quot;,&quot;relativeTransform&quot;:{&quot;translate&quot;:{&quot;x&quot;:259.3246055078376,&quot;y&quot;:239.55724261191796},&quot;rotate&quot;:-1.0242117216737212,&quot;skewX&quot;:0,&quot;scale&quot;:{&quot;x&quot;:1,&quot;y&quot;:1}},&quot;opacity&quot;:1,&quot;path&quot;:{&quot;type&quot;:&quot;POLY_LINE&quot;,&quot;points&quot;:[{&quot;x&quot;:220.395382579347,&quot;y&quot;:-47.443720037915476},{&quot;x&quot;:215.26664102657034,&quot;y&quot;:-31.533526456464852},{&quot;x&quot;:202.39867715640025,&quot;y&quot;:-16.640687701665602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78A8E300&quot;,&quot;1&quot;:&quot;#78A8E3&quot;,&quot;0.45&quot;:&quot;#78A8E3&quot;}},&quot;lineWidth&quot;:1.899921777332781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57552f4-52ee-4d92-b11c-ecd42a979f64&quot;,&quot;order&quot;:&quot;45&quot;}},&quot;133d82e0-873d-4b01-9104-630037b89f7b&quot;:{&quot;type&quot;:&quot;FIGURE_OBJECT&quot;,&quot;id&quot;:&quot;133d82e0-873d-4b01-9104-630037b89f7b&quot;,&quot;relativeTransform&quot;:{&quot;translate&quot;:{&quot;x&quot;:488.55711648232005,&quot;y&quot;:239.55682958544463},&quot;rotate&quot;:1.024211721673721,&quot;skewX&quot;:0,&quot;scale&quot;:{&quot;x&quot;:1,&quot;y&quot;:1}},&quot;opacity&quot;:1,&quot;path&quot;:{&quot;type&quot;:&quot;POLY_LINE&quot;,&quot;points&quot;:[{&quot;x&quot;:-219.88611261118575,&quot;y&quot;:-45.35191504883534},{&quot;x&quot;:-215.53495728975966,&quot;y&quot;:-30.360306469884442},{&quot;x&quot;:-202.3986771564001,&quot;y&quot;:-16.640687701665584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7B589100&quot;,&quot;1&quot;:&quot;#7B5891&quot;,&quot;0.45&quot;:&quot;#7B5891&quot;}},&quot;lineWidth&quot;:1.8999217773327794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57552f4-52ee-4d92-b11c-ecd42a979f64&quot;,&quot;order&quot;:&quot;42&quot;}},&quot;718cc0f4-212c-4e15-b7ad-8db2f22d3e36&quot;:{&quot;type&quot;:&quot;FIGURE_OBJECT&quot;,&quot;id&quot;:&quot;718cc0f4-212c-4e15-b7ad-8db2f22d3e36&quot;,&quot;relativeTransform&quot;:{&quot;translate&quot;:{&quot;x&quot;:-212.26818664186385,&quot;y&quot;:297.8254777472303},&quot;rotate&quot;:-1.1477774275644466,&quot;skewX&quot;:0,&quot;scale&quot;:{&quot;x&quot;:1,&quot;y&quot;:1}},&quot;opacity&quot;:1,&quot;path&quot;:{&quot;type&quot;:&quot;POLY_LINE&quot;,&quot;points&quot;:[{&quot;x&quot;:235.12990148639628,&quot;y&quot;:-49.88557569414564},{&quot;x&quot;:228.62011669467853,&quot;y&quot;:-28.60396977442335},{&quot;x&quot;:217.89177522921912,&quot;y&quot;:-12.232552606953425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1D8A8600&quot;,&quot;1&quot;:&quot;#1D8A86&quot;,&quot;0.45&quot;:&quot;#1D8A86&quot;}},&quot;lineWidth&quot;:2.0662274992146448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.2},&quot;orient&quot;:{&quot;type&quot;:&quot;AUTO_START_REVERSE&quot;},&quot;name&quot;:&quot;inhib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3,&quot;isEndPoint&quot;:true},{&quot;x&quot;:0,&quot;y&quot;:-3,&quot;isEndPoint&quot;:true}],&quot;closed&quot;:false}},&quot;pathStyles&quot;:[{&quot;type&quot;:&quot;STROKE&quot;,&quot;strokeStyle&quot;:&quot;context-stroke-flat&quot;,&quot;lineWidth&quot;:1,&quot;lineJoin&quot;:&quot;round&quot;}]}},&quot;isLocked&quot;:false,&quot;parent&quot;:{&quot;type&quot;:&quot;CHILD&quot;,&quot;parentId&quot;:&quot;357552f4-52ee-4d92-b11c-ecd42a979f64&quot;,&quot;order&quot;:&quot;4&quot;}},&quot;355aad24-863e-43e0-ab34-9645d3e72a6a&quot;:{&quot;type&quot;:&quot;FIGURE_OBJECT&quot;,&quot;id&quot;:&quot;355aad24-863e-43e0-ab34-9645d3e72a6a&quot;,&quot;relativeTransform&quot;:{&quot;translate&quot;:{&quot;x&quot;:-30.98678160157837,&quot;y&quot;:297.85899292524186},&quot;rotate&quot;:1.127882981936677,&quot;skewX&quot;:0,&quot;scale&quot;:{&quot;x&quot;:1,&quot;y&quot;:1}},&quot;opacity&quot;:1,&quot;path&quot;:{&quot;type&quot;:&quot;POLY_LINE&quot;,&quot;points&quot;:[{&quot;x&quot;:-233.5391233699802,&quot;y&quot;:-52.84385801522358},{&quot;x&quot;:-228.84844282592053,&quot;y&quot;:-32.56110115927869},{&quot;x&quot;:-217.28971085343363,&quot;y&quot;:-15.77529182038919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1408200&quot;,&quot;1&quot;:&quot;#414082&quot;,&quot;0.45&quot;:&quot;#414082&quot;}},&quot;lineWidth&quot;:2.066227499214644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.2},&quot;orient&quot;:{&quot;type&quot;:&quot;AUTO_START_REVERSE&quot;},&quot;name&quot;:&quot;inhib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3,&quot;isEndPoint&quot;:true},{&quot;x&quot;:0,&quot;y&quot;:-3,&quot;isEndPoint&quot;:true}],&quot;closed&quot;:false}},&quot;pathStyles&quot;:[{&quot;type&quot;:&quot;STROKE&quot;,&quot;strokeStyle&quot;:&quot;context-stroke-flat&quot;,&quot;lineWidth&quot;:1,&quot;lineJoin&quot;:&quot;round&quot;}]}},&quot;isLocked&quot;:false,&quot;parent&quot;:{&quot;type&quot;:&quot;CHILD&quot;,&quot;parentId&quot;:&quot;357552f4-52ee-4d92-b11c-ecd42a979f64&quot;,&quot;order&quot;:&quot;35&quot;}},&quot;222fc271-7f10-4257-900b-8ea063610312&quot;:{&quot;type&quot;:&quot;FIGURE_OBJECT&quot;,&quot;id&quot;:&quot;222fc271-7f10-4257-900b-8ea063610312&quot;,&quot;relativeTransform&quot;:{&quot;translate&quot;:{&quot;x&quot;:138.32763937227412,&quot;y&quot;:221.13415111282222},&quot;rotate&quot;:-0.14280463099745916,&quot;skewX&quot;:0,&quot;scale&quot;:{&quot;x&quot;:0.9999999999999998,&quot;y&quot;:1}},&quot;opacity&quot;:1,&quot;path&quot;:{&quot;type&quot;:&quot;POLY_LINE&quot;,&quot;points&quot;:[{&quot;x&quot;:223.1512341838755,&quot;y&quot;:-36.0579973514506},{&quot;x&quot;:214.08091266650737,&quot;y&quot;:-23.205961325812282},{&quot;x&quot;:202.3986771563999,&quot;y&quot;:-16.640687701665577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1D8A8600&quot;,&quot;1&quot;:&quot;#1D8A86&quot;,&quot;0.45&quot;:&quot;#1D8A86&quot;}},&quot;lineWidth&quot;:1.8999217773327775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.2},&quot;orient&quot;:{&quot;type&quot;:&quot;AUTO_START_REVERSE&quot;},&quot;name&quot;:&quot;inhib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3,&quot;isEndPoint&quot;:true},{&quot;x&quot;:0,&quot;y&quot;:-3,&quot;isEndPoint&quot;:true}],&quot;closed&quot;:false}},&quot;pathStyles&quot;:[{&quot;type&quot;:&quot;STROKE&quot;,&quot;strokeStyle&quot;:&quot;context-stroke-flat&quot;,&quot;lineWidth&quot;:1,&quot;lineJoin&quot;:&quot;round&quot;}]}},&quot;isLocked&quot;:false,&quot;parent&quot;:{&quot;type&quot;:&quot;CHILD&quot;,&quot;parentId&quot;:&quot;357552f4-52ee-4d92-b11c-ecd42a979f64&quot;,&quot;order&quot;:&quot;32&quot;}},&quot;4065d13f-51cd-425a-aaa0-146751cb7d51&quot;:{&quot;type&quot;:&quot;FIGURE_OBJECT&quot;,&quot;id&quot;:&quot;4065d13f-51cd-425a-aaa0-146751cb7d51&quot;,&quot;relativeTransform&quot;:{&quot;translate&quot;:{&quot;x&quot;:620.1303009184242,&quot;y&quot;:163.84589730698195},&quot;rotate&quot;:-0.13899091943610964,&quot;skewX&quot;:0,&quot;scale&quot;:{&quot;x&quot;:0.9999999999999998,&quot;y&quot;:1}},&quot;opacity&quot;:1,&quot;path&quot;:{&quot;type&quot;:&quot;POLY_LINE&quot;,&quot;points&quot;:[{&quot;x&quot;:-219.11232247946123,&quot;y&quot;:-38.07852361986384},{&quot;x&quot;:-214.195247781076,&quot;y&quot;:-26.885427188349627},{&quot;x&quot;:-203.03135051061955,&quot;y&quot;:-18.520480130997647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1408200&quot;,&quot;1&quot;:&quot;#414082&quot;,&quot;0.45&quot;:&quot;#414082&quot;}},&quot;lineWidth&quot;:1.8999217773327788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.2},&quot;orient&quot;:{&quot;type&quot;:&quot;AUTO_START_REVERSE&quot;},&quot;name&quot;:&quot;inhib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3,&quot;isEndPoint&quot;:true},{&quot;x&quot;:0,&quot;y&quot;:-3,&quot;isEndPoint&quot;:true}],&quot;closed&quot;:false}},&quot;pathStyles&quot;:[{&quot;type&quot;:&quot;STROKE&quot;,&quot;strokeStyle&quot;:&quot;context-stroke-flat&quot;,&quot;lineWidth&quot;:1,&quot;lineJoin&quot;:&quot;round&quot;}]}},&quot;isLocked&quot;:false,&quot;parent&quot;:{&quot;type&quot;:&quot;CHILD&quot;,&quot;parentId&quot;:&quot;357552f4-52ee-4d92-b11c-ecd42a979f64&quot;,&quot;order&quot;:&quot;3&quot;}},&quot;8b7e53ea-94b3-4ef7-b3e7-a8c5dd63f26a&quot;:{&quot;relativeTransform&quot;:{&quot;translate&quot;:{&quot;x&quot;:128.72354885265554,&quot;y&quot;:120.32939666932016},&quot;rotate&quot;:0,&quot;skewX&quot;:0,&quot;scale&quot;:{&quot;x&quot;:1,&quot;y&quot;:1}},&quot;type&quot;:&quot;FIGURE_OBJECT&quot;,&quot;id&quot;:&quot;8b7e53ea-94b3-4ef7-b3e7-a8c5dd63f26a&quot;,&quot;name&quot;:&quot;Spheroidal cell (cluster)&quot;,&quot;opacity&quot;:1,&quot;source&quot;:{&quot;id&quot;:&quot;5f3598505dfc9900ae31ff44&quot;,&quot;type&quot;:&quot;ASSETS&quot;},&quot;pathStyles&quot;:[{&quot;type&quot;:&quot;FILL&quot;,&quot;fillStyle&quot;:&quot;rgb(0,0,0)&quot;}],&quot;isLocked&quot;:false,&quot;parent&quot;:{&quot;type&quot;:&quot;CHILD&quot;,&quot;parentId&quot;:&quot;357552f4-52ee-4d92-b11c-ecd42a979f64&quot;,&quot;order&quot;:&quot;23&quot;}},&quot;a8213594-d457-44bb-89aa-6395d9b28482&quot;:{&quot;type&quot;:&quot;FIGURE_OBJECT&quot;,&quot;id&quot;:&quot;a8213594-d457-44bb-89aa-6395d9b28482&quot;,&quot;name&quot;:&quot;Spheroidal cell&quot;,&quot;relativeTransform&quot;:{&quot;translate&quot;:{&quot;x&quot;:-13.525325334011782,&quot;y&quot;:-19.68335840500907},&quot;rotate&quot;:-2.447656139780367,&quot;skewX&quot;:0,&quot;scale&quot;:{&quot;x&quot;:0.31053592668556773,&quot;y&quot;:0.31053592668556823}},&quot;opacity&quot;:1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6&quot;}},&quot;627a79e2-44ad-43d4-af94-c028799be864&quot;:{&quot;type&quot;:&quot;FIGURE_OBJECT&quot;,&quot;id&quot;:&quot;627a79e2-44ad-43d4-af94-c028799be864&quot;,&quot;name&quot;:&quot;Spheroidal cell&quot;,&quot;relativeTransform&quot;:{&quot;translate&quot;:{&quot;x&quot;:-21.631820647014216,&quot;y&quot;:24.951487254144244},&quot;rotate&quot;:0,&quot;skewX&quot;:0,&quot;scale&quot;:{&quot;x&quot;:0.31053592668556773,&quot;y&quot;:0.3105359266855678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55&quot;}},&quot;ae49a0c4-3975-46de-9e97-114b5b53c0aa&quot;:{&quot;type&quot;:&quot;FIGURE_OBJECT&quot;,&quot;id&quot;:&quot;ae49a0c4-3975-46de-9e97-114b5b53c0aa&quot;,&quot;name&quot;:&quot;Spheroidal cell&quot;,&quot;relativeTransform&quot;:{&quot;translate&quot;:{&quot;x&quot;:5.6053283815535355,&quot;y&quot;:35.03123780703557},&quot;rotate&quot;:-2.679149151447384,&quot;skewX&quot;:7.195592211891385e-17,&quot;scale&quot;:{&quot;x&quot;:0.3105359266855677,&quot;y&quot;:0.3105359266855677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5&quot;}},&quot;d6abbdf2-351c-4136-b417-8f71a3810cbc&quot;:{&quot;type&quot;:&quot;FIGURE_OBJECT&quot;,&quot;id&quot;:&quot;d6abbdf2-351c-4136-b417-8f71a3810cbc&quot;,&quot;name&quot;:&quot;Spheroidal cell&quot;,&quot;relativeTransform&quot;:{&quot;translate&quot;:{&quot;x&quot;:-40.044327034944764,&quot;y&quot;:-2.484170252012184},&quot;rotate&quot;:0.16567988901875036,&quot;skewX&quot;:-1.0793388317837063e-16,&quot;scale&quot;:{&quot;x&quot;:0.3105359266855679,&quot;y&quot;:0.31053592668556773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25&quot;}},&quot;0750a432-f932-45b1-8d34-e3740e0bbc3d&quot;:{&quot;type&quot;:&quot;FIGURE_OBJECT&quot;,&quot;id&quot;:&quot;0750a432-f932-45b1-8d34-e3740e0bbc3d&quot;,&quot;name&quot;:&quot;Spheroidal cell&quot;,&quot;relativeTransform&quot;:{&quot;translate&quot;:{&quot;x&quot;:36.67722235664684,&quot;y&quot;:-2.484203084752994},&quot;rotate&quot;:-2.679149151447384,&quot;skewX&quot;:7.195592211891385e-17,&quot;scale&quot;:{&quot;x&quot;:0.3105359266855677,&quot;y&quot;:0.3105359266855677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2&quot;}},&quot;bc9b6752-2c88-4061-b415-a6b2c73c6cdd&quot;:{&quot;type&quot;:&quot;FIGURE_OBJECT&quot;,&quot;id&quot;:&quot;bc9b6752-2c88-4061-b415-a6b2c73c6cdd&quot;,&quot;name&quot;:&quot;Spheroidal cell&quot;,&quot;relativeTransform&quot;:{&quot;translate&quot;:{&quot;x&quot;:-36.677222356646645,&quot;y&quot;:14.890250320389834},&quot;rotate&quot;:-2.679149151447384,&quot;skewX&quot;:7.195592211891385e-17,&quot;scale&quot;:{&quot;x&quot;:0.3105359266855677,&quot;y&quot;:0.3105359266855677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1&quot;}},&quot;7a0806e5-b5e7-42cd-a4f7-7f6262ced6ec&quot;:{&quot;type&quot;:&quot;FIGURE_OBJECT&quot;,&quot;id&quot;:&quot;7a0806e5-b5e7-42cd-a4f7-7f6262ced6ec&quot;,&quot;name&quot;:&quot;Spheroidal cell&quot;,&quot;relativeTransform&quot;:{&quot;translate&quot;:{&quot;x&quot;:-15.07329844655975,&quot;y&quot;:-34.35328228459739},&quot;rotate&quot;:-2.679149151447384,&quot;skewX&quot;:7.195592211891385e-17,&quot;scale&quot;:{&quot;x&quot;:0.3105359266855677,&quot;y&quot;:0.3105359266855677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05&quot;}},&quot;f18df19a-2e30-4999-8462-f8777a83f871&quot;:{&quot;relativeTransform&quot;:{&quot;translate&quot;:{&quot;x&quot;:-118.57667460437762,&quot;y&quot;:119.2467173316532},&quot;rotate&quot;:0,&quot;skewX&quot;:0,&quot;scale&quot;:{&quot;x&quot;:1,&quot;y&quot;:1}},&quot;type&quot;:&quot;FIGURE_OBJECT&quot;,&quot;id&quot;:&quot;f18df19a-2e30-4999-8462-f8777a83f871&quot;,&quot;name&quot;:&quot;Spheroidal cell (cluster)&quot;,&quot;opacity&quot;:1,&quot;source&quot;:{&quot;id&quot;:&quot;5f3598505dfc9900ae31ff44&quot;,&quot;type&quot;:&quot;ASSETS&quot;},&quot;pathStyles&quot;:[{&quot;type&quot;:&quot;FILL&quot;,&quot;fillStyle&quot;:&quot;rgb(0,0,0)&quot;}],&quot;isLocked&quot;:false,&quot;parent&quot;:{&quot;type&quot;:&quot;CHILD&quot;,&quot;parentId&quot;:&quot;357552f4-52ee-4d92-b11c-ecd42a979f64&quot;,&quot;order&quot;:&quot;22&quot;}},&quot;93465c9a-98c9-4176-bd43-8cd6f0148618&quot;:{&quot;type&quot;:&quot;FIGURE_OBJECT&quot;,&quot;id&quot;:&quot;93465c9a-98c9-4176-bd43-8cd6f0148618&quot;,&quot;name&quot;:&quot;Spheroidal cell&quot;,&quot;relativeTransform&quot;:{&quot;translate&quot;:{&quot;x&quot;:-1.6950857715799006,&quot;y&quot;:1.8170493501381526},&quot;rotate&quot;:2.5130506582729475,&quot;skewX&quot;:-7.464221238516486e-17,&quot;scale&quot;:{&quot;x&quot;:0.304896803918897,&quot;y&quot;:0.3048968039188969}},&quot;opacity&quot;:1,&quot;image&quot;:{&quot;url&quot;:&quot;https://icons.biorender.com/biorender/5f35964d8d485800287e50a9/spheroidal-cell.png&quot;,&quot;fallbackUrl&quot;:&quot;https://res.cloudinary.com/dlcjuc3ej/image/upload/v1597347396/vnhjzrw6xfq1s1fzwdzn.svg#/keystone/api/icons/5f35964d8d485800287e50a9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8&quot;}},&quot;da42d1bd-46bc-4ae8-8d83-69dda838a49a&quot;:{&quot;type&quot;:&quot;FIGURE_OBJECT&quot;,&quot;id&quot;:&quot;da42d1bd-46bc-4ae8-8d83-69dda838a49a&quot;,&quot;name&quot;:&quot;Spheroidal cell&quot;,&quot;relativeTransform&quot;:{&quot;translate&quot;:{&quot;x&quot;:24.249712969809053,&quot;y&quot;:15.57235152149747},&quot;rotate&quot;:2.5130506582729475,&quot;skewX&quot;:-1.9737406059001796e-16,&quot;scale&quot;:{&quot;x&quot;:0.3247586391892681,&quot;y&quot;:0.32475863918926806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7&quot;}},&quot;ef0ad6d7-92f5-4b7b-8106-751cc7f734a1&quot;:{&quot;type&quot;:&quot;FIGURE_OBJECT&quot;,&quot;id&quot;:&quot;ef0ad6d7-92f5-4b7b-8106-751cc7f734a1&quot;,&quot;name&quot;:&quot;Spheroidal cell&quot;,&quot;relativeTransform&quot;:{&quot;translate&quot;:{&quot;x&quot;:-14.144792510637199,&quot;y&quot;:-20.58486680917257},&quot;rotate&quot;:-2.447656139780367,&quot;skewX&quot;:-6.579135353000592e-17,&quot;scale&quot;:{&quot;x&quot;:0.3247586391892683,&quot;y&quot;:0.32475863918926856}},&quot;opacity&quot;:1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6&quot;}},&quot;aa51de96-5b89-4180-8a0c-b80c63eda83e&quot;:{&quot;type&quot;:&quot;FIGURE_OBJECT&quot;,&quot;id&quot;:&quot;aa51de96-5b89-4180-8a0c-b80c63eda83e&quot;,&quot;name&quot;:&quot;Spheroidal cell&quot;,&quot;relativeTransform&quot;:{&quot;translate&quot;:{&quot;x&quot;:-22.6225696700914,&quot;y&quot;:26.094278793735636},&quot;rotate&quot;:0,&quot;skewX&quot;:0,&quot;scale&quot;:{&quot;x&quot;:0.32475863918926823,&quot;y&quot;:0.32475863918926823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55&quot;}},&quot;ebb7dbf5-8dd5-4d43-8a40-32dc22545376&quot;:{&quot;type&quot;:&quot;FIGURE_OBJECT&quot;,&quot;id&quot;:&quot;ebb7dbf5-8dd5-4d43-8a40-32dc22545376&quot;,&quot;name&quot;:&quot;Spheroidal cell&quot;,&quot;relativeTransform&quot;:{&quot;translate&quot;:{&quot;x&quot;:5.862055436972125,&quot;y&quot;:36.63568734463359},&quot;rotate&quot;:-2.679149151447384,&quot;skewX&quot;:1.3158270706001188e-16,&quot;scale&quot;:{&quot;x&quot;:0.3247586391892682,&quot;y&quot;:0.324758639189268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5&quot;}},&quot;96efd020-65ae-4d21-bf4b-a0f6d216ac87&quot;:{&quot;type&quot;:&quot;FIGURE_OBJECT&quot;,&quot;id&quot;:&quot;96efd020-65ae-4d21-bf4b-a0f6d216ac87&quot;,&quot;name&quot;:&quot;Spheroidal cell&quot;,&quot;relativeTransform&quot;:{&quot;translate&quot;:{&quot;x&quot;:24.249975297473593,&quot;y&quot;:-23.180280478117172},&quot;rotate&quot;:0.1656798890187504,&quot;skewX&quot;:-1.3158270706001169e-16,&quot;scale&quot;:{&quot;x&quot;:0.32475863918926845,&quot;y&quot;:0.32475863918926823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3&quot;}},&quot;22701d58-efae-4952-9bf7-7d3c6b28e956&quot;:{&quot;type&quot;:&quot;FIGURE_OBJECT&quot;,&quot;id&quot;:&quot;22701d58-efae-4952-9bf7-7d3c6b28e956&quot;,&quot;name&quot;:&quot;Spheroidal cell&quot;,&quot;relativeTransform&quot;:{&quot;translate&quot;:{&quot;x&quot;:-38.356565623624604,&quot;y&quot;:-7.482182819458727},&quot;rotate&quot;:0.16567988901875036,&quot;skewX&quot;:-6.579135353000584e-17,&quot;scale&quot;:{&quot;x&quot;:0.32475863918926845,&quot;y&quot;:0.32475863918926823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25&quot;}},&quot;681c1f75-7004-45fb-8cb0-665d95abde92&quot;:{&quot;type&quot;:&quot;FIGURE_OBJECT&quot;,&quot;id&quot;:&quot;681c1f75-7004-45fb-8cb0-665d95abde92&quot;,&quot;name&quot;:&quot;Spheroidal cell&quot;,&quot;relativeTransform&quot;:{&quot;translate&quot;:{&quot;x&quot;:38.35705887212054,&quot;y&quot;:-2.597980922481326},&quot;rotate&quot;:-2.679149151447384,&quot;skewX&quot;:1.3158270706001188e-16,&quot;scale&quot;:{&quot;x&quot;:0.3247586391892682,&quot;y&quot;:0.324758639189268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2&quot;}},&quot;ac194739-bb93-4979-97cf-0bff1cd32b03&quot;:{&quot;type&quot;:&quot;FIGURE_OBJECT&quot;,&quot;id&quot;:&quot;ac194739-bb93-4979-97cf-0bff1cd32b03&quot;,&quot;name&quot;:&quot;Spheroidal cell&quot;,&quot;relativeTransform&quot;:{&quot;translate&quot;:{&quot;x&quot;:-38.35705887212034,&quot;y&quot;:15.572231795691001},&quot;rotate&quot;:-2.679149151447384,&quot;skewX&quot;:1.3158270706001188e-16,&quot;scale&quot;:{&quot;x&quot;:0.3247586391892682,&quot;y&quot;:0.324758639189268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1&quot;}},&quot;65b831bd-e587-40a3-9fcf-9aa0d0b4e25b&quot;:{&quot;type&quot;:&quot;FIGURE_OBJECT&quot;,&quot;id&quot;:&quot;65b831bd-e587-40a3-9fcf-9aa0d0b4e25b&quot;,&quot;name&quot;:&quot;Spheroidal cell&quot;,&quot;relativeTransform&quot;:{&quot;translate&quot;:{&quot;x&quot;:-2.5038202209447924,&quot;y&quot;:-31.4620506320923},&quot;rotate&quot;:-2.679149151447384,&quot;skewX&quot;:1.3158270706001188e-16,&quot;scale&quot;:{&quot;x&quot;:0.3247586391892682,&quot;y&quot;:0.324758639189268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05&quot;}},&quot;0260ad7c-b78f-4299-9f35-4b2c64014e32&quot;:{&quot;relativeTransform&quot;:{&quot;translate&quot;:{&quot;x&quot;:368.3976274864463,&quot;y&quot;:-138.6119850035749},&quot;rotate&quot;:0,&quot;skewX&quot;:0,&quot;scale&quot;:{&quot;x&quot;:1,&quot;y&quot;:1}},&quot;type&quot;:&quot;FIGURE_OBJECT&quot;,&quot;id&quot;:&quot;0260ad7c-b78f-4299-9f35-4b2c64014e32&quot;,&quot;name&quot;:&quot;Number label (01)&quot;,&quot;layout&quot;:{&quot;sizeRatio&quot;:{&quot;x&quot;:0.88,&quot;y&quot;:0.88},&quot;keepAspectRatio&quot;:true},&quot;opacity&quot;:1,&quot;path&quot;:{&quot;type&quot;:&quot;ELLIPSE&quot;,&quot;size&quot;:{&quot;x&quot;:25.384925410766968,&quot;y&quot;:25.384925410766968}},&quot;pathStyles&quot;:[{&quot;type&quot;:&quot;FILL&quot;,&quot;fillStyle&quot;:&quot;#000000&quot;},{&quot;type&quot;:&quot;STROKE&quot;,&quot;strokeStyle&quot;:&quot;rgba(49,126,194,1)&quot;,&quot;lineWidth&quot;:1.7506845110873772,&quot;lineJoin&quot;:&quot;round&quot;}],&quot;isLocked&quot;:false,&quot;parent&quot;:{&quot;type&quot;:&quot;CHILD&quot;,&quot;parentId&quot;:&quot;357552f4-52ee-4d92-b11c-ecd42a979f64&quot;,&quot;order&quot;:&quot;21&quot;},&quot;source&quot;:{&quot;id&quot;:&quot;5edaa7a5f381bb00af50d86f&quot;,&quot;type&quot;:&quot;ASSETS&quot;}},&quot;fc83962e-75a5-4bed-aead-fac25ee48795&quot;:{&quot;type&quot;:&quot;FIGURE_OBJECT&quot;,&quot;id&quot;:&quot;fc83962e-75a5-4bed-aead-fac25ee48795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0]}],&quot;text&quot;:&quot;4&quot;,&quot;baseStyle&quot;:{&quot;fontFamily&quot;:&quot;Roboto&quot;,&quot;fontSize&quot;:14.005476088699018,&quot;color&quot;:&quot;rgba(23,23,23,1)&quot;,&quot;fontWeight&quot;:&quot;bold&quot;,&quot;fontStyle&quot;:&quot;normal&quot;,&quot;decoration&quot;:&quot;none&quot;,&quot;script&quot;:&quot;none&quot;}}],&quot;verticalAlign&quot;:&quot;TOP&quot;},&quot;size&quot;:{&quot;x&quot;:22.338734361474934,&quot;y&quot;:16},&quot;targetSize&quot;:{&quot;x&quot;:19.55403812196477,&quot;y&quot;:2},&quot;format&quot;:&quot;BETTER_TEXT&quot;,&quot;verticalAlign&quot;:&quot;TOP&quot;},&quot;parent&quot;:{&quot;type&quot;:&quot;CHILD&quot;,&quot;parentId&quot;:&quot;0260ad7c-b78f-4299-9f35-4b2c64014e32&quot;,&quot;order&quot;:&quot;5&quot;}},&quot;2b583eb9-d1ce-44a8-be80-9664b9826c0c&quot;:{&quot;relativeTransform&quot;:{&quot;translate&quot;:{&quot;x&quot;:125.18371497404061,&quot;y&quot;:-138.61198500357494},&quot;rotate&quot;:0,&quot;skewX&quot;:0,&quot;scale&quot;:{&quot;x&quot;:1,&quot;y&quot;:1}},&quot;type&quot;:&quot;FIGURE_OBJECT&quot;,&quot;id&quot;:&quot;2b583eb9-d1ce-44a8-be80-9664b9826c0c&quot;,&quot;name&quot;:&quot;Number label (01)&quot;,&quot;layout&quot;:{&quot;sizeRatio&quot;:{&quot;x&quot;:0.88,&quot;y&quot;:0.88},&quot;keepAspectRatio&quot;:true},&quot;opacity&quot;:1,&quot;path&quot;:{&quot;type&quot;:&quot;ELLIPSE&quot;,&quot;size&quot;:{&quot;x&quot;:25.384925410766968,&quot;y&quot;:25.384925410766968}},&quot;pathStyles&quot;:[{&quot;type&quot;:&quot;FILL&quot;,&quot;fillStyle&quot;:&quot;rgba(23,23,23,1)&quot;},{&quot;type&quot;:&quot;STROKE&quot;,&quot;strokeStyle&quot;:&quot;rgba(49,126,194,1)&quot;,&quot;lineWidth&quot;:1.7506845110873772,&quot;lineJoin&quot;:&quot;round&quot;}],&quot;isLocked&quot;:false,&quot;parent&quot;:{&quot;type&quot;:&quot;CHILD&quot;,&quot;parentId&quot;:&quot;357552f4-52ee-4d92-b11c-ecd42a979f64&quot;,&quot;order&quot;:&quot;2&quot;},&quot;source&quot;:{&quot;id&quot;:&quot;5edaa7a5f381bb00af50d86f&quot;,&quot;type&quot;:&quot;ASSETS&quot;}},&quot;3e17aa55-dad5-448f-9d79-36132c875c97&quot;:{&quot;type&quot;:&quot;FIGURE_OBJECT&quot;,&quot;id&quot;:&quot;3e17aa55-dad5-448f-9d79-36132c875c97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0]}],&quot;text&quot;:&quot;3&quot;,&quot;baseStyle&quot;:{&quot;fontFamily&quot;:&quot;Roboto&quot;,&quot;fontSize&quot;:14.005476088699018,&quot;color&quot;:&quot;rgba(23,23,23,1)&quot;,&quot;fontWeight&quot;:&quot;bold&quot;,&quot;fontStyle&quot;:&quot;normal&quot;,&quot;decoration&quot;:&quot;none&quot;,&quot;script&quot;:&quot;none&quot;}}],&quot;verticalAlign&quot;:&quot;TOP&quot;},&quot;size&quot;:{&quot;x&quot;:22.338734361474934,&quot;y&quot;:16},&quot;targetSize&quot;:{&quot;x&quot;:19.55403812196477,&quot;y&quot;:2},&quot;format&quot;:&quot;BETTER_TEXT&quot;,&quot;verticalAlign&quot;:&quot;TOP&quot;},&quot;parent&quot;:{&quot;type&quot;:&quot;CHILD&quot;,&quot;parentId&quot;:&quot;2b583eb9-d1ce-44a8-be80-9664b9826c0c&quot;,&quot;order&quot;:&quot;5&quot;}},&quot;73cb5f75-4a9b-4bfa-8678-99dc42b79d15&quot;:{&quot;id&quot;:&quot;73cb5f75-4a9b-4bfa-8678-99dc42b79d15&quot;,&quot;type&quot;:&quot;FIGURE_OBJECT&quot;,&quot;relativeTransform&quot;:{&quot;translate&quot;:{&quot;x&quot;:125.18371497404061,&quot;y&quot;:-105.28987363192485},&quot;rotate&quot;:0,&quot;skewX&quot;:0,&quot;scale&quot;:{&quot;x&quot;:1,&quot;y&quot;:1}},&quot;text&quot;:{&quot;textData&quot;:{&quot;lineSpacing&quot;:&quot;normal&quot;,&quot;alignment&quot;:&quot;center&quot;,&quot;lines&quot;:[{&quot;runs&quot;:[{&quot;style&quot;:{&quot;fontFamily&quot;:&quot;Roboto&quot;,&quot;fontSize&quot;:18.673968118265357,&quot;color&quot;:&quot;#FFC72C&quot;,&quot;fontWeight&quot;:&quot;normal&quot;,&quot;fontStyle&quot;:&quot;normal&quot;,&quot;decoration&quot;:&quot;none&quot;,&quot;script&quot;:&quot;none&quot;},&quot;range&quot;:[0,10]}],&quot;text&quot;:&quot;EQUILIBRIUM&quot;,&quot;baseStyle&quot;:{&quot;fontFamily&quot;:&quot;Roboto&quot;,&quot;fontSize&quot;:18.673968118265357,&quot;color&quot;:&quot;rgba(23,23,23,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132.2259121057874,&quot;y&quot;:22},&quot;targetSize&quot;:{&quot;x&quot;:115.74292814400145,&quot;y&quot;:19.155601608507805},&quot;verticalAlign&quot;:&quot;TOP&quot;},&quot;parent&quot;:{&quot;type&quot;:&quot;CHILD&quot;,&quot;parentId&quot;:&quot;357552f4-52ee-4d92-b11c-ecd42a979f64&quot;,&quot;order&quot;:&quot;06&quot;}},&quot;cce9037d-9042-4070-8ee1-dc97dd2f81b8&quot;:{&quot;id&quot;:&quot;cce9037d-9042-4070-8ee1-dc97dd2f81b8&quot;,&quot;type&quot;:&quot;FIGURE_OBJECT&quot;,&quot;relativeTransform&quot;:{&quot;translate&quot;:{&quot;x&quot;:368.397710569208,&quot;y&quot;:-105.29068253666807},&quot;rotate&quot;:0,&quot;skewX&quot;:0,&quot;scale&quot;:{&quot;x&quot;:1,&quot;y&quot;:1}},&quot;text&quot;:{&quot;textData&quot;:{&quot;lineSpacing&quot;:&quot;normal&quot;,&quot;alignment&quot;:&quot;center&quot;,&quot;lines&quot;:[{&quot;runs&quot;:[{&quot;style&quot;:{&quot;fontFamily&quot;:&quot;Roboto&quot;,&quot;fontSize&quot;:18.673968118265357,&quot;color&quot;:&quot;#FFC72C&quot;,&quot;fontWeight&quot;:&quot;normal&quot;,&quot;fontStyle&quot;:&quot;normal&quot;,&quot;decoration&quot;:&quot;none&quot;,&quot;script&quot;:&quot;none&quot;},&quot;range&quot;:[0,5]}],&quot;text&quot;:&quot;ESCAPE&quot;,&quot;baseStyle&quot;:{&quot;fontFamily&quot;:&quot;Roboto&quot;,&quot;fontSize&quot;:18.673968118265357,&quot;color&quot;:&quot;rgba(23,23,23,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71.53913506371383,&quot;y&quot;:22},&quot;targetSize&quot;:{&quot;x&quot;:62.62122784631585,&quot;y&quot;:19.155601608507805},&quot;verticalAlign&quot;:&quot;TOP&quot;},&quot;parent&quot;:{&quot;type&quot;:&quot;CHILD&quot;,&quot;parentId&quot;:&quot;357552f4-52ee-4d92-b11c-ecd42a979f64&quot;,&quot;order&quot;:&quot;05&quot;}},&quot;015c8231-e419-4db9-a7a4-8fe3d85f8d46&quot;:{&quot;relativeTransform&quot;:{&quot;translate&quot;:{&quot;x&quot;:-118.03108664701261,&quot;y&quot;:-138.61206836950402},&quot;rotate&quot;:0,&quot;skewX&quot;:0,&quot;scale&quot;:{&quot;x&quot;:1,&quot;y&quot;:1}},&quot;type&quot;:&quot;FIGURE_OBJECT&quot;,&quot;id&quot;:&quot;015c8231-e419-4db9-a7a4-8fe3d85f8d46&quot;,&quot;name&quot;:&quot;Number label (01)&quot;,&quot;layout&quot;:{&quot;sizeRatio&quot;:{&quot;x&quot;:0.88,&quot;y&quot;:0.88},&quot;keepAspectRatio&quot;:true},&quot;opacity&quot;:1,&quot;path&quot;:{&quot;type&quot;:&quot;ELLIPSE&quot;,&quot;size&quot;:{&quot;x&quot;:25.384925410766968,&quot;y&quot;:25.384925410766968}},&quot;pathStyles&quot;:[{&quot;type&quot;:&quot;FILL&quot;,&quot;fillStyle&quot;:&quot;rgba(23,23,23,1)&quot;},{&quot;type&quot;:&quot;STROKE&quot;,&quot;strokeStyle&quot;:&quot;rgba(49,126,194,1)&quot;,&quot;lineWidth&quot;:1.7506845110873772,&quot;lineJoin&quot;:&quot;round&quot;}],&quot;isLocked&quot;:false,&quot;parent&quot;:{&quot;type&quot;:&quot;CHILD&quot;,&quot;parentId&quot;:&quot;357552f4-52ee-4d92-b11c-ecd42a979f64&quot;,&quot;order&quot;:&quot;11&quot;},&quot;source&quot;:{&quot;id&quot;:&quot;5edaa7a5f381bb00af50d86f&quot;,&quot;type&quot;:&quot;ASSETS&quot;}},&quot;8025cdbb-2498-474a-9baa-68877c01fde8&quot;:{&quot;type&quot;:&quot;FIGURE_OBJECT&quot;,&quot;id&quot;:&quot;8025cdbb-2498-474a-9baa-68877c01fde8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0]}],&quot;text&quot;:&quot;2&quot;,&quot;baseStyle&quot;:{&quot;fontFamily&quot;:&quot;Roboto&quot;,&quot;fontSize&quot;:14.005476088699018,&quot;color&quot;:&quot;rgba(23,23,23,1)&quot;,&quot;fontWeight&quot;:&quot;bold&quot;,&quot;fontStyle&quot;:&quot;normal&quot;,&quot;decoration&quot;:&quot;none&quot;,&quot;script&quot;:&quot;none&quot;}}],&quot;verticalAlign&quot;:&quot;TOP&quot;},&quot;size&quot;:{&quot;x&quot;:22.338734361474934,&quot;y&quot;:16},&quot;targetSize&quot;:{&quot;x&quot;:19.55403812196477,&quot;y&quot;:2},&quot;format&quot;:&quot;BETTER_TEXT&quot;,&quot;verticalAlign&quot;:&quot;TOP&quot;},&quot;parent&quot;:{&quot;type&quot;:&quot;CHILD&quot;,&quot;parentId&quot;:&quot;015c8231-e419-4db9-a7a4-8fe3d85f8d46&quot;,&quot;order&quot;:&quot;5&quot;}},&quot;ea6ed0a4-d03a-4859-b03c-ac3c9a8d3e43&quot;:{&quot;id&quot;:&quot;ea6ed0a4-d03a-4859-b03c-ac3c9a8d3e43&quot;,&quot;type&quot;:&quot;FIGURE_OBJECT&quot;,&quot;relativeTransform&quot;:{&quot;translate&quot;:{&quot;x&quot;:-114.89482422926788,&quot;y&quot;:-98.88293472901908},&quot;rotate&quot;:0,&quot;skewX&quot;:0,&quot;scale&quot;:{&quot;x&quot;:1,&quot;y&quot;:1}},&quot;text&quot;:{&quot;textData&quot;:{&quot;lineSpacing&quot;:&quot;normal&quot;,&quot;alignment&quot;:&quot;center&quot;,&quot;lines&quot;:[{&quot;runs&quot;:[{&quot;style&quot;:{&quot;fontFamily&quot;:&quot;Roboto&quot;,&quot;fontSize&quot;:18.673968118265357,&quot;color&quot;:&quot;#FFC72C&quot;,&quot;fontWeight&quot;:&quot;normal&quot;,&quot;fontStyle&quot;:&quot;normal&quot;,&quot;decoration&quot;:&quot;none&quot;,&quot;script&quot;:&quot;none&quot;},&quot;range&quot;:[0,10]}],&quot;text&quot;:&quot;ELIMINATION&quot;,&quot;baseStyle&quot;:{&quot;fontFamily&quot;:&quot;Roboto&quot;,&quot;fontSize&quot;:18.673968118265357,&quot;color&quot;:&quot;rgba(23,23,23,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116.07697289646998,&quot;y&quot;:22},&quot;targetSize&quot;:{&quot;x&quot;:101.60707927187964,&quot;y&quot;:19.155601608507805},&quot;verticalAlign&quot;:&quot;TOP&quot;},&quot;parent&quot;:{&quot;type&quot;:&quot;CHILD&quot;,&quot;parentId&quot;:&quot;357552f4-52ee-4d92-b11c-ecd42a979f64&quot;,&quot;order&quot;:&quot;07&quot;}},&quot;89fbeef4-755f-480c-abf8-91c3fabee1c3&quot;:{&quot;id&quot;:&quot;89fbeef4-755f-480c-abf8-91c3fabee1c3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a(0,0,0,0)&quot;}],&quot;parent&quot;:{&quot;type&quot;:&quot;FRAME&quot;,&quot;parentId&quot;:&quot;357552f4-52ee-4d92-b11c-ecd42a979f64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4065d13f-51cd-425a-aaa0-146751cb7d51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4065d13f-51cd-425a-aaa0-146751cb7d51&quot;:{&quot;type&quot;:&quot;FIGURE_OBJECT&quot;,&quot;id&quot;:&quot;4065d13f-51cd-425a-aaa0-146751cb7d51&quot;,&quot;relativeTransform&quot;:{&quot;translate&quot;:{&quot;x&quot;:620.1303009184242,&quot;y&quot;:163.84589730698195},&quot;rotate&quot;:-0.13899091943610964,&quot;skewX&quot;:0,&quot;scale&quot;:{&quot;x&quot;:0.9999999999999998,&quot;y&quot;:1}},&quot;opacity&quot;:1,&quot;path&quot;:{&quot;type&quot;:&quot;POLY_LINE&quot;,&quot;points&quot;:[{&quot;x&quot;:-219.11232247946123,&quot;y&quot;:-38.07852361986384},{&quot;x&quot;:-214.195247781076,&quot;y&quot;:-26.885427188349627},{&quot;x&quot;:-203.03135051061955,&quot;y&quot;:-18.520480130997647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1408200&quot;,&quot;1&quot;:&quot;#414082&quot;,&quot;0.45&quot;:&quot;#414082&quot;}},&quot;lineWidth&quot;:1.8999217773327788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.2},&quot;orient&quot;:{&quot;type&quot;:&quot;AUTO_START_REVERSE&quot;},&quot;name&quot;:&quot;inhib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3,&quot;isEndPoint&quot;:true},{&quot;x&quot;:0,&quot;y&quot;:-3,&quot;isEndPoint&quot;:true}],&quot;closed&quot;:false}},&quot;pathStyles&quot;:[{&quot;type&quot;:&quot;STROKE&quot;,&quot;strokeStyle&quot;:&quot;context-stroke-flat&quot;,&quot;lineWidth&quot;:1,&quot;lineJoin&quot;:&quot;round&quot;}]}},&quot;isLocked&quot;:false,&quot;parent&quot;:{&quot;type&quot;:&quot;CHILD&quot;,&quot;parentId&quot;:&quot;357552f4-52ee-4d92-b11c-ecd42a979f64&quot;,&quot;order&quot;:&quot;3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222fc271-7f10-4257-900b-8ea063610312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222fc271-7f10-4257-900b-8ea063610312&quot;:{&quot;type&quot;:&quot;FIGURE_OBJECT&quot;,&quot;id&quot;:&quot;222fc271-7f10-4257-900b-8ea063610312&quot;,&quot;relativeTransform&quot;:{&quot;translate&quot;:{&quot;x&quot;:138.32763937227412,&quot;y&quot;:221.13415111282222},&quot;rotate&quot;:-0.14280463099745916,&quot;skewX&quot;:0,&quot;scale&quot;:{&quot;x&quot;:0.9999999999999998,&quot;y&quot;:1}},&quot;opacity&quot;:1,&quot;path&quot;:{&quot;type&quot;:&quot;POLY_LINE&quot;,&quot;points&quot;:[{&quot;x&quot;:223.1512341838755,&quot;y&quot;:-36.0579973514506},{&quot;x&quot;:214.08091266650737,&quot;y&quot;:-23.205961325812282},{&quot;x&quot;:202.3986771563999,&quot;y&quot;:-16.640687701665577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1D8A8600&quot;,&quot;1&quot;:&quot;#1D8A86&quot;,&quot;0.45&quot;:&quot;#1D8A86&quot;}},&quot;lineWidth&quot;:1.8999217773327775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.2},&quot;orient&quot;:{&quot;type&quot;:&quot;AUTO_START_REVERSE&quot;},&quot;name&quot;:&quot;inhib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3,&quot;isEndPoint&quot;:true},{&quot;x&quot;:0,&quot;y&quot;:-3,&quot;isEndPoint&quot;:true}],&quot;closed&quot;:false}},&quot;pathStyles&quot;:[{&quot;type&quot;:&quot;STROKE&quot;,&quot;strokeStyle&quot;:&quot;context-stroke-flat&quot;,&quot;lineWidth&quot;:1,&quot;lineJoin&quot;:&quot;round&quot;}]}},&quot;isLocked&quot;:false,&quot;parent&quot;:{&quot;type&quot;:&quot;CHILD&quot;,&quot;parentId&quot;:&quot;357552f4-52ee-4d92-b11c-ecd42a979f64&quot;,&quot;order&quot;:&quot;32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355aad24-863e-43e0-ab34-9645d3e72a6a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355aad24-863e-43e0-ab34-9645d3e72a6a&quot;:{&quot;type&quot;:&quot;FIGURE_OBJECT&quot;,&quot;id&quot;:&quot;355aad24-863e-43e0-ab34-9645d3e72a6a&quot;,&quot;relativeTransform&quot;:{&quot;translate&quot;:{&quot;x&quot;:-30.98678160157837,&quot;y&quot;:297.85899292524186},&quot;rotate&quot;:1.127882981936677,&quot;skewX&quot;:0,&quot;scale&quot;:{&quot;x&quot;:1,&quot;y&quot;:1}},&quot;opacity&quot;:1,&quot;path&quot;:{&quot;type&quot;:&quot;POLY_LINE&quot;,&quot;points&quot;:[{&quot;x&quot;:-233.5391233699802,&quot;y&quot;:-52.84385801522358},{&quot;x&quot;:-228.84844282592053,&quot;y&quot;:-32.56110115927869},{&quot;x&quot;:-217.28971085343363,&quot;y&quot;:-15.77529182038919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1408200&quot;,&quot;1&quot;:&quot;#414082&quot;,&quot;0.45&quot;:&quot;#414082&quot;}},&quot;lineWidth&quot;:2.066227499214644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.2},&quot;orient&quot;:{&quot;type&quot;:&quot;AUTO_START_REVERSE&quot;},&quot;name&quot;:&quot;inhib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3,&quot;isEndPoint&quot;:true},{&quot;x&quot;:0,&quot;y&quot;:-3,&quot;isEndPoint&quot;:true}],&quot;closed&quot;:false}},&quot;pathStyles&quot;:[{&quot;type&quot;:&quot;STROKE&quot;,&quot;strokeStyle&quot;:&quot;context-stroke-flat&quot;,&quot;lineWidth&quot;:1,&quot;lineJoin&quot;:&quot;round&quot;}]}},&quot;isLocked&quot;:false,&quot;parent&quot;:{&quot;type&quot;:&quot;CHILD&quot;,&quot;parentId&quot;:&quot;357552f4-52ee-4d92-b11c-ecd42a979f64&quot;,&quot;order&quot;:&quot;35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718cc0f4-212c-4e15-b7ad-8db2f22d3e36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718cc0f4-212c-4e15-b7ad-8db2f22d3e36&quot;:{&quot;type&quot;:&quot;FIGURE_OBJECT&quot;,&quot;id&quot;:&quot;718cc0f4-212c-4e15-b7ad-8db2f22d3e36&quot;,&quot;relativeTransform&quot;:{&quot;translate&quot;:{&quot;x&quot;:-212.26818664186385,&quot;y&quot;:297.8254777472303},&quot;rotate&quot;:-1.1477774275644466,&quot;skewX&quot;:0,&quot;scale&quot;:{&quot;x&quot;:1,&quot;y&quot;:1}},&quot;opacity&quot;:1,&quot;path&quot;:{&quot;type&quot;:&quot;POLY_LINE&quot;,&quot;points&quot;:[{&quot;x&quot;:235.12990148639628,&quot;y&quot;:-49.88557569414564},{&quot;x&quot;:228.62011669467853,&quot;y&quot;:-28.60396977442335},{&quot;x&quot;:217.89177522921912,&quot;y&quot;:-12.232552606953425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1D8A8600&quot;,&quot;1&quot;:&quot;#1D8A86&quot;,&quot;0.45&quot;:&quot;#1D8A86&quot;}},&quot;lineWidth&quot;:2.0662274992146448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.2},&quot;orient&quot;:{&quot;type&quot;:&quot;AUTO_START_REVERSE&quot;},&quot;name&quot;:&quot;inhib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3,&quot;isEndPoint&quot;:true},{&quot;x&quot;:0,&quot;y&quot;:-3,&quot;isEndPoint&quot;:true}],&quot;closed&quot;:false}},&quot;pathStyles&quot;:[{&quot;type&quot;:&quot;STROKE&quot;,&quot;strokeStyle&quot;:&quot;context-stroke-flat&quot;,&quot;lineWidth&quot;:1,&quot;lineJoin&quot;:&quot;round&quot;}]}},&quot;isLocked&quot;:false,&quot;parent&quot;:{&quot;type&quot;:&quot;CHILD&quot;,&quot;parentId&quot;:&quot;357552f4-52ee-4d92-b11c-ecd42a979f64&quot;,&quot;order&quot;:&quot;4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133d82e0-873d-4b01-9104-630037b89f7b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133d82e0-873d-4b01-9104-630037b89f7b&quot;:{&quot;type&quot;:&quot;FIGURE_OBJECT&quot;,&quot;id&quot;:&quot;133d82e0-873d-4b01-9104-630037b89f7b&quot;,&quot;relativeTransform&quot;:{&quot;translate&quot;:{&quot;x&quot;:488.55711648232005,&quot;y&quot;:239.55682958544463},&quot;rotate&quot;:1.024211721673721,&quot;skewX&quot;:0,&quot;scale&quot;:{&quot;x&quot;:1,&quot;y&quot;:1}},&quot;opacity&quot;:1,&quot;path&quot;:{&quot;type&quot;:&quot;POLY_LINE&quot;,&quot;points&quot;:[{&quot;x&quot;:-219.88611261118575,&quot;y&quot;:-45.35191504883534},{&quot;x&quot;:-215.53495728975966,&quot;y&quot;:-30.360306469884442},{&quot;x&quot;:-202.3986771564001,&quot;y&quot;:-16.640687701665584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7B589100&quot;,&quot;1&quot;:&quot;#7B5891&quot;,&quot;0.45&quot;:&quot;#7B5891&quot;}},&quot;lineWidth&quot;:1.8999217773327794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57552f4-52ee-4d92-b11c-ecd42a979f64&quot;,&quot;order&quot;:&quot;42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3294b4ac-ac2b-44b0-91e5-cf56bd1ceca0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3294b4ac-ac2b-44b0-91e5-cf56bd1ceca0&quot;:{&quot;type&quot;:&quot;FIGURE_OBJECT&quot;,&quot;id&quot;:&quot;3294b4ac-ac2b-44b0-91e5-cf56bd1ceca0&quot;,&quot;relativeTransform&quot;:{&quot;translate&quot;:{&quot;x&quot;:259.3246055078376,&quot;y&quot;:239.55724261191796},&quot;rotate&quot;:-1.0242117216737212,&quot;skewX&quot;:0,&quot;scale&quot;:{&quot;x&quot;:1,&quot;y&quot;:1}},&quot;opacity&quot;:1,&quot;path&quot;:{&quot;type&quot;:&quot;POLY_LINE&quot;,&quot;points&quot;:[{&quot;x&quot;:220.395382579347,&quot;y&quot;:-47.443720037915476},{&quot;x&quot;:215.26664102657034,&quot;y&quot;:-31.533526456464852},{&quot;x&quot;:202.39867715640025,&quot;y&quot;:-16.640687701665602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78A8E300&quot;,&quot;1&quot;:&quot;#78A8E3&quot;,&quot;0.45&quot;:&quot;#78A8E3&quot;}},&quot;lineWidth&quot;:1.899921777332781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57552f4-52ee-4d92-b11c-ecd42a979f64&quot;,&quot;order&quot;:&quot;45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7fa026b5-580e-42c2-b541-290dcd960df4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7fa026b5-580e-42c2-b541-290dcd960df4&quot;:{&quot;type&quot;:&quot;FIGURE_OBJECT&quot;,&quot;id&quot;:&quot;7fa026b5-580e-42c2-b541-290dcd960df4&quot;,&quot;relativeTransform&quot;:{&quot;translate&quot;:{&quot;x&quot;:-21.070830393501264,&quot;y&quot;:-9.51132005226873},&quot;rotate&quot;:-1.570796326794897,&quot;skewX&quot;:0,&quot;scale&quot;:{&quot;x&quot;:1,&quot;y&quot;:1}},&quot;opacity&quot;:1,&quot;path&quot;:{&quot;type&quot;:&quot;POLY_LINE&quot;,&quot;points&quot;:[{&quot;x&quot;:0,&quot;y&quot;:-18.147998598351858},{&quot;x&quot;:0,&quot;y&quot;:53.57176272880772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6454600&quot;,&quot;1&quot;:&quot;#464546&quot;,&quot;0.45&quot;:&quot;#464546&quot;}},&quot;lineWidth&quot;:5.330181406508939,&quot;lineJoin&quot;:&quot;round&quot;}],&quot;pathMarkers&quot;:{&quot;markerEnd&quot;:{&quot;type&quot;:&quot;PATH&quot;,&quot;units&quot;:{&quot;type&quot;:&quot;STROKE_WIDTH&quot;,&quot;scale&quot;:0.5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57552f4-52ee-4d92-b11c-ecd42a979f64&quot;,&quot;order&quot;:&quot;66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646d6b8f-37fa-4596-8db2-1b7a65f40041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646d6b8f-37fa-4596-8db2-1b7a65f40041&quot;:{&quot;type&quot;:&quot;FIGURE_OBJECT&quot;,&quot;id&quot;:&quot;646d6b8f-37fa-4596-8db2-1b7a65f40041&quot;,&quot;relativeTransform&quot;:{&quot;translate&quot;:{&quot;x&quot;:221.7876263535619,&quot;y&quot;:-9.51132005226873},&quot;rotate&quot;:-1.570796326794897,&quot;skewX&quot;:0,&quot;scale&quot;:{&quot;x&quot;:1,&quot;y&quot;:1}},&quot;opacity&quot;:1,&quot;path&quot;:{&quot;type&quot;:&quot;POLY_LINE&quot;,&quot;points&quot;:[{&quot;x&quot;:0,&quot;y&quot;:-18.147998598351858},{&quot;x&quot;:0,&quot;y&quot;:53.57176272880772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6454600&quot;,&quot;1&quot;:&quot;#464546&quot;,&quot;0.45&quot;:&quot;#464546&quot;}},&quot;lineWidth&quot;:5.330181406508939,&quot;lineJoin&quot;:&quot;round&quot;}],&quot;pathMarkers&quot;:{&quot;markerEnd&quot;:{&quot;type&quot;:&quot;PATH&quot;,&quot;units&quot;:{&quot;type&quot;:&quot;STROKE_WIDTH&quot;,&quot;scale&quot;:0.5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57552f4-52ee-4d92-b11c-ecd42a979f64&quot;,&quot;order&quot;:&quot;67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5ccae35f-7252-42a7-9d76-cb06924b234d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5ccae35f-7252-42a7-9d76-cb06924b234d&quot;:{&quot;relativeTransform&quot;:{&quot;translate&quot;:{&quot;x&quot;:82.21131617507463,&quot;y&quot;:64.26624267609662},&quot;rotate&quot;:-1.9980556132482927,&quot;skewX&quot;:0,&quot;scale&quot;:{&quot;x&quot;:1,&quot;y&quot;:1}},&quot;type&quot;:&quot;FIGURE_OBJECT&quot;,&quot;id&quot;:&quot;5ccae35f-7252-42a7-9d76-cb06924b234d&quot;,&quot;name&quot;:&quot;Cytokine release (curved)&quot;,&quot;opacity&quot;:1,&quot;source&quot;:{&quot;id&quot;:&quot;5f4d4dfeb74b7000b1ad01c1&quot;,&quot;type&quot;:&quot;ASSETS&quot;},&quot;pathStyles&quot;:[{&quot;type&quot;:&quot;FILL&quot;,&quot;fillStyle&quot;:&quot;rgb(0,0,0)&quot;}],&quot;isLocked&quot;:false,&quot;parent&quot;:{&quot;type&quot;:&quot;CHILD&quot;,&quot;parentId&quot;:&quot;357552f4-52ee-4d92-b11c-ecd42a979f64&quot;,&quot;order&quot;:&quot;71&quot;}},&quot;2bef056c-2966-4f58-8d83-5a03f8a8a0b7&quot;:{&quot;type&quot;:&quot;FIGURE_OBJECT&quot;,&quot;id&quot;:&quot;2bef056c-2966-4f58-8d83-5a03f8a8a0b7&quot;,&quot;relativeTransform&quot;:{&quot;translate&quot;:{&quot;x&quot;:2.569037969609146,&quot;y&quot;:40.90760917292581},&quot;rotate&quot;:0},&quot;opacity&quot;:1,&quot;path&quot;:{&quot;type&quot;:&quot;POLY_LINE&quot;,&quot;points&quot;:[{&quot;x&quot;:-8.592754598297942,&quot;y&quot;:-41.65381529253047},{&quot;x&quot;:2.1729537648911945,&quot;y&quot;:-30.883000530943775},{&quot;x&quot;:0.32724140786168515,&quot;y&quot;:-15.792064003549855},{&quot;x&quot;:-14.297883482035838,&quot;y&quot;:-6.3896966852945996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024F6600&quot;,&quot;1&quot;:&quot;#024F66ff&quot;,&quot;0.45&quot;:&quot;#024F66ff&quot;}},&quot;lineWidth&quot;:1.4984340495921307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5ccae35f-7252-42a7-9d76-cb06924b234d&quot;,&quot;order&quot;:&quot;02&quot;}},&quot;2ef4a243-e55d-4ae7-a636-1a14caff5b41&quot;:{&quot;type&quot;:&quot;FIGURE_OBJECT&quot;,&quot;id&quot;:&quot;2ef4a243-e55d-4ae7-a636-1a14caff5b41&quot;,&quot;name&quot;:&quot;Sphere&quot;,&quot;relativeTransform&quot;:{&quot;translate&quot;:{&quot;x&quot;:8.64593956804051,&quot;y&quot;:12.541271039875365},&quot;rotate&quot;:1.333251601505789,&quot;skewX&quot;:1.1743054852791013e-16,&quot;scale&quot;:{&quot;x&quot;:0.01860716572478642,&quot;y&quot;:0.018607165724786424}},&quot;opacity&quot;:0.75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1&quot;}},&quot;f7f76edb-6e18-48dc-9f1d-93cef073ac41&quot;:{&quot;type&quot;:&quot;FIGURE_OBJECT&quot;,&quot;id&quot;:&quot;f7f76edb-6e18-48dc-9f1d-93cef073ac41&quot;,&quot;name&quot;:&quot;Sphere&quot;,&quot;relativeTransform&quot;:{&quot;translate&quot;:{&quot;x&quot;:15.577565703865925,&quot;y&quot;:24.664962187637364},&quot;rotate&quot;:1.333251601505789,&quot;skewX&quot;:1.1743054852791013e-16,&quot;scale&quot;:{&quot;x&quot;:0.01860716572478642,&quot;y&quot;:0.018607165724786424}},&quot;opacity&quot;:0.75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12&quot;}},&quot;b767eae6-cf95-4e45-9675-8925b0fbeec5&quot;:{&quot;type&quot;:&quot;FIGURE_OBJECT&quot;,&quot;id&quot;:&quot;b767eae6-cf95-4e45-9675-8925b0fbeec5&quot;,&quot;name&quot;:&quot;Sphere&quot;,&quot;relativeTransform&quot;:{&quot;translate&quot;:{&quot;x&quot;:13.106903424531643,&quot;y&quot;:6.669951536474948},&quot;rotate&quot;:1.333251601505789,&quot;skewX&quot;:1.1743054852791013e-16,&quot;scale&quot;:{&quot;x&quot;:0.01860716572478642,&quot;y&quot;:0.018607165724786424}},&quot;opacity&quot;:0.75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15&quot;}},&quot;8f25945b-46be-4691-826a-29e658e0a8b5&quot;:{&quot;type&quot;:&quot;FIGURE_OBJECT&quot;,&quot;id&quot;:&quot;8f25945b-46be-4691-826a-29e658e0a8b5&quot;,&quot;name&quot;:&quot;Sphere&quot;,&quot;relativeTransform&quot;:{&quot;translate&quot;:{&quot;x&quot;:7.271344184509318,&quot;y&quot;:32.37637750196823},&quot;rotate&quot;:1.333251601505789,&quot;skewX&quot;:2.3377454905740703e-16,&quot;scale&quot;:{&quot;x&quot;:0.022841929345466857,&quot;y&quot;:0.022841929345466847}},&quot;opacity&quot;:0.75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2&quot;}},&quot;39e2ac54-920a-4f64-90c8-89c09d45af8e&quot;:{&quot;type&quot;:&quot;FIGURE_OBJECT&quot;,&quot;id&quot;:&quot;39e2ac54-920a-4f64-90c8-89c09d45af8e&quot;,&quot;name&quot;:&quot;Sphere&quot;,&quot;relativeTransform&quot;:{&quot;translate&quot;:{&quot;x&quot;:-1.5448330994235768,&quot;y&quot;:21.174345550218852},&quot;rotate&quot;:1.333251601505789,&quot;skewX&quot;:1.5657406470388016e-16,&quot;scale&quot;:{&quot;x&quot;:0.01860716572478642,&quot;y&quot;:0.018607165724786424}},&quot;opacity&quot;:0.75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22&quot;}},&quot;c439b5ec-82d1-4de6-bab2-0066cbf4901b&quot;:{&quot;type&quot;:&quot;FIGURE_OBJECT&quot;,&quot;id&quot;:&quot;c439b5ec-82d1-4de6-bab2-0066cbf4901b&quot;,&quot;name&quot;:&quot;Sphere&quot;,&quot;relativeTransform&quot;:{&quot;translate&quot;:{&quot;x&quot;:6.3350198692086,&quot;y&quot;:3.868442690021426},&quot;rotate&quot;:1.3332516015057891,&quot;skewX&quot;:1.52969016405044e-16,&quot;scale&quot;:{&quot;x&quot;:0.02104715542522055,&quot;y&quot;:0.021047155425220544}},&quot;opacity&quot;:0.48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65&quot;}},&quot;2a063338-57e8-4376-ad55-3a3c6521cc38&quot;:{&quot;type&quot;:&quot;FIGURE_OBJECT&quot;,&quot;id&quot;:&quot;2a063338-57e8-4376-ad55-3a3c6521cc38&quot;,&quot;name&quot;:&quot;Sphere&quot;,&quot;relativeTransform&quot;:{&quot;translate&quot;:{&quot;x&quot;:8.54977082830065,&quot;y&quot;:25.770216445818104},&quot;rotate&quot;:1.3332516015057891,&quot;skewX&quot;:2.0334592856335374e-16,&quot;scale&quot;:{&quot;x&quot;:0.025816205083898487,&quot;y&quot;:0.02581620508389849}},&quot;opacity&quot;:1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72&quot;}},&quot;8a02bec7-a891-458c-9057-7ec888ea327b&quot;:{&quot;type&quot;:&quot;FIGURE_OBJECT&quot;,&quot;id&quot;:&quot;8a02bec7-a891-458c-9057-7ec888ea327b&quot;,&quot;name&quot;:&quot;Sphere&quot;,&quot;relativeTransform&quot;:{&quot;translate&quot;:{&quot;x&quot;:-0.3143788060758217,&quot;y&quot;:11.792639432740726},&quot;rotate&quot;:1.3332516015057891,&quot;skewX&quot;:4.066918571267075e-16,&quot;scale&quot;:{&quot;x&quot;:0.025816205083898487,&quot;y&quot;:0.02581620508389848}},&quot;opacity&quot;:1,&quot;image&quot;:{&quot;url&quot;:&quot;https://icons.biorender.com/biorender/5f4529c2929bce0028c9f87b/sphere.png&quot;,&quot;fallbackUrl&quot;:&quot;https://res.cloudinary.com/dlcjuc3ej/image/upload/v1598368171/k3oilo9isg2arbhsdshc.svg#/keystone/api/icons/5f4529c2929bce0028c9f87b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5ccae35f-7252-42a7-9d76-cb06924b234d&quot;,&quot;order&quot;:&quot;9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3099674e-7287-4ca9-83d8-e51f485c3e06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3099674e-7287-4ca9-83d8-e51f485c3e06&quot;:{&quot;relativeTransform&quot;:{&quot;translate&quot;:{&quot;x&quot;:161.77500366713193,&quot;y&quot;:59.756635692820694},&quot;rotate&quot;:-0.7422071625274851,&quot;skewX&quot;:0,&quot;scale&quot;:{&quot;x&quot;:1,&quot;y&quot;:1}},&quot;type&quot;:&quot;FIGURE_OBJECT&quot;,&quot;id&quot;:&quot;3099674e-7287-4ca9-83d8-e51f485c3e06&quot;,&quot;name&quot;:&quot;Cytokine release (curved)&quot;,&quot;opacity&quot;:1,&quot;source&quot;:{&quot;id&quot;:&quot;5f4d4dfeb74b7000b1ad01c1&quot;,&quot;type&quot;:&quot;ASSETS&quot;},&quot;pathStyles&quot;:[{&quot;type&quot;:&quot;FILL&quot;,&quot;fillStyle&quot;:&quot;rgb(0,0,0)&quot;}],&quot;isLocked&quot;:false,&quot;parent&quot;:{&quot;type&quot;:&quot;CHILD&quot;,&quot;parentId&quot;:&quot;357552f4-52ee-4d92-b11c-ecd42a979f64&quot;,&quot;order&quot;:&quot;72&quot;}},&quot;dd77a1dc-0289-4b68-a0b5-5e322c0a51ae&quot;:{&quot;type&quot;:&quot;FIGURE_OBJECT&quot;,&quot;id&quot;:&quot;dd77a1dc-0289-4b68-a0b5-5e322c0a51ae&quot;,&quot;relativeTransform&quot;:{&quot;translate&quot;:{&quot;x&quot;:3.4728894302913793,&quot;y&quot;:41.019044968418356},&quot;rotate&quot;:0},&quot;opacity&quot;:1,&quot;path&quot;:{&quot;type&quot;:&quot;POLY_LINE&quot;,&quot;points&quot;:[{&quot;x&quot;:-13.262575369454051,&quot;y&quot;:-41.541245139327145},{&quot;x&quot;:2.081360015829704,&quot;y&quot;:-32.782894878216815},{&quot;x&quot;:1.0200751017929535,&quot;y&quot;:-20.1522484007502},{&quot;x&quot;:-14.869006794654926,&quot;y&quot;:-15.655847264824848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6AAB000&quot;,&quot;1&quot;:&quot;#26AAB0&quot;,&quot;0.45&quot;:&quot;#26AAB0&quot;}},&quot;lineWidth&quot;:1.5341710658388197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099674e-7287-4ca9-83d8-e51f485c3e06&quot;,&quot;order&quot;:&quot;02&quot;}},&quot;7e3322fb-d0e5-405d-96eb-809f5bc166be&quot;:{&quot;type&quot;:&quot;FIGURE_OBJECT&quot;,&quot;id&quot;:&quot;7e3322fb-d0e5-405d-96eb-809f5bc166be&quot;,&quot;name&quot;:&quot;Sphere&quot;,&quot;relativeTransform&quot;:{&quot;translate&quot;:{&quot;x&quot;:10.103976989724178,&quot;y&quot;:13.57408850690975},&quot;rotate&quot;:1.333251601505789,&quot;skewX&quot;:3.3607022362608057e-16,&quot;scale&quot;:{&quot;x&quot;:0.019050938731674884,&quot;y&quot;:0.019050938731674866}},&quot;opacity&quot;:0.75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1&quot;}},&quot;0472ab09-5060-4a77-a8a6-3a3dddef1a96&quot;:{&quot;type&quot;:&quot;FIGURE_OBJECT&quot;,&quot;id&quot;:&quot;0472ab09-5060-4a77-a8a6-3a3dddef1a96&quot;,&quot;name&quot;:&quot;Sphere&quot;,&quot;relativeTransform&quot;:{&quot;translate&quot;:{&quot;x&quot;:11.43283134367715,&quot;y&quot;:20.721254632953446},&quot;rotate&quot;:1.333251601505789,&quot;skewX&quot;:3.3607022362608057e-16,&quot;scale&quot;:{&quot;x&quot;:0.019050938731674884,&quot;y&quot;:0.019050938731674866}},&quot;opacity&quot;:0.75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12&quot;}},&quot;b4114be1-ac60-4a9d-95a0-b816cad15498&quot;:{&quot;type&quot;:&quot;FIGURE_OBJECT&quot;,&quot;id&quot;:&quot;b4114be1-ac60-4a9d-95a0-b816cad15498&quot;,&quot;name&quot;:&quot;Sphere&quot;,&quot;relativeTransform&quot;:{&quot;translate&quot;:{&quot;x&quot;:12.03623687807501,&quot;y&quot;:6.4700631233707995},&quot;rotate&quot;:1.333251601505789,&quot;skewX&quot;:3.3607022362608057e-16,&quot;scale&quot;:{&quot;x&quot;:0.019050938731674884,&quot;y&quot;:0.019050938731674866}},&quot;opacity&quot;:0.75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15&quot;}},&quot;c89d65b6-38f6-4941-bce8-d44a0cea5dda&quot;:{&quot;type&quot;:&quot;FIGURE_OBJECT&quot;,&quot;id&quot;:&quot;c89d65b6-38f6-4941-bce8-d44a0cea5dda&quot;,&quot;name&quot;:&quot;Sphere&quot;,&quot;relativeTransform&quot;:{&quot;translate&quot;:{&quot;x&quot;:0.06355319583408174,&quot;y&quot;:16.310396171244335},&quot;rotate&quot;:1.3332516015057891,&quot;skewX&quot;:6.938098170179646e-16,&quot;scale&quot;:{&quot;x&quot;:0.02338669966775558,&quot;y&quot;:0.023386699667755546}},&quot;opacity&quot;:0.75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2&quot;}},&quot;88fc94ea-a140-48f0-a5c1-fb0d281e98a4&quot;:{&quot;type&quot;:&quot;FIGURE_OBJECT&quot;,&quot;id&quot;:&quot;88fc94ea-a140-48f0-a5c1-fb0d281e98a4&quot;,&quot;name&quot;:&quot;Sphere&quot;,&quot;relativeTransform&quot;:{&quot;translate&quot;:{&quot;x&quot;:-1.3283556560311915,&quot;y&quot;:9.892735099731352},&quot;rotate&quot;:1.333251601505789,&quot;skewX&quot;:3.3607022362608047e-16,&quot;scale&quot;:{&quot;x&quot;:0.019050938731674887,&quot;y&quot;:0.019050938731674863}},&quot;opacity&quot;:0.75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22&quot;}},&quot;8d7035ce-8cfe-4214-9331-fea1ff190c62&quot;:{&quot;type&quot;:&quot;FIGURE_OBJECT&quot;,&quot;id&quot;:&quot;8d7035ce-8cfe-4214-9331-fea1ff190c62&quot;,&quot;name&quot;:&quot;Sphere&quot;,&quot;relativeTransform&quot;:{&quot;translate&quot;:{&quot;x&quot;:5.025810658281684,&quot;y&quot;:2.015347610787255},&quot;rotate&quot;:1.3332516015057891,&quot;skewX&quot;:5.253317695834794e-16,&quot;scale&quot;:{&quot;x&quot;:0.021549121151094478,&quot;y&quot;:0.02154912115109445}},&quot;opacity&quot;:0.48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65&quot;}},&quot;236a84b9-ede4-4365-9c8f-cfc78fd8795a&quot;:{&quot;type&quot;:&quot;FIGURE_OBJECT&quot;,&quot;id&quot;:&quot;236a84b9-ede4-4365-9c8f-cfc78fd8795a&quot;,&quot;name&quot;:&quot;Sphere&quot;,&quot;relativeTransform&quot;:{&quot;translate&quot;:{&quot;x&quot;:6.176273904617185,&quot;y&quot;:27.597735591297358},&quot;rotate&quot;:1.3332516015057891,&quot;skewX&quot;:5.819483306722109e-16,&quot;scale&quot;:{&quot;x&quot;:0.026431910620463336,&quot;y&quot;:0.026431910620463326}},&quot;opacity&quot;:1,&quot;image&quot;:{&quot;url&quot;:&quot;https://icons.biorender.com/biorender/5f4529c2929bce0028c9f869/sphere.png&quot;,&quot;fallbackUrl&quot;:&quot;https://res.cloudinary.com/dlcjuc3ej/image/upload/v1598368171/pdoruhx3kyz3tgq68ux1.svg#/keystone/api/icons/5f4529c2929bce0028c9f869/sphere.svg&quot;,&quot;size&quot;:{&quot;x&quot;:150,&quot;y&quot;:150},&quot;isPremium&quot;:false,&quot;isPacked&quot;:tru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3099674e-7287-4ca9-83d8-e51f485c3e06&quot;,&quot;order&quot;:&quot;72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10ee54c6-25c8-4728-938a-7b27b2f1db90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10ee54c6-25c8-4728-938a-7b27b2f1db90&quot;:{&quot;type&quot;:&quot;FIGURE_OBJECT&quot;,&quot;id&quot;:&quot;10ee54c6-25c8-4728-938a-7b27b2f1db90&quot;,&quot;relativeTransform&quot;:{&quot;translate&quot;:{&quot;x&quot;:-117.56844796289062,&quot;y&quot;:43.64991789644305},&quot;rotate&quot;:0,&quot;skewX&quot;:0,&quot;scale&quot;:{&quot;x&quot;:1,&quot;y&quot;:1}},&quot;opacity&quot;:1,&quot;path&quot;:{&quot;type&quot;:&quot;RECT&quot;,&quot;size&quot;:{&quot;x&quot;:223.20345059649924,&quot;y&quot;:366.01039021834026},&quot;cornerRounding&quot;:{&quot;type&quot;:&quot;ARC_LENGTH&quot;,&quot;global&quot;:13.749843996963858}},&quot;pathStyles&quot;:[{&quot;type&quot;:&quot;FILL&quot;,&quot;fillStyle&quot;:&quot;rgba(0,0,0,0)&quot;},{&quot;type&quot;:&quot;STROKE&quot;,&quot;strokeStyle&quot;:&quot;rgba(185,219,244,1)&quot;,&quot;lineWidth&quot;:0.8753422555436886,&quot;lineJoin&quot;:&quot;round&quot;,&quot;dashArray&quot;:[2]}],&quot;isLocked&quot;:false,&quot;parent&quot;:{&quot;type&quot;:&quot;CHILD&quot;,&quot;parentId&quot;:&quot;357552f4-52ee-4d92-b11c-ecd42a979f64&quot;,&quot;order&quot;:&quot;01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605b1ae6-d7a7-4828-bd89-742907a064ef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605b1ae6-d7a7-4828-bd89-742907a064ef&quot;:{&quot;id&quot;:&quot;605b1ae6-d7a7-4828-bd89-742907a064ef&quot;,&quot;name&quot;:&quot;Natural killer cell&quot;,&quot;type&quot;:&quot;FIGURE_OBJECT&quot;,&quot;relativeTransform&quot;:{&quot;translate&quot;:{&quot;x&quot;:-68.6148366533769,&quot;y&quot;:50.218016338676776},&quot;rotate&quot;:0,&quot;skewX&quot;:0,&quot;scale&quot;:{&quot;x&quot;:0.40479448200347407,&quot;y&quot;:0.40479448200347407}},&quot;image&quot;:{&quot;url&quot;:&quot;https://icons.biorender.com/biorender/61799a7d4b488100281fafac/natural-killer-cell-01.png&quot;,&quot;fallbackUrl&quot;:&quot;https://res.cloudinary.com/dlcjuc3ej/image/upload/v1635359345/tsisdfifdjw2a1eh4uxg.svg#/keystone/api/icons/61799a7d4b488100281fafac/natural-killer-cell-01.svg&quot;,&quot;isPremium&quot;:false,&quot;isPacked&quot;:true,&quot;size&quot;:{&quot;x&quot;:100,&quot;y&quot;:100}},&quot;source&quot;:{&quot;id&quot;:&quot;61798a634b488100281fada1&quot;,&quot;type&quot;:&quot;ASSETS&quot;},&quot;isPremium&quot;:false,&quot;parent&quot;:{&quot;type&quot;:&quot;CHILD&quot;,&quot;parentId&quot;:&quot;357552f4-52ee-4d92-b11c-ecd42a979f64&quot;,&quot;order&quot;:&quot;76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254edba0-6a1d-4b70-94f5-8aac491183ae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254edba0-6a1d-4b70-94f5-8aac491183ae&quot;:{&quot;id&quot;:&quot;254edba0-6a1d-4b70-94f5-8aac491183ae&quot;,&quot;name&quot;:&quot;Lymphocyte (T-cell)&quot;,&quot;type&quot;:&quot;FIGURE_OBJECT&quot;,&quot;relativeTransform&quot;:{&quot;translate&quot;:{&quot;x&quot;:-178.1636491267384,&quot;y&quot;:50.218016338676776},&quot;rotate&quot;:0,&quot;skewX&quot;:0,&quot;scale&quot;:{&quot;x&quot;:0.4173219130574933,&quot;y&quot;:0.4173219130574933}},&quot;image&quot;:{&quot;url&quot;:&quot;https://icons.biorender.com/biorender/61533248e75ac20029699c07/t-cell-01.png&quot;,&quot;fallbackUrl&quot;:&quot;https://res.cloudinary.com/dlcjuc3ej/image/upload/v1632842298/nlmonnbeupwripwrxvhg.svg#/keystone/api/icons/61533248e75ac20029699c07/t-cell-01.svg&quot;,&quot;isPremium&quot;:false,&quot;isPacked&quot;:true,&quot;size&quot;:{&quot;x&quot;:100,&quot;y&quot;:102.83687943262412}},&quot;source&quot;:{&quot;id&quot;:&quot;61532fe8e75ac20029699b8c&quot;,&quot;type&quot;:&quot;ASSETS&quot;},&quot;isPremium&quot;:false,&quot;parent&quot;:{&quot;type&quot;:&quot;CHILD&quot;,&quot;parentId&quot;:&quot;357552f4-52ee-4d92-b11c-ecd42a979f64&quot;,&quot;order&quot;:&quot;77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f80c3849-7a1e-41e5-b800-605f510c32c7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f80c3849-7a1e-41e5-b800-605f510c32c7&quot;:{&quot;id&quot;:&quot;f80c3849-7a1e-41e5-b800-605f510c32c7&quot;,&quot;name&quot;:&quot;Lymphocyte (T-cell)&quot;,&quot;type&quot;:&quot;FIGURE_OBJECT&quot;,&quot;relativeTransform&quot;:{&quot;translate&quot;:{&quot;x&quot;:80.13761622783483,&quot;y&quot;:90.90790079152785},&quot;rotate&quot;:0,&quot;skewX&quot;:0,&quot;scale&quot;:{&quot;x&quot;:0.374027316241699,&quot;y&quot;:0.37402731624169905}},&quot;image&quot;:{&quot;url&quot;:&quot;https://icons.biorender.com/biorender/61533248e75ac20029699c07/t-cell-01.png&quot;,&quot;fallbackUrl&quot;:&quot;https://res.cloudinary.com/dlcjuc3ej/image/upload/v1632842298/nlmonnbeupwripwrxvhg.svg#/keystone/api/icons/61533248e75ac20029699c07/t-cell-01.svg&quot;,&quot;isPremium&quot;:false,&quot;isPacked&quot;:true,&quot;size&quot;:{&quot;x&quot;:100,&quot;y&quot;:102.83687943262412}},&quot;source&quot;:{&quot;id&quot;:&quot;61532fe8e75ac20029699b8c&quot;,&quot;type&quot;:&quot;ASSETS&quot;},&quot;isPremium&quot;:false,&quot;parent&quot;:{&quot;type&quot;:&quot;CHILD&quot;,&quot;parentId&quot;:&quot;357552f4-52ee-4d92-b11c-ecd42a979f64&quot;,&quot;order&quot;:&quot;8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c184a03c-7506-42b3-8b44-e5209ed292ec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c184a03c-7506-42b3-8b44-e5209ed292ec&quot;:{&quot;id&quot;:&quot;c184a03c-7506-42b3-8b44-e5209ed292ec&quot;,&quot;name&quot;:&quot;Lymphocyte (T-cell)&quot;,&quot;type&quot;:&quot;FIGURE_OBJECT&quot;,&quot;relativeTransform&quot;:{&quot;translate&quot;:{&quot;x&quot;:133.23883010984827,&quot;y&quot;:76.91960737945874},&quot;rotate&quot;:0,&quot;skewX&quot;:0,&quot;scale&quot;:{&quot;x&quot;:0.374027316241699,&quot;y&quot;:0.37402731624169905}},&quot;image&quot;:{&quot;url&quot;:&quot;https://icons.biorender.com/biorender/61532fe8e75ac20029699b8c/20210928151717/image/t-cell-01.png&quot;,&quot;fallbackUrl&quot;:&quot;https://res.cloudinary.com/dlcjuc3ej/image/upload/v1632842237/xb42gylcq4qephmy3yx6.svg#/keystone/api/icons/61532fe8e75ac20029699b8c/20210928151717/image/t-cell-01.svg&quot;,&quot;isPremium&quot;:false,&quot;isPacked&quot;:true,&quot;size&quot;:{&quot;x&quot;:100,&quot;y&quot;:102.83687943262412}},&quot;source&quot;:{&quot;id&quot;:&quot;61532fe8e75ac20029699b8c&quot;,&quot;type&quot;:&quot;ASSETS&quot;},&quot;isPremium&quot;:false,&quot;parent&quot;:{&quot;type&quot;:&quot;CHILD&quot;,&quot;parentId&quot;:&quot;357552f4-52ee-4d92-b11c-ecd42a979f64&quot;,&quot;order&quot;:&quot;82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d8fdc818-e701-4284-8236-bb83f0bc9af1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d8fdc818-e701-4284-8236-bb83f0bc9af1&quot;:{&quot;id&quot;:&quot;d8fdc818-e701-4284-8236-bb83f0bc9af1&quot;,&quot;name&quot;:&quot;Lymphocyte (T-cell)&quot;,&quot;type&quot;:&quot;FIGURE_OBJECT&quot;,&quot;relativeTransform&quot;:{&quot;translate&quot;:{&quot;x&quot;:318.4758808845453,&quot;y&quot;:188.4428858173219},&quot;rotate&quot;:0,&quot;skewX&quot;:0,&quot;scale&quot;:{&quot;x&quot;:0.374027316241699,&quot;y&quot;:0.37402731624169905}},&quot;image&quot;:{&quot;url&quot;:&quot;https://icons.biorender.com/biorender/61533248e75ac20029699c07/t-cell-01.png&quot;,&quot;fallbackUrl&quot;:&quot;https://res.cloudinary.com/dlcjuc3ej/image/upload/v1632842298/nlmonnbeupwripwrxvhg.svg#/keystone/api/icons/61533248e75ac20029699c07/t-cell-01.svg&quot;,&quot;isPremium&quot;:false,&quot;isPacked&quot;:true,&quot;size&quot;:{&quot;x&quot;:100,&quot;y&quot;:102.83687943262412}},&quot;source&quot;:{&quot;id&quot;:&quot;61532fe8e75ac20029699b8c&quot;,&quot;type&quot;:&quot;ASSETS&quot;},&quot;isPremium&quot;:false,&quot;parent&quot;:{&quot;type&quot;:&quot;CHILD&quot;,&quot;parentId&quot;:&quot;357552f4-52ee-4d92-b11c-ecd42a979f64&quot;,&quot;order&quot;:&quot;85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9bf5472a-52b1-429f-ab78-773c051f257a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9bf5472a-52b1-429f-ab78-773c051f257a&quot;:{&quot;id&quot;:&quot;9bf5472a-52b1-429f-ab78-773c051f257a&quot;,&quot;name&quot;:&quot;Lymphocyte (T-cell)&quot;,&quot;type&quot;:&quot;FIGURE_OBJECT&quot;,&quot;relativeTransform&quot;:{&quot;translate&quot;:{&quot;x&quot;:318.4758808845453,&quot;y&quot;:11.83973347559185},&quot;rotate&quot;:0,&quot;skewX&quot;:0,&quot;scale&quot;:{&quot;x&quot;:0.374027316241699,&quot;y&quot;:0.37402731624169905}},&quot;image&quot;:{&quot;url&quot;:&quot;https://icons.biorender.com/biorender/61533259e75ac20029699c26/t-cell-01.png&quot;,&quot;fallbackUrl&quot;:&quot;https://res.cloudinary.com/dlcjuc3ej/image/upload/v1632842324/uxfyifcz4mkkq2vfpcsp.svg#/keystone/api/icons/61533259e75ac20029699c26/t-cell-01.svg&quot;,&quot;isPremium&quot;:false,&quot;isPacked&quot;:true,&quot;size&quot;:{&quot;x&quot;:100,&quot;y&quot;:102.83687943262412}},&quot;source&quot;:{&quot;id&quot;:&quot;61532fe8e75ac20029699b8c&quot;,&quot;type&quot;:&quot;ASSETS&quot;},&quot;isPremium&quot;:false,&quot;parent&quot;:{&quot;type&quot;:&quot;CHILD&quot;,&quot;parentId&quot;:&quot;357552f4-52ee-4d92-b11c-ecd42a979f64&quot;,&quot;order&quot;:&quot;9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6fcfd58c-efb7-431d-a27f-e7064a8ba8ba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6fcfd58c-efb7-431d-a27f-e7064a8ba8ba&quot;:{&quot;id&quot;:&quot;6fcfd58c-efb7-431d-a27f-e7064a8ba8ba&quot;,&quot;name&quot;:&quot;Natural killer cell&quot;,&quot;type&quot;:&quot;FIGURE_OBJECT&quot;,&quot;relativeTransform&quot;:{&quot;translate&quot;:{&quot;x&quot;:433.6439883549729,&quot;y&quot;:188.44329976603098},&quot;rotate&quot;:0,&quot;skewX&quot;:0,&quot;scale&quot;:{&quot;x&quot;:0.36584840869291857,&quot;y&quot;:0.36584840869291857}},&quot;image&quot;:{&quot;url&quot;:&quot;https://icons.biorender.com/biorender/61799a7d4b488100281fafac/natural-killer-cell-01.png&quot;,&quot;fallbackUrl&quot;:&quot;https://res.cloudinary.com/dlcjuc3ej/image/upload/v1635359345/tsisdfifdjw2a1eh4uxg.svg#/keystone/api/icons/61799a7d4b488100281fafac/natural-killer-cell-01.svg&quot;,&quot;isPremium&quot;:false,&quot;isPacked&quot;:true,&quot;size&quot;:{&quot;x&quot;:100,&quot;y&quot;:100}},&quot;source&quot;:{&quot;id&quot;:&quot;61798a634b488100281fada1&quot;,&quot;type&quot;:&quot;ASSETS&quot;},&quot;isPremium&quot;:false,&quot;parent&quot;:{&quot;type&quot;:&quot;CHILD&quot;,&quot;parentId&quot;:&quot;357552f4-52ee-4d92-b11c-ecd42a979f64&quot;,&quot;order&quot;:&quot;92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4a904f6d-cd22-4078-8f1c-089207c083bf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4a904f6d-cd22-4078-8f1c-089207c083bf&quot;:{&quot;id&quot;:&quot;4a904f6d-cd22-4078-8f1c-089207c083bf&quot;,&quot;name&quot;:&quot;Macrophage&quot;,&quot;type&quot;:&quot;FIGURE_OBJECT&quot;,&quot;relativeTransform&quot;:{&quot;translate&quot;:{&quot;x&quot;:433.6439883549729,&quot;y&quot;:11.83973347559185},&quot;rotate&quot;:1.433816455039353,&quot;skewX&quot;:5.724434681858194e-17,&quot;scale&quot;:{&quot;x&quot;:0.49237253465655156,&quot;y&quot;:0.492372534656551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isPremium&quot;:false,&quot;parent&quot;:{&quot;type&quot;:&quot;CHILD&quot;,&quot;parentId&quot;:&quot;357552f4-52ee-4d92-b11c-ecd42a979f64&quot;,&quot;order&quot;:&quot;95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e72f28c2-67e0-4d19-b410-3a9be58f9172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e72f28c2-67e0-4d19-b410-3a9be58f9172&quot;:{&quot;type&quot;:&quot;FIGURE_OBJECT&quot;,&quot;id&quot;:&quot;e72f28c2-67e0-4d19-b410-3a9be58f9172&quot;,&quot;parent&quot;:{&quot;type&quot;:&quot;CHILD&quot;,&quot;parentId&quot;:&quot;357552f4-52ee-4d92-b11c-ecd42a979f64&quot;,&quot;order&quot;:&quot;99&quot;},&quot;relativeTransform&quot;:{&quot;translate&quot;:{&quot;x&quot;:9.25619834710744,&quot;y&quot;:0},&quot;rotate&quot;:0,&quot;skewX&quot;:0,&quot;scale&quot;:{&quot;x&quot;:1,&quot;y&quot;:1}}},&quot;9250b265-3084-4cf2-a092-3f2b3eed6195&quot;:{&quot;type&quot;:&quot;FIGURE_OBJECT&quot;,&quot;id&quot;:&quot;9250b265-3084-4cf2-a092-3f2b3eed6195&quot;,&quot;relativeTransform&quot;:{&quot;translate&quot;:{&quot;x&quot;:-259.49042656270234,&quot;y&quot;:-11.74431814616068},&quot;rotate&quot;:-1.570796326794897,&quot;skewX&quot;:0,&quot;scale&quot;:{&quot;x&quot;:1,&quot;y&quot;:1}},&quot;opacity&quot;:1,&quot;path&quot;:{&quot;type&quot;:&quot;POLY_LINE&quot;,&quot;points&quot;:[{&quot;x&quot;:0,&quot;y&quot;:-18.147998598351858},{&quot;x&quot;:0,&quot;y&quot;:53.57176272880772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6454600&quot;,&quot;1&quot;:&quot;#464546&quot;,&quot;0.45&quot;:&quot;#464546&quot;}},&quot;lineWidth&quot;:5.330181406508939,&quot;lineJoin&quot;:&quot;round&quot;}],&quot;pathMarkers&quot;:{&quot;markerEnd&quot;:{&quot;type&quot;:&quot;PATH&quot;,&quot;units&quot;:{&quot;type&quot;:&quot;STROKE_WIDTH&quot;,&quot;scale&quot;:0.5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e72f28c2-67e0-4d19-b410-3a9be58f9172&quot;,&quot;order&quot;:&quot;05&quot;}},&quot;54917b1e-41e5-43aa-a0a5-fad4d58b4698&quot;:{&quot;type&quot;:&quot;FIGURE_OBJECT&quot;,&quot;id&quot;:&quot;54917b1e-41e5-43aa-a0a5-fad4d58b4698&quot;,&quot;relativeTransform&quot;:{&quot;translate&quot;:{&quot;x&quot;:-250.36599329320129,&quot;y&quot;:1.5258871917287138},&quot;rotate&quot;:1.5707963267948968,&quot;skewX&quot;:0,&quot;scale&quot;:{&quot;x&quot;:1,&quot;y&quot;:1}},&quot;opacity&quot;:1,&quot;path&quot;:{&quot;type&quot;:&quot;POLY_LINE&quot;,&quot;points&quot;:[{&quot;x&quot;:0,&quot;y&quot;:-41.78223949803145},{&quot;x&quot;:0,&quot;y&quot;:29.06217957358444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46454600&quot;,&quot;1&quot;:&quot;#464546&quot;,&quot;0.45&quot;:&quot;#464546&quot;}},&quot;lineWidth&quot;:1.750684511087377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e72f28c2-67e0-4d19-b410-3a9be58f9172&quot;,&quot;order&quot;:&quot;1&quot;}},&quot;51d84e1e-f030-48d7-b072-940bc2d0fc65&quot;:{&quot;type&quot;:&quot;FIGURE_OBJECT&quot;,&quot;id&quot;:&quot;51d84e1e-f030-48d7-b072-940bc2d0fc65&quot;,&quot;relativeTransform&quot;:{&quot;translate&quot;:{&quot;x&quot;:-367.96063887573365,&quot;y&quot;:8.95701935274974},&quot;rotate&quot;:0,&quot;skewX&quot;:0,&quot;scale&quot;:{&quot;x&quot;:1,&quot;y&quot;:1}},&quot;opacity&quot;:1,&quot;path&quot;:{&quot;type&quot;:&quot;RECT&quot;,&quot;size&quot;:{&quot;x&quot;:223.20345059649924,&quot;y&quot;:632.0543998057069},&quot;cornerRounding&quot;:{&quot;type&quot;:&quot;ARC_LENGTH&quot;,&quot;global&quot;:13.749843996963858}},&quot;pathStyles&quot;:[{&quot;type&quot;:&quot;FILL&quot;,&quot;fillStyle&quot;:&quot;rgba(0,0,0,0)&quot;},{&quot;type&quot;:&quot;STROKE&quot;,&quot;strokeStyle&quot;:&quot;rgba(185,219,244,1)&quot;,&quot;lineWidth&quot;:0.8753422555436886,&quot;lineJoin&quot;:&quot;round&quot;,&quot;dashArray&quot;:[2]}],&quot;isLocked&quot;:false,&quot;parent&quot;:{&quot;type&quot;:&quot;CHILD&quot;,&quot;parentId&quot;:&quot;e72f28c2-67e0-4d19-b410-3a9be58f9172&quot;,&quot;order&quot;:&quot;15&quot;}},&quot;37d35729-9c6a-44b3-ae87-e2df07feb39a&quot;:{&quot;id&quot;:&quot;37d35729-9c6a-44b3-ae87-e2df07feb39a&quot;,&quot;type&quot;:&quot;FIGURE_OBJECT&quot;,&quot;relativeTransform&quot;:{&quot;translate&quot;:{&quot;x&quot;:-367.96104693476804,&quot;y&quot;:-263.2622586003994},&quot;rotate&quot;:0,&quot;skewX&quot;:0,&quot;scale&quot;:{&quot;x&quot;:1,&quot;y&quot;:1}},&quot;text&quot;:{&quot;textData&quot;:{&quot;lineSpacing&quot;:&quot;normal&quot;,&quot;alignment&quot;:&quot;center&quot;,&quot;lines&quot;:[{&quot;runs&quot;:[{&quot;style&quot;:{&quot;fontFamily&quot;:&quot;Roboto&quot;,&quot;fontSize&quot;:18.673968118265357,&quot;color&quot;:&quot;#FFC72C&quot;,&quot;fontWeight&quot;:&quot;normal&quot;,&quot;fontStyle&quot;:&quot;normal&quot;,&quot;decoration&quot;:&quot;none&quot;,&quot;script&quot;:&quot;none&quot;},&quot;range&quot;:[0,16]}],&quot;text&quot;:&quot;CANCER INITIATION&quot;,&quot;baseStyle&quot;:{&quot;fontFamily&quot;:&quot;Roboto&quot;,&quot;fontSize&quot;:18.673968118265357,&quot;color&quot;:&quot;rgba(23,23,23,1)&quot;,&quot;fontWeight&quot;:&quot;normal&quot;,&quot;fontStyle&quot;:&quot;normal&quot;,&quot;decoration&quot;:&quot;none&quot;,&quot;script&quot;:&quot;none&quot;}}],&quot;verticalAlign&quot;:&quot;TOP&quot;},&quot;format&quot;:&quot;BETTER_TEXT&quot;,&quot;size&quot;:{&quot;x&quot;:177.9591858538315,&quot;y&quot;:22},&quot;targetSize&quot;:{&quot;x&quot;:155.77519514001136,&quot;y&quot;:19.155601608507805},&quot;verticalAlign&quot;:&quot;TOP&quot;},&quot;parent&quot;:{&quot;type&quot;:&quot;CHILD&quot;,&quot;parentId&quot;:&quot;e72f28c2-67e0-4d19-b410-3a9be58f9172&quot;,&quot;order&quot;:&quot;2&quot;}},&quot;60bd0ef6-945d-49f6-8c5e-fc2adfaa610e&quot;:{&quot;relativeTransform&quot;:{&quot;translate&quot;:{&quot;x&quot;:-367.96078832144946,&quot;y&quot;:-304.5178402922007},&quot;rotate&quot;:0,&quot;skewX&quot;:0,&quot;scale&quot;:{&quot;x&quot;:1,&quot;y&quot;:1}},&quot;type&quot;:&quot;FIGURE_OBJECT&quot;,&quot;id&quot;:&quot;60bd0ef6-945d-49f6-8c5e-fc2adfaa610e&quot;,&quot;name&quot;:&quot;Number label (01)&quot;,&quot;layout&quot;:{&quot;sizeRatio&quot;:{&quot;x&quot;:0.88,&quot;y&quot;:0.88},&quot;keepAspectRatio&quot;:true},&quot;opacity&quot;:1,&quot;path&quot;:{&quot;type&quot;:&quot;ELLIPSE&quot;,&quot;size&quot;:{&quot;x&quot;:25.384925410766968,&quot;y&quot;:25.384925410766968}},&quot;pathStyles&quot;:[{&quot;type&quot;:&quot;FILL&quot;,&quot;fillStyle&quot;:&quot;#000000&quot;},{&quot;type&quot;:&quot;STROKE&quot;,&quot;strokeStyle&quot;:&quot;rgba(49,126,194,1)&quot;,&quot;lineWidth&quot;:1.7506845110873772,&quot;lineJoin&quot;:&quot;round&quot;}],&quot;isLocked&quot;:false,&quot;parent&quot;:{&quot;type&quot;:&quot;CHILD&quot;,&quot;parentId&quot;:&quot;e72f28c2-67e0-4d19-b410-3a9be58f9172&quot;,&quot;order&quot;:&quot;25&quot;},&quot;source&quot;:{&quot;id&quot;:&quot;5edaa7a5f381bb00af50d86f&quot;,&quot;type&quot;:&quot;ASSETS&quot;}},&quot;009dd022-1dc7-40fe-816e-b99e717dcfef&quot;:{&quot;type&quot;:&quot;FIGURE_OBJECT&quot;,&quot;id&quot;:&quot;009dd022-1dc7-40fe-816e-b99e717dcfef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0]}],&quot;text&quot;:&quot;1&quot;,&quot;baseStyle&quot;:{&quot;fontFamily&quot;:&quot;Roboto&quot;,&quot;fontSize&quot;:14.005476088699018,&quot;color&quot;:&quot;rgba(23,23,23,1)&quot;,&quot;fontWeight&quot;:&quot;bold&quot;,&quot;fontStyle&quot;:&quot;normal&quot;,&quot;decoration&quot;:&quot;none&quot;,&quot;script&quot;:&quot;none&quot;}}],&quot;verticalAlign&quot;:&quot;TOP&quot;},&quot;size&quot;:{&quot;x&quot;:22.338734361474934,&quot;y&quot;:16},&quot;targetSize&quot;:{&quot;x&quot;:19.55403812196477,&quot;y&quot;:2},&quot;format&quot;:&quot;BETTER_TEXT&quot;,&quot;verticalAlign&quot;:&quot;TOP&quot;},&quot;parent&quot;:{&quot;type&quot;:&quot;CHILD&quot;,&quot;parentId&quot;:&quot;60bd0ef6-945d-49f6-8c5e-fc2adfaa610e&quot;,&quot;order&quot;:&quot;5&quot;}},&quot;ef5649cc-afcf-462e-a2bd-0fa98c8b81f3&quot;:{&quot;relativeTransform&quot;:{&quot;translate&quot;:{&quot;x&quot;:-371.65084237463265,&quot;y&quot;:-194.20399370483378},&quot;rotate&quot;:0,&quot;skewX&quot;:0,&quot;scale&quot;:{&quot;x&quot;:1,&quot;y&quot;:1}},&quot;type&quot;:&quot;FIGURE_OBJECT&quot;,&quot;id&quot;:&quot;ef5649cc-afcf-462e-a2bd-0fa98c8b81f3&quot;,&quot;name&quot;:&quot;Spheroidal cell (cluster)&quot;,&quot;displayName&quot;:&quot;Spheroidal cell (cluster)&quot;,&quot;opacity&quot;:1,&quot;source&quot;:{&quot;id&quot;:&quot;5f3598505dfc9900ae31ff44&quot;,&quot;type&quot;:&quot;ASSETS&quot;},&quot;pathStyles&quot;:[{&quot;type&quot;:&quot;FILL&quot;,&quot;fillStyle&quot;:&quot;rgb(0,0,0)&quot;}],&quot;isLocked&quot;:false,&quot;parent&quot;:{&quot;type&quot;:&quot;CHILD&quot;,&quot;parentId&quot;:&quot;e72f28c2-67e0-4d19-b410-3a9be58f9172&quot;,&quot;order&quot;:&quot;3&quot;},&quot;isPremium&quot;:true},&quot;f9324653-c3b5-4950-9426-f07d46575f34&quot;:{&quot;type&quot;:&quot;FIGURE_OBJECT&quot;,&quot;id&quot;:&quot;f9324653-c3b5-4950-9426-f07d46575f34&quot;,&quot;name&quot;:&quot;Spheroidal cell&quot;,&quot;relativeTransform&quot;:{&quot;translate&quot;:{&quot;x&quot;:-10.793271732132494,&quot;y&quot;:-27.955661186519382},&quot;rotate&quot;:-2.679149151447384,&quot;skewX&quot;:-2.259789405926395e-16,&quot;scale&quot;:{&quot;x&quot;:0.24781417089749413,&quot;y&quot;:0.24781417089749413}},&quot;opacity&quot;:0.57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05&quot;}},&quot;7d3893bd-2163-4cd5-9c72-f89017869108&quot;:{&quot;type&quot;:&quot;FIGURE_OBJECT&quot;,&quot;id&quot;:&quot;7d3893bd-2163-4cd5-9c72-f89017869108&quot;,&quot;name&quot;:&quot;Spheroidal cell&quot;,&quot;relativeTransform&quot;:{&quot;translate&quot;:{&quot;x&quot;:-29.26919131755922,&quot;y&quot;:11.882731499018684},&quot;rotate&quot;:-2.679149151447384,&quot;skewX&quot;:-2.259789405926395e-16,&quot;scale&quot;:{&quot;x&quot;:0.24781417089749413,&quot;y&quot;:0.24781417089749413}},&quot;opacity&quot;:0.57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1&quot;}},&quot;ae0815b3-cc8d-483c-9799-a638994cc5d5&quot;:{&quot;type&quot;:&quot;FIGURE_OBJECT&quot;,&quot;id&quot;:&quot;ae0815b3-cc8d-483c-9799-a638994cc5d5&quot;,&quot;name&quot;:&quot;Spheroidal cell&quot;,&quot;relativeTransform&quot;:{&quot;translate&quot;:{&quot;x&quot;:29.26919131755937,&quot;y&quot;:-1.9824460710866647},&quot;rotate&quot;:-2.679149151447384,&quot;skewX&quot;:-2.259789405926395e-16,&quot;scale&quot;:{&quot;x&quot;:0.24781417089749413,&quot;y&quot;:0.24781417089749413}},&quot;opacity&quot;:0.57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2&quot;}},&quot;60c8e443-f2ef-4920-b51f-879e9d6a553d&quot;:{&quot;type&quot;:&quot;FIGURE_OBJECT&quot;,&quot;id&quot;:&quot;60c8e443-f2ef-4920-b51f-879e9d6a553d&quot;,&quot;name&quot;:&quot;Spheroidal cell&quot;,&quot;relativeTransform&quot;:{&quot;translate&quot;:{&quot;x&quot;:-29.268814933524215,&quot;y&quot;:-5.709442977518522},&quot;rotate&quot;:0.1656798890187503,&quot;skewX&quot;:-1.1298947029631958e-16,&quot;scale&quot;:{&quot;x&quot;:0.24781417089749433,&quot;y&quot;:0.24781417089749402}},&quot;opacity&quot;:0.99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25&quot;}},&quot;37437e6f-94dd-4ebe-b867-75a5a2dbdb81&quot;:{&quot;type&quot;:&quot;FIGURE_OBJECT&quot;,&quot;id&quot;:&quot;37437e6f-94dd-4ebe-b867-75a5a2dbdb81&quot;,&quot;name&quot;:&quot;Spheroidal cell&quot;,&quot;relativeTransform&quot;:{&quot;translate&quot;:{&quot;x&quot;:15.399287911074676,&quot;y&quot;:-13.728464541021395},&quot;rotate&quot;:0.16567988901875033,&quot;skewX&quot;:-1.6948420544447934e-16,&quot;scale&quot;:{&quot;x&quot;:0.24781417089749433,&quot;y&quot;:0.24781417089749405}},&quot;opacity&quot;:0.99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3&quot;}},&quot;573ec666-0032-4b95-8db3-446f351e5df9&quot;:{&quot;type&quot;:&quot;FIGURE_OBJECT&quot;,&quot;id&quot;:&quot;573ec666-0032-4b95-8db3-446f351e5df9&quot;,&quot;name&quot;:&quot;Spheroidal cell&quot;,&quot;relativeTransform&quot;:{&quot;translate&quot;:{&quot;x&quot;:4.4731694020363415,&quot;y&quot;:27.955661186519116},&quot;rotate&quot;:-2.679149151447384,&quot;skewX&quot;:-2.259789405926395e-16,&quot;scale&quot;:{&quot;x&quot;:0.24781417089749413,&quot;y&quot;:0.24781417089749413}},&quot;opacity&quot;:0.57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5&quot;}},&quot;c30d88af-759c-4a57-b14b-a65c87461707&quot;:{&quot;type&quot;:&quot;FIGURE_OBJECT&quot;,&quot;id&quot;:&quot;c30d88af-759c-4a57-b14b-a65c87461707&quot;,&quot;name&quot;:&quot;Spheroidal cell&quot;,&quot;relativeTransform&quot;:{&quot;translate&quot;:{&quot;x&quot;:-17.262645761664338,&quot;y&quot;:19.911809214932035},&quot;rotate&quot;:0,&quot;skewX&quot;:0,&quot;scale&quot;:{&quot;x&quot;:0.24781417089749416,&quot;y&quot;:0.24781417089749405}},&quot;opacity&quot;:0.99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55&quot;}},&quot;4b01c844-0246-47f1-b562-e7ac47ee0835&quot;:{&quot;type&quot;:&quot;FIGURE_OBJECT&quot;,&quot;id&quot;:&quot;4b01c844-0246-47f1-b562-e7ac47ee0835&quot;,&quot;name&quot;:&quot;Spheroidal cell&quot;,&quot;relativeTransform&quot;:{&quot;translate&quot;:{&quot;x&quot;:-9.55724497183391,&quot;y&quot;:-13.727925491479992},&quot;rotate&quot;:-2.447656139780367,&quot;skewX&quot;:-2.8247367574079957e-16,&quot;scale&quot;:{&quot;x&quot;:0.24781417089749405,&quot;y&quot;:0.2478141708974942}},&quot;opacity&quot;:1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6&quot;}},&quot;932b5ee6-33c4-4721-bd62-3c9ff23e70d5&quot;:{&quot;type&quot;:&quot;FIGURE_OBJECT&quot;,&quot;id&quot;:&quot;932b5ee6-33c4-4721-bd62-3c9ff23e70d5&quot;,&quot;name&quot;:&quot;Spheroidal cell&quot;,&quot;relativeTransform&quot;:{&quot;translate&quot;:{&quot;x&quot;:18.504272985985665,&quot;y&quot;:11.882822858409579},&quot;rotate&quot;:2.5130506582729475,&quot;skewX&quot;:1.129894702963198e-16,&quot;scale&quot;:{&quot;x&quot;:0.24781417089749405,&quot;y&quot;:0.247814170897494}},&quot;opacity&quot;:0.99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7&quot;}},&quot;09f22e0d-77d8-4e9f-b3e0-b9a2002713c2&quot;:{&quot;type&quot;:&quot;FIGURE_OBJECT&quot;,&quot;id&quot;:&quot;09f22e0d-77d8-4e9f-b3e0-b9a2002713c2&quot;,&quot;name&quot;:&quot;Spheroidal cell&quot;,&quot;relativeTransform&quot;:{&quot;translate&quot;:{&quot;x&quot;:-1.110913767593792,&quot;y&quot;:5.076414661681724},&quot;rotate&quot;:2.5130506582729475,&quot;skewX&quot;:1.129894702963198e-16,&quot;scale&quot;:{&quot;x&quot;:0.24781417089749405,&quot;y&quot;:0.247814170897494}},&quot;opacity&quot;:1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ef5649cc-afcf-462e-a2bd-0fa98c8b81f3&quot;,&quot;order&quot;:&quot;8&quot;}},&quot;2a9c10a2-069d-4930-8c59-95b2af1f7ad8&quot;:{&quot;relativeTransform&quot;:{&quot;translate&quot;:{&quot;x&quot;:-371.65084237463265,&quot;y&quot;:10.189290449431251},&quot;rotate&quot;:0,&quot;skewX&quot;:0,&quot;scale&quot;:{&quot;x&quot;:1,&quot;y&quot;:1}},&quot;type&quot;:&quot;FIGURE_OBJECT&quot;,&quot;id&quot;:&quot;2a9c10a2-069d-4930-8c59-95b2af1f7ad8&quot;,&quot;name&quot;:&quot;Spheroidal cell (cluster)&quot;,&quot;displayName&quot;:&quot;Spheroidal cell (cluster)&quot;,&quot;opacity&quot;:1,&quot;source&quot;:{&quot;id&quot;:&quot;5f3598505dfc9900ae31ff44&quot;,&quot;type&quot;:&quot;ASSETS&quot;},&quot;pathStyles&quot;:[{&quot;type&quot;:&quot;FILL&quot;,&quot;fillStyle&quot;:&quot;rgb(0,0,0)&quot;}],&quot;isLocked&quot;:false,&quot;parent&quot;:{&quot;type&quot;:&quot;CHILD&quot;,&quot;parentId&quot;:&quot;e72f28c2-67e0-4d19-b410-3a9be58f9172&quot;,&quot;order&quot;:&quot;4&quot;},&quot;isPremium&quot;:true},&quot;24f66e4e-10b0-451b-9c78-0e24e8afee3e&quot;:{&quot;type&quot;:&quot;FIGURE_OBJECT&quot;,&quot;id&quot;:&quot;24f66e4e-10b0-451b-9c78-0e24e8afee3e&quot;,&quot;name&quot;:&quot;Spheroidal cell&quot;,&quot;relativeTransform&quot;:{&quot;translate&quot;:{&quot;x&quot;:-10.79327173213249,&quot;y&quot;:-27.95566118651939},&quot;rotate&quot;:-2.679149151447384,&quot;skewX&quot;:-1.6948420544447964e-16,&quot;scale&quot;:{&quot;x&quot;:0.24781417089749413,&quot;y&quot;:0.24781417089749413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0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6741a908-01e1-44f1-bb63-6e4e6d6d4421&quot;:{&quot;type&quot;:&quot;FIGURE_OBJECT&quot;,&quot;id&quot;:&quot;6741a908-01e1-44f1-bb63-6e4e6d6d4421&quot;,&quot;name&quot;:&quot;Spheroidal cell&quot;,&quot;relativeTransform&quot;:{&quot;translate&quot;:{&quot;x&quot;:-29.269191317559212,&quot;y&quot;:11.882731499018686},&quot;rotate&quot;:-2.679149151447384,&quot;skewX&quot;:-1.6948420544447964e-16,&quot;scale&quot;:{&quot;x&quot;:0.24781417089749413,&quot;y&quot;:0.24781417089749413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1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8491e6b7-4e23-4df1-a3cf-708a8f082d0d&quot;:{&quot;type&quot;:&quot;FIGURE_OBJECT&quot;,&quot;id&quot;:&quot;8491e6b7-4e23-4df1-a3cf-708a8f082d0d&quot;,&quot;name&quot;:&quot;Spheroidal cell&quot;,&quot;relativeTransform&quot;:{&quot;translate&quot;:{&quot;x&quot;:29.26919131755936,&quot;y&quot;:-1.9824460710866652},&quot;rotate&quot;:-2.679149151447384,&quot;skewX&quot;:-1.6948420544447964e-16,&quot;scale&quot;:{&quot;x&quot;:0.24781417089749413,&quot;y&quot;:0.24781417089749413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2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2af99d88-d4b7-4844-bc92-3c535fc10c95&quot;:{&quot;type&quot;:&quot;FIGURE_OBJECT&quot;,&quot;id&quot;:&quot;2af99d88-d4b7-4844-bc92-3c535fc10c95&quot;,&quot;name&quot;:&quot;Spheroidal cell&quot;,&quot;relativeTransform&quot;:{&quot;translate&quot;:{&quot;x&quot;:15.399287911074671,&quot;y&quot;:-13.728464541021399},&quot;rotate&quot;:0.16567988901875041,&quot;skewX&quot;:-2.8247367574079915e-17,&quot;scale&quot;:{&quot;x&quot;:0.24781417089749422,&quot;y&quot;:0.24781417089749405}},&quot;opacity&quot;:0.99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3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31d6636a-3ece-4174-ad5e-e84985bedb8d&quot;:{&quot;type&quot;:&quot;FIGURE_OBJECT&quot;,&quot;id&quot;:&quot;31d6636a-3ece-4174-ad5e-e84985bedb8d&quot;,&quot;name&quot;:&quot;Spheroidal cell&quot;,&quot;relativeTransform&quot;:{&quot;translate&quot;:{&quot;x&quot;:4.47316940203634,&quot;y&quot;:27.955661186519116},&quot;rotate&quot;:-2.679149151447384,&quot;skewX&quot;:-1.6948420544447964e-16,&quot;scale&quot;:{&quot;x&quot;:0.24781417089749413,&quot;y&quot;:0.24781417089749413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b9dd0f2d-10d8-43b8-90b5-a5315c3604b7&quot;:{&quot;type&quot;:&quot;FIGURE_OBJECT&quot;,&quot;id&quot;:&quot;b9dd0f2d-10d8-43b8-90b5-a5315c3604b7&quot;,&quot;name&quot;:&quot;Spheroidal cell&quot;,&quot;relativeTransform&quot;:{&quot;translate&quot;:{&quot;x&quot;:-17.26264576166433,&quot;y&quot;:19.91180921493204},&quot;rotate&quot;:0,&quot;skewX&quot;:0,&quot;scale&quot;:{&quot;x&quot;:0.24781417089749405,&quot;y&quot;:0.2478141708974941}},&quot;opacity&quot;:0.99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5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97538263-1d1b-4f68-abe4-1ff1d1d2efbc&quot;:{&quot;type&quot;:&quot;FIGURE_OBJECT&quot;,&quot;id&quot;:&quot;97538263-1d1b-4f68-abe4-1ff1d1d2efbc&quot;,&quot;name&quot;:&quot;Spheroidal cell&quot;,&quot;relativeTransform&quot;:{&quot;translate&quot;:{&quot;x&quot;:-9.557244971833908,&quot;y&quot;:-13.727925491479995},&quot;rotate&quot;:-2.447656139780367,&quot;skewX&quot;:3.389684108889596e-16,&quot;scale&quot;:{&quot;x&quot;:0.247814170897494,&quot;y&quot;:0.24781417089749422}},&quot;opacity&quot;:1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6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467565ff-d4fc-402c-8af6-20614e85bda1&quot;:{&quot;type&quot;:&quot;FIGURE_OBJECT&quot;,&quot;id&quot;:&quot;467565ff-d4fc-402c-8af6-20614e85bda1&quot;,&quot;name&quot;:&quot;Spheroidal cell&quot;,&quot;relativeTransform&quot;:{&quot;translate&quot;:{&quot;x&quot;:-1.1109137675937917,&quot;y&quot;:5.076414661681725},&quot;rotate&quot;:2.513050658272947,&quot;skewX&quot;:-5.64947351481599e-17,&quot;scale&quot;:{&quot;x&quot;:0.24781417089749405,&quot;y&quot;:0.24781417089749405}},&quot;opacity&quot;:1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2a9c10a2-069d-4930-8c59-95b2af1f7ad8&quot;,&quot;order&quot;:&quot;9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b3bc44a7-a232-4881-b095-ec532c769a14&quot;:{&quot;id&quot;:&quot;b3bc44a7-a232-4881-b095-ec532c769a14&quot;,&quot;name&quot;:&quot;Cancer cell&quot;,&quot;displayName&quot;:&quot;&quot;,&quot;type&quot;:&quot;FIGURE_OBJECT&quot;,&quot;relativeTransform&quot;:{&quot;translate&quot;:{&quot;x&quot;:15.511921798182955,&quot;y&quot;:13.686014173960091},&quot;rotate&quot;:0,&quot;skewX&quot;:0,&quot;scale&quot;:{&quot;x&quot;:0.41633566466640937,&quot;y&quot;:0.4163356646664093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2a9c10a2-069d-4930-8c59-95b2af1f7ad8&quot;,&quot;order&quot;:&quot;7&quot;}},&quot;409894cf-9f17-44c8-9e46-2201d890c460&quot;:{&quot;id&quot;:&quot;409894cf-9f17-44c8-9e46-2201d890c460&quot;,&quot;name&quot;:&quot;Cancer cell&quot;,&quot;displayName&quot;:&quot;&quot;,&quot;type&quot;:&quot;FIGURE_OBJECT&quot;,&quot;relativeTransform&quot;:{&quot;translate&quot;:{&quot;x&quot;:-24.064011997578156,&quot;y&quot;:-14.741753637846815},&quot;rotate&quot;:0,&quot;skewX&quot;:0,&quot;scale&quot;:{&quot;x&quot;:0.41633566466640937,&quot;y&quot;:0.4163356646664093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2a9c10a2-069d-4930-8c59-95b2af1f7ad8&quot;,&quot;order&quot;:&quot;57&quot;}},&quot;57f9ce7b-e048-43ed-8cef-01b34fd56204&quot;:{&quot;id&quot;:&quot;57f9ce7b-e048-43ed-8cef-01b34fd56204&quot;,&quot;type&quot;:&quot;FIGURE_OBJECT&quot;,&quot;relativeTransform&quot;:{&quot;translate&quot;:{&quot;x&quot;:-371.6508423746326,&quot;y&quot;:-132.23906840024813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3.371632984441124,&quot;color&quot;:&quot;rgb(115, 173, 190)&quot;,&quot;fontWeight&quot;:&quot;bold&quot;,&quot;fontStyle&quot;:&quot;normal&quot;,&quot;decoration&quot;:&quot;none&quot;},&quot;range&quot;:[0,12]}],&quot;text&quot;:&quot;Normal tissue&quot;}],&quot;_lastCaretLocation&quot;:{&quot;lineIndex&quot;:0,&quot;runIndex&quot;:-1,&quot;charIndex&quot;:-1,&quot;endOfLine&quot;:true}},&quot;format&quot;:&quot;BETTER_TEXT&quot;,&quot;size&quot;:{&quot;x&quot;:87.8959187723238,&quot;y&quot;:15.759424588805611},&quot;targetSize&quot;:{&quot;x&quot;:87.8959187723238,&quot;y&quot;:15.759424588805611}},&quot;parent&quot;:{&quot;type&quot;:&quot;CHILD&quot;,&quot;parentId&quot;:&quot;e72f28c2-67e0-4d19-b410-3a9be58f9172&quot;,&quot;order&quot;:&quot;5&quot;}},&quot;4378ea00-688a-4bf5-9a1e-9d498eec6353&quot;:{&quot;id&quot;:&quot;4378ea00-688a-4bf5-9a1e-9d498eec6353&quot;,&quot;type&quot;:&quot;FIGURE_OBJECT&quot;,&quot;relativeTransform&quot;:{&quot;translate&quot;:{&quot;x&quot;:-371.6508423746326,&quot;y&quot;:72.19556849013655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3.371632984441124,&quot;color&quot;:&quot;rgba(148,34,31,1)&quot;,&quot;fontWeight&quot;:&quot;bold&quot;,&quot;fontStyle&quot;:&quot;normal&quot;,&quot;decoration&quot;:&quot;none&quot;,&quot;script&quot;:&quot;none&quot;},&quot;range&quot;:[0,19]}],&quot;text&quot;:&quot;Mutation acquisition&quot;}],&quot;_lastCaretLocation&quot;:{&quot;lineIndex&quot;:0,&quot;runIndex&quot;:-1,&quot;charIndex&quot;:-1,&quot;endOfLine&quot;:true}},&quot;format&quot;:&quot;BETTER_TEXT&quot;,&quot;size&quot;:{&quot;x&quot;:136.83762816321135,&quot;y&quot;:15.759424588805611},&quot;targetSize&quot;:{&quot;x&quot;:136.83762816321135,&quot;y&quot;:15.759424588805611}},&quot;parent&quot;:{&quot;type&quot;:&quot;CHILD&quot;,&quot;parentId&quot;:&quot;e72f28c2-67e0-4d19-b410-3a9be58f9172&quot;,&quot;order&quot;:&quot;55&quot;}},&quot;1d29d94b-98fe-43ea-ac74-9090ea800318&quot;:{&quot;id&quot;:&quot;1d29d94b-98fe-43ea-ac74-9090ea800318&quot;,&quot;type&quot;:&quot;FIGURE_OBJECT&quot;,&quot;relativeTransform&quot;:{&quot;translate&quot;:{&quot;x&quot;:-417.8152857938714,&quot;y&quot;:-80.4396068247521},&quot;rotate&quot;:0,&quot;skewX&quot;:0,&quot;scale&quot;:{&quot;x&quot;:1,&quot;y&quot;:1}},&quot;text&quot;:{&quot;textData&quot;:{&quot;lineSpacing&quot;:&quot;normal&quot;,&quot;alignment&quot;:&quot;right&quot;,&quot;verticalAlign&quot;:&quot;TOP&quot;,&quot;lines&quot;:[{&quot;runs&quot;:[{&quot;style&quot;:{&quot;fontFamily&quot;:&quot;Roboto&quot;,&quot;fontSize&quot;:11.461399700949535,&quot;color&quot;:&quot;#FFC72C&quot;,&quot;fontWeight&quot;:&quot;normal&quot;,&quot;fontStyle&quot;:&quot;normal&quot;,&quot;decoration&quot;:&quot;none&quot;,&quot;script&quot;:&quot;none&quot;},&quot;range&quot;:[0,36]}],&quot;text&quot;:&quot;Environmental and genetic carcinogens&quot;}],&quot;_lastCaretLocation&quot;:{&quot;lineIndex&quot;:0,&quot;runIndex&quot;:-1,&quot;charIndex&quot;:-1,&quot;endOfLine&quot;:true}},&quot;format&quot;:&quot;BETTER_TEXT&quot;,&quot;size&quot;:{&quot;x&quot;:75.35501182806391,&quot;y&quot;:42},&quot;targetSize&quot;:{&quot;x&quot;:75.35501182806391,&quot;y&quot;:39.51317546902352}},&quot;parent&quot;:{&quot;type&quot;:&quot;CHILD&quot;,&quot;parentId&quot;:&quot;e72f28c2-67e0-4d19-b410-3a9be58f9172&quot;,&quot;order&quot;:&quot;6&quot;}},&quot;002ee89e-6ddf-4bca-bcc0-ed41bf217859&quot;:{&quot;id&quot;:&quot;002ee89e-6ddf-4bca-bcc0-ed41bf217859&quot;,&quot;type&quot;:&quot;FIGURE_OBJECT&quot;,&quot;relativeTransform&quot;:{&quot;translate&quot;:{&quot;x&quot;:-371.6508423746326,&quot;y&quot;:291.76523308653094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Roboto&quot;,&quot;fontSize&quot;:13.371632984441124,&quot;color&quot;:&quot;#FFC72C&quot;,&quot;fontWeight&quot;:&quot;bold&quot;,&quot;fontStyle&quot;:&quot;normal&quot;,&quot;decoration&quot;:&quot;none&quot;,&quot;script&quot;:&quot;none&quot;},&quot;range&quot;:[0,19]}],&quot;text&quot;:&quot;Malignant conversion&quot;},{&quot;runs&quot;:[{&quot;style&quot;:{&quot;fontFamily&quot;:&quot;Roboto&quot;,&quot;fontSize&quot;:11.461399700949535,&quot;color&quot;:&quot;#FFC72C&quot;,&quot;fontWeight&quot;:&quot;normal&quot;,&quot;fontStyle&quot;:&quot;normal&quot;,&quot;decoration&quot;:&quot;none&quot;,&quot;script&quot;:&quot;none&quot;},&quot;range&quot;:[0,27]}],&quot;text&quot;:&quot;Acquisition of new mutations&quot;,&quot;baseStyle&quot;:{&quot;fontFamily&quot;:&quot;Roboto&quot;,&quot;fontSize&quot;:11.461399700949535,&quot;color&quot;:&quot;#FFC72C&quot;,&quot;fontWeight&quot;:&quot;normal&quot;,&quot;fontStyle&quot;:&quot;normal&quot;,&quot;decoration&quot;:&quot;none&quot;,&quot;script&quot;:&quot;none&quot;}}],&quot;_lastCaretLocation&quot;:{&quot;lineIndex&quot;:1,&quot;runIndex&quot;:0,&quot;charIndex&quot;:0}},&quot;format&quot;:&quot;BETTER_TEXT&quot;,&quot;size&quot;:{&quot;x&quot;:134.91824631248997,&quot;y&quot;:43},&quot;targetSize&quot;:{&quot;x&quot;:134.91824631248997,&quot;y&quot;:41.425051553138914}},&quot;parent&quot;:{&quot;type&quot;:&quot;CHILD&quot;,&quot;parentId&quot;:&quot;e72f28c2-67e0-4d19-b410-3a9be58f9172&quot;,&quot;order&quot;:&quot;65&quot;}},&quot;de05e2b1-e7a8-46f9-95c4-e2b72dcf115c&quot;:{&quot;relativeTransform&quot;:{&quot;translate&quot;:{&quot;x&quot;:-371.0950632943064,&quot;y&quot;:214.52915308190254},&quot;rotate&quot;:0,&quot;skewX&quot;:0,&quot;scale&quot;:{&quot;x&quot;:1,&quot;y&quot;:1}},&quot;type&quot;:&quot;FIGURE_OBJECT&quot;,&quot;id&quot;:&quot;de05e2b1-e7a8-46f9-95c4-e2b72dcf115c&quot;,&quot;name&quot;:&quot;Spheroidal cell (cluster)&quot;,&quot;displayName&quot;:&quot;Spheroidal cell (cluster)&quot;,&quot;opacity&quot;:1,&quot;source&quot;:{&quot;id&quot;:&quot;5f3598505dfc9900ae31ff44&quot;,&quot;type&quot;:&quot;ASSETS&quot;},&quot;pathStyles&quot;:[{&quot;type&quot;:&quot;FILL&quot;,&quot;fillStyle&quot;:&quot;rgb(0,0,0)&quot;}],&quot;isLocked&quot;:false,&quot;parent&quot;:{&quot;type&quot;:&quot;CHILD&quot;,&quot;parentId&quot;:&quot;e72f28c2-67e0-4d19-b410-3a9be58f9172&quot;,&quot;order&quot;:&quot;7&quot;},&quot;isPremium&quot;:true},&quot;16fd3b30-844f-46ad-af59-94f66b747d07&quot;:{&quot;type&quot;:&quot;FIGURE_OBJECT&quot;,&quot;id&quot;:&quot;16fd3b30-844f-46ad-af59-94f66b747d07&quot;,&quot;name&quot;:&quot;Spheroidal cell&quot;,&quot;relativeTransform&quot;:{&quot;translate&quot;:{&quot;x&quot;:-10.793271732132494,&quot;y&quot;:-27.95566118651939},&quot;rotate&quot;:-2.679149151447384,&quot;skewX&quot;:5.649473514815988e-17,&quot;scale&quot;:{&quot;x&quot;:0.24781417089749413,&quot;y&quot;:0.24781417089749425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0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1983daa9-88ad-4153-8b0a-035d6cbbeb2e&quot;:{&quot;type&quot;:&quot;FIGURE_OBJECT&quot;,&quot;id&quot;:&quot;1983daa9-88ad-4153-8b0a-035d6cbbeb2e&quot;,&quot;name&quot;:&quot;Spheroidal cell&quot;,&quot;relativeTransform&quot;:{&quot;translate&quot;:{&quot;x&quot;:-29.26919131755922,&quot;y&quot;:11.882731499018686},&quot;rotate&quot;:-2.679149151447384,&quot;skewX&quot;:5.649473514815988e-17,&quot;scale&quot;:{&quot;x&quot;:0.24781417089749413,&quot;y&quot;:0.24781417089749425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1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5f92a8ee-9448-4401-864c-6f9321f41a84&quot;:{&quot;type&quot;:&quot;FIGURE_OBJECT&quot;,&quot;id&quot;:&quot;5f92a8ee-9448-4401-864c-6f9321f41a84&quot;,&quot;name&quot;:&quot;Spheroidal cell&quot;,&quot;relativeTransform&quot;:{&quot;translate&quot;:{&quot;x&quot;:28.157633156906957,&quot;y&quot;:-1.9824460710866654},&quot;rotate&quot;:-2.679149151447384,&quot;skewX&quot;:5.649473514815988e-17,&quot;scale&quot;:{&quot;x&quot;:0.24781417089749413,&quot;y&quot;:0.24781417089749425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2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2c6b6716-b5a2-454b-9b8c-694724f00096&quot;:{&quot;type&quot;:&quot;FIGURE_OBJECT&quot;,&quot;id&quot;:&quot;2c6b6716-b5a2-454b-9b8c-694724f00096&quot;,&quot;name&quot;:&quot;Spheroidal cell&quot;,&quot;relativeTransform&quot;:{&quot;translate&quot;:{&quot;x&quot;:15.399287911074676,&quot;y&quot;:-13.728464541021403},&quot;rotate&quot;:0.16567988901875036,&quot;skewX&quot;:-1.1298947029631956e-16,&quot;scale&quot;:{&quot;x&quot;:0.24781417089749433,&quot;y&quot;:0.24781417089749405}},&quot;opacity&quot;:0.99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3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209d742b-e14b-4705-9290-97d3011086b0&quot;:{&quot;type&quot;:&quot;FIGURE_OBJECT&quot;,&quot;id&quot;:&quot;209d742b-e14b-4705-9290-97d3011086b0&quot;,&quot;name&quot;:&quot;Spheroidal cell&quot;,&quot;relativeTransform&quot;:{&quot;translate&quot;:{&quot;x&quot;:4.4731694020363415,&quot;y&quot;:27.955661186519116},&quot;rotate&quot;:-2.679149151447384,&quot;skewX&quot;:5.649473514815988e-17,&quot;scale&quot;:{&quot;x&quot;:0.24781417089749413,&quot;y&quot;:0.24781417089749425}},&quot;opacity&quot;:0.57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b5d53f39-2434-4bcb-ad0c-947692083c69&quot;:{&quot;type&quot;:&quot;FIGURE_OBJECT&quot;,&quot;id&quot;:&quot;b5d53f39-2434-4bcb-ad0c-947692083c69&quot;,&quot;name&quot;:&quot;Spheroidal cell&quot;,&quot;relativeTransform&quot;:{&quot;translate&quot;:{&quot;x&quot;:-17.262645761664338,&quot;y&quot;:19.911809214932042},&quot;rotate&quot;:0,&quot;skewX&quot;:0,&quot;scale&quot;:{&quot;x&quot;:0.24781417089749416,&quot;y&quot;:0.2478141708974941}},&quot;opacity&quot;:0.99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5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9af4ca86-8531-4d98-b6b9-4aee51171a3d&quot;:{&quot;type&quot;:&quot;FIGURE_OBJECT&quot;,&quot;id&quot;:&quot;9af4ca86-8531-4d98-b6b9-4aee51171a3d&quot;,&quot;name&quot;:&quot;Spheroidal cell&quot;,&quot;relativeTransform&quot;:{&quot;translate&quot;:{&quot;x&quot;:-9.55724497183391,&quot;y&quot;:-13.727925491479999},&quot;rotate&quot;:-2.447656139780367,&quot;skewX&quot;:-2.8247367574079957e-16,&quot;scale&quot;:{&quot;x&quot;:0.24781417089749405,&quot;y&quot;:0.2478141708974942}},&quot;opacity&quot;:1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6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3a669553-4226-4e07-8992-56a2410f3380&quot;:{&quot;type&quot;:&quot;FIGURE_OBJECT&quot;,&quot;id&quot;:&quot;3a669553-4226-4e07-8992-56a2410f3380&quot;,&quot;name&quot;:&quot;Spheroidal cell&quot;,&quot;relativeTransform&quot;:{&quot;translate&quot;:{&quot;x&quot;:3.441086232406172,&quot;y&quot;:5.076728711268516},&quot;rotate&quot;:2.5130506582729475,&quot;skewX&quot;:2.8247367574079957e-16,&quot;scale&quot;:{&quot;x&quot;:0.24781417089749405,&quot;y&quot;:0.2478141708974941}},&quot;opacity&quot;:1,&quot;image&quot;:{&quot;url&quot;:&quot;https://icons.biorender.com/biorender/5f35964d8d485800287e50af/spheroidal-cell.png&quot;,&quot;fallbackUrl&quot;:&quot;https://res.cloudinary.com/dlcjuc3ej/image/upload/v1597347396/lpskpkukd1sfggh5r70j.svg#/keystone/api/icons/5f35964d8d485800287e50af/spheroidal-cell.svg#/keystone/api/icons/5f35964d8d485800287e50af/spheroidal-cell.svg#/keystone/api/icons/5f35964d8d485800287e50af/spheroidal-cell.svg#/keystone/api/icons/5f35964d8d485800287e50af/spheroidal-cell.svg#/keystone/api/icons/5f35964d8d485800287e50af/spheroidal-cell.svg&quot;,&quot;size&quot;:{&quot;x&quot;:157,&quot;y&quot;:154},&quot;isPremium&quot;:fals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de05e2b1-e7a8-46f9-95c4-e2b72dcf115c&quot;,&quot;order&quot;:&quot;95&quot;},&quot;styles&quot;:{&quot;cell&quot;:[{&quot;monochromeTargetColor&quot;:&quot;#F27E0F&quot;,&quot;styleName&quot;:&quot;FILL&quot;,&quot;color&quot;:&quot;#fcdfc5&quot;},{&quot;monochromeTargetColor&quot;:&quot;#F27E0F&quot;,&quot;styleName&quot;:&quot;STROKE&quot;,&quot;color&quot;:&quot;#ee7834&quot;}],&quot;nucleus&quot;:[{&quot;monochromeTargetColor&quot;:&quot;#F27E0F&quot;,&quot;styleName&quot;:&quot;FILL&quot;,&quot;color&quot;:&quot;#f9c69d&quot;},{&quot;monochromeTargetColor&quot;:&quot;#F27E0F&quot;,&quot;styleName&quot;:&quot;STROKE&quot;,&quot;color&quot;:&quot;#f7b380&quot;}]}},&quot;5b47a205-3dbd-4f0a-ba0c-a87ab66fc7d4&quot;:{&quot;id&quot;:&quot;5b47a205-3dbd-4f0a-ba0c-a87ab66fc7d4&quot;,&quot;name&quot;:&quot;Cancer cell&quot;,&quot;displayName&quot;:&quot;&quot;,&quot;type&quot;:&quot;FIGURE_OBJECT&quot;,&quot;relativeTransform&quot;:{&quot;translate&quot;:{&quot;x&quot;:17.470186520015915,&quot;y&quot;:5.076883524810379},&quot;rotate&quot;:0,&quot;skewX&quot;:0,&quot;scale&quot;:{&quot;x&quot;:0.4163356646664094,&quot;y&quot;:0.4163356646664094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de05e2b1-e7a8-46f9-95c4-e2b72dcf115c&quot;,&quot;order&quot;:&quot;7&quot;}},&quot;2fa401bc-2667-44a3-abd5-3abf279f1625&quot;:{&quot;id&quot;:&quot;2fa401bc-2667-44a3-abd5-3abf279f1625&quot;,&quot;name&quot;:&quot;Cancer cell&quot;,&quot;displayName&quot;:&quot;&quot;,&quot;type&quot;:&quot;FIGURE_OBJECT&quot;,&quot;relativeTransform&quot;:{&quot;translate&quot;:{&quot;x&quot;:-18.626129694852548,&quot;y&quot;:-19.210335818253142},&quot;rotate&quot;:0,&quot;skewX&quot;:0,&quot;scale&quot;:{&quot;x&quot;:0.4163356646664094,&quot;y&quot;:0.4163356646664094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de05e2b1-e7a8-46f9-95c4-e2b72dcf115c&quot;,&quot;order&quot;:&quot;57&quot;}},&quot;e5d79d07-31e5-4de9-8956-8ad36094ff5e&quot;:{&quot;id&quot;:&quot;e5d79d07-31e5-4de9-8956-8ad36094ff5e&quot;,&quot;name&quot;:&quot;Cancer cell&quot;,&quot;displayName&quot;:&quot;&quot;,&quot;type&quot;:&quot;FIGURE_OBJECT&quot;,&quot;relativeTransform&quot;:{&quot;translate&quot;:{&quot;x&quot;:-17.470912626811746,&quot;y&quot;:21.84469115128129},&quot;rotate&quot;:0,&quot;skewX&quot;:0,&quot;scale&quot;:{&quot;x&quot;:0.4163356646664094,&quot;y&quot;:0.4163356646664094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de05e2b1-e7a8-46f9-95c4-e2b72dcf115c&quot;,&quot;order&quot;:&quot;8&quot;}},&quot;c6038c81-2c35-406e-b53c-7c03fcd48414&quot;:{&quot;type&quot;:&quot;FIGURE_OBJECT&quot;,&quot;id&quot;:&quot;c6038c81-2c35-406e-b53c-7c03fcd48414&quot;,&quot;relativeTransform&quot;:{&quot;translate&quot;:{&quot;x&quot;:-371.6508423746326,&quot;y&quot;:123.91649080097008},&quot;rotate&quot;:0,&quot;skewX&quot;:0,&quot;scale&quot;:{&quot;x&quot;:1,&quot;y&quot;:1}},&quot;opacity&quot;:1,&quot;path&quot;:{&quot;type&quot;:&quot;POLY_LINE&quot;,&quot;points&quot;:[{&quot;x&quot;:0,&quot;y&quot;:-34.742367843503274},{&quot;x&quot;:0,&quot;y&quot;:34.742367843503274}],&quot;closed&quot;:false},&quot;pathStyles&quot;:[{&quot;type&quot;:&quot;FILL&quot;,&quot;fillStyle&quot;:&quot;rgba(0,0,0,0)&quot;},{&quot;type&quot;:&quot;STROKE&quot;,&quot;strokeStyle&quot;:&quot;rgba(23,23,23,1)&quot;,&quot;lineWidth&quot;:1.4326749626186919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e72f28c2-67e0-4d19-b410-3a9be58f9172&quot;,&quot;order&quot;:&quot;75&quot;},&quot;connectorInfo&quot;:{&quot;connectedObjects&quot;:[],&quot;type&quot;:&quot;LINE&quot;,&quot;offset&quot;:{&quot;x&quot;:0,&quot;y&quot;:0},&quot;bending&quot;:0.1,&quot;firstElementIsHead&quot;:true,&quot;customized&quot;:false}},&quot;824d10b9-2bfd-4708-97e2-e03bdcaf51f8&quot;:{&quot;type&quot;:&quot;FIGURE_OBJECT&quot;,&quot;id&quot;:&quot;824d10b9-2bfd-4708-97e2-e03bdcaf51f8&quot;,&quot;relativeTransform&quot;:{&quot;translate&quot;:{&quot;x&quot;:-371.6508423746326,&quot;y&quot;:-151.73719119504895},&quot;rotate&quot;:0,&quot;skewX&quot;:0,&quot;scale&quot;:{&quot;x&quot;:1,&quot;y&quot;:1}},&quot;opacity&quot;:1,&quot;path&quot;:{&quot;type&quot;:&quot;POLY_LINE&quot;,&quot;points&quot;:[{&quot;x&quot;:0,&quot;y&quot;:33.2511092341853},{&quot;x&quot;:0,&quot;y&quot;:106.85723497543209}],&quot;closed&quot;:false},&quot;pathStyles&quot;:[{&quot;type&quot;:&quot;FILL&quot;,&quot;fillStyle&quot;:&quot;rgba(0,0,0,0)&quot;},{&quot;type&quot;:&quot;STROKE&quot;,&quot;strokeStyle&quot;:&quot;rgba(23,23,23,1)&quot;,&quot;lineWidth&quot;:1.4326749626186919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e72f28c2-67e0-4d19-b410-3a9be58f9172&quot;,&quot;order&quot;:&quot;8&quot;},&quot;connectorInfo&quot;:{&quot;connectedObjects&quot;:[],&quot;type&quot;:&quot;LINE&quot;,&quot;offset&quot;:{&quot;x&quot;:0,&quot;y&quot;:0},&quot;bending&quot;:0.1,&quot;firstElementIsHead&quot;:true,&quot;customized&quot;:false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4d78dc54-e8a2-47cb-bfe5-1ceeae9c5062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4d78dc54-e8a2-47cb-bfe5-1ceeae9c5062&quot;:{&quot;id&quot;:&quot;4d78dc54-e8a2-47cb-bfe5-1ceeae9c5062&quot;,&quot;name&quot;:&quot;Cancer cell&quot;,&quot;displayName&quot;:&quot;&quot;,&quot;type&quot;:&quot;FIGURE_OBJECT&quot;,&quot;relativeTransform&quot;:{&quot;translate&quot;:{&quot;x&quot;:-122.50605049874792,&quot;y&quot;:121.42846183578004},&quot;rotate&quot;:0,&quot;skewX&quot;:0,&quot;scale&quot;:{&quot;x&quot;:0.49492603170741667,&quot;y&quot;:0.4949260317074166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5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5cb17e5e-ed0f-4130-b55d-2b7321ca0ff2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5cb17e5e-ed0f-4130-b55d-2b7321ca0ff2&quot;:{&quot;type&quot;:&quot;FIGURE_OBJECT&quot;,&quot;id&quot;:&quot;5cb17e5e-ed0f-4130-b55d-2b7321ca0ff2&quot;,&quot;relativeTransform&quot;:{&quot;translate&quot;:{&quot;x&quot;:122.94530350925564,&quot;y&quot;:43.65007073397973},&quot;rotate&quot;:0,&quot;skewX&quot;:0,&quot;scale&quot;:{&quot;x&quot;:1,&quot;y&quot;:1}},&quot;opacity&quot;:1,&quot;path&quot;:{&quot;type&quot;:&quot;RECT&quot;,&quot;size&quot;:{&quot;x&quot;:223.20345059649924,&quot;y&quot;:366.01039021834026},&quot;cornerRounding&quot;:{&quot;type&quot;:&quot;ARC_LENGTH&quot;,&quot;global&quot;:13.749843996963858}},&quot;pathStyles&quot;:[{&quot;type&quot;:&quot;FILL&quot;,&quot;fillStyle&quot;:&quot;rgba(0,0,0,0)&quot;},{&quot;type&quot;:&quot;STROKE&quot;,&quot;strokeStyle&quot;:&quot;rgba(185,219,244,1)&quot;,&quot;lineWidth&quot;:0.8753422555436886,&quot;lineJoin&quot;:&quot;round&quot;,&quot;dashArray&quot;:[2]}],&quot;isLocked&quot;:false,&quot;parent&quot;:{&quot;type&quot;:&quot;CHILD&quot;,&quot;parentId&quot;:&quot;357552f4-52ee-4d92-b11c-ecd42a979f64&quot;,&quot;order&quot;:&quot;02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b8aed0af-1e67-43bf-ad00-2a7dbeb52064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b8aed0af-1e67-43bf-ad00-2a7dbeb52064&quot;:{&quot;id&quot;:&quot;b8aed0af-1e67-43bf-ad00-2a7dbeb52064&quot;,&quot;name&quot;:&quot;Cancer cell&quot;,&quot;displayName&quot;:&quot;&quot;,&quot;type&quot;:&quot;FIGURE_OBJECT&quot;,&quot;relativeTransform&quot;:{&quot;translate&quot;:{&quot;x&quot;:150.65584801859157,&quot;y&quot;:106.89186660686246},&quot;rotate&quot;:0,&quot;skewX&quot;:0,&quot;scale&quot;:{&quot;x&quot;:0.41633566466640937,&quot;y&quot;:0.4163356646664093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7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94edc57c-b5fa-4ee9-8ace-b691c9b945d8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94edc57c-b5fa-4ee9-8ace-b691c9b945d8&quot;:{&quot;id&quot;:&quot;94edc57c-b5fa-4ee9-8ace-b691c9b945d8&quot;,&quot;name&quot;:&quot;Cancer cell&quot;,&quot;displayName&quot;:&quot;&quot;,&quot;type&quot;:&quot;FIGURE_OBJECT&quot;,&quot;relativeTransform&quot;:{&quot;translate&quot;:{&quot;x&quot;:150.65527777065768,&quot;y&quot;:141.89351949942449},&quot;rotate&quot;:0,&quot;skewX&quot;:0,&quot;scale&quot;:{&quot;x&quot;:0.41633566466640937,&quot;y&quot;:0.4163356646664093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8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bd179a6f-3e77-487e-b253-ab4a9091b22e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bd179a6f-3e77-487e-b253-ab4a9091b22e&quot;:{&quot;id&quot;:&quot;bd179a6f-3e77-487e-b253-ab4a9091b22e&quot;,&quot;name&quot;:&quot;Cancer cell&quot;,&quot;displayName&quot;:&quot;&quot;,&quot;type&quot;:&quot;FIGURE_OBJECT&quot;,&quot;relativeTransform&quot;:{&quot;translate&quot;:{&quot;x&quot;:128.7240546301618,&quot;y&quot;:117.16686660686247},&quot;rotate&quot;:0,&quot;skewX&quot;:0,&quot;scale&quot;:{&quot;x&quot;:0.41633566466640937,&quot;y&quot;:0.4163356646664093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9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cf1c56f3-74be-42e0-8127-fb26a3b0b450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cf1c56f3-74be-42e0-8127-fb26a3b0b450&quot;:{&quot;relativeTransform&quot;:{&quot;translate&quot;:{&quot;x&quot;:375.1696751386062,&quot;y&quot;:108.26400309975247},&quot;rotate&quot;:0,&quot;skewX&quot;:0,&quot;scale&quot;:{&quot;x&quot;:1,&quot;y&quot;:1}},&quot;type&quot;:&quot;FIGURE_OBJECT&quot;,&quot;id&quot;:&quot;cf1c56f3-74be-42e0-8127-fb26a3b0b450&quot;,&quot;name&quot;:&quot;Cancer cells (small tumor)&quot;,&quot;displayName&quot;:&quot;Cancer cells (small tumor)&quot;,&quot;opacity&quot;:1,&quot;source&quot;:{&quot;id&quot;:&quot;61608e914dda0300a5046ed3&quot;,&quot;type&quot;:&quot;ASSETS&quot;},&quot;pathStyles&quot;:[{&quot;type&quot;:&quot;FILL&quot;,&quot;fillStyle&quot;:&quot;rgb(0,0,0)&quot;}],&quot;isLocked&quot;:false,&quot;parent&quot;:{&quot;type&quot;:&quot;CHILD&quot;,&quot;parentId&quot;:&quot;357552f4-52ee-4d92-b11c-ecd42a979f64&quot;,&quot;order&quot;:&quot;9995&quot;},&quot;isPremium&quot;:true},&quot;1e8a1dd0-533f-4e53-a481-1e3681f85ea7&quot;:{&quot;type&quot;:&quot;FIGURE_OBJECT&quot;,&quot;id&quot;:&quot;1e8a1dd0-533f-4e53-a481-1e3681f85ea7&quot;,&quot;parent&quot;:{&quot;type&quot;:&quot;CHILD&quot;,&quot;parentId&quot;:&quot;cf1c56f3-74be-42e0-8127-fb26a3b0b450&quot;,&quot;order&quot;:&quot;67&quot;},&quot;relativeTransform&quot;:{&quot;translate&quot;:{&quot;x&quot;:-7.105427357601002e-15,&quot;y&quot;:-4.11399999999999},&quot;rotate&quot;:0}},&quot;f96c6360-c607-4203-b308-3750a5a99bd1&quot;:{&quot;id&quot;:&quot;f96c6360-c607-4203-b308-3750a5a99bd1&quot;,&quot;name&quot;:&quot;Cancer cell&quot;,&quot;type&quot;:&quot;FIGURE_OBJECT&quot;,&quot;relativeTransform&quot;:{&quot;translate&quot;:{&quot;x&quot;:-24.853536073283806,&quot;y&quot;:-9.447049397070321},&quot;rotate&quot;:0,&quot;skewX&quot;:0,&quot;scale&quot;:{&quot;x&quot;:0.45344526060575363,&quot;y&quot;:0.45344526060575363}},&quot;image&quot;:{&quot;url&quot;:&quot;https://icons.cdn.biorender.com/biorender/61770047aa87c30029843f2f/6153716fe75ac20029699eee.png&quot;,&quot;fallbackUrl&quot;:&quot;sources/icons/61770047aa87c30029843f2f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1e8a1dd0-533f-4e53-a481-1e3681f85ea7&quot;,&quot;order&quot;:&quot;2&quot;}},&quot;27d399a4-1594-41e8-9694-d1b3557f2575&quot;:{&quot;id&quot;:&quot;27d399a4-1594-41e8-9694-d1b3557f2575&quot;,&quot;name&quot;:&quot;Cancer cell&quot;,&quot;type&quot;:&quot;FIGURE_OBJECT&quot;,&quot;relativeTransform&quot;:{&quot;translate&quot;:{&quot;x&quot;:14.938463926716196,&quot;y&quot;:-11.2010493970703},&quot;rotate&quot;:-0.6590175543038372,&quot;skewX&quot;:6.74948301472973e-17,&quot;scale&quot;:{&quot;x&quot;:0.4534452606057538,&quot;y&quot;:0.45344526060575363}},&quot;image&quot;:{&quot;url&quot;:&quot;https://icons.cdn.biorender.com/biorender/61770047aa87c30029843f2f/6153716fe75ac20029699eee.png&quot;,&quot;fallbackUrl&quot;:&quot;sources/icons/61770047aa87c30029843f2f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1e8a1dd0-533f-4e53-a481-1e3681f85ea7&quot;,&quot;order&quot;:&quot;5&quot;}},&quot;f755e1d7-e00a-4330-a0b1-23865e1e53b2&quot;:{&quot;id&quot;:&quot;f755e1d7-e00a-4330-a0b1-23865e1e53b2&quot;,&quot;name&quot;:&quot;Cancer cell&quot;,&quot;type&quot;:&quot;FIGURE_OBJECT&quot;,&quot;relativeTransform&quot;:{&quot;translate&quot;:{&quot;x&quot;:0.7634639267161987,&quot;y&quot;:17.915950602929698},&quot;rotate&quot;:1.2242084338272924e-16,&quot;skewX&quot;:-6.121042169136467e-17,&quot;scale&quot;:{&quot;x&quot;:0.4534452606057538,&quot;y&quot;:0.45344526060575363}},&quot;image&quot;:{&quot;url&quot;:&quot;https://icons.cdn.biorender.com/biorender/61770047aa87c30029843f2f/6153716fe75ac20029699eee.png&quot;,&quot;fallbackUrl&quot;:&quot;sources/icons/61770047aa87c30029843f2f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1e8a1dd0-533f-4e53-a481-1e3681f85ea7&quot;,&quot;order&quot;:&quot;7&quot;}},&quot;39eb8941-3756-4574-a94f-1f8358cee0e1&quot;:{&quot;id&quot;:&quot;39eb8941-3756-4574-a94f-1f8358cee0e1&quot;,&quot;name&quot;:&quot;Cancer cell&quot;,&quot;type&quot;:&quot;FIGURE_OBJECT&quot;,&quot;relativeTransform&quot;:{&quot;translate&quot;:{&quot;x&quot;:-2.817385100396633,&quot;y&quot;:-31.93804967494051},&quot;rotate&quot;:0.3660135791738499,&quot;skewX&quot;:0,&quot;scale&quot;:{&quot;x&quot;:-0.42467922169026695,&quot;y&quot;:0.42467922169026695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57&quot;},&quot;opacity&quot;:0.75},&quot;3b98fc3f-7bdd-4723-b7dc-48450d7fc9f8&quot;:{&quot;id&quot;:&quot;3b98fc3f-7bdd-4723-b7dc-48450d7fc9f8&quot;,&quot;name&quot;:&quot;Cancer cell&quot;,&quot;type&quot;:&quot;FIGURE_OBJECT&quot;,&quot;relativeTransform&quot;:{&quot;translate&quot;:{&quot;x&quot;:-31.236385100396646,&quot;y&quot;:12.345950325059484},&quot;rotate&quot;:5.76291900546817,&quot;skewX&quot;:0,&quot;scale&quot;:{&quot;x&quot;:-0.4246792216902669,&quot;y&quot;:0.4246792216902669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27&quot;},&quot;opacity&quot;:0.75},&quot;b6f70898-6a37-4056-945b-1bfe66b8bea9&quot;:{&quot;id&quot;:&quot;b6f70898-6a37-4056-945b-1bfe66b8bea9&quot;,&quot;name&quot;:&quot;Cancer cell&quot;,&quot;type&quot;:&quot;FIGURE_OBJECT&quot;,&quot;relativeTransform&quot;:{&quot;translate&quot;:{&quot;x&quot;:19.507614899603357,&quot;y&quot;:9.199950325059508},&quot;rotate&quot;:0.35576541617156665,&quot;skewX&quot;:-1.5389631218800223e-16,&quot;scale&quot;:{&quot;x&quot;:0.42467922169026695,&quot;y&quot;:0.4246792216902671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28&quot;},&quot;opacity&quot;:0.75},&quot;f737c193-0215-43a1-8a64-130c3fb8c033&quot;:{&quot;id&quot;:&quot;f737c193-0215-43a1-8a64-130c3fb8c033&quot;,&quot;name&quot;:&quot;Cancer cell&quot;,&quot;type&quot;:&quot;FIGURE_OBJECT&quot;,&quot;relativeTransform&quot;:{&quot;translate&quot;:{&quot;x&quot;:27.239019509088106,&quot;y&quot;:-15.775869611354338},&quot;rotate&quot;:-0.46094016589674563,&quot;skewX&quot;:-2.5221160357458013e-16,&quot;scale&quot;:{&quot;x&quot;:0.4062919495079357,&quot;y&quot;:0.4062919495079359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05&quot;},&quot;opacity&quot;:0.33},&quot;e8978898-51e5-4c11-acb5-4cc6689a9bc4&quot;:{&quot;id&quot;:&quot;e8978898-51e5-4c11-acb5-4cc6689a9bc4&quot;,&quot;name&quot;:&quot;Cancer cell&quot;,&quot;type&quot;:&quot;FIGURE_OBJECT&quot;,&quot;relativeTransform&quot;:{&quot;translate&quot;:{&quot;x&quot;:-0.32398049091188774,&quot;y&quot;:34.197130388645746},&quot;rotate&quot;:2.0744781896755344,&quot;skewX&quot;:-1.681410690497201e-16,&quot;scale&quot;:{&quot;x&quot;:0.4062919495079357,&quot;y&quot;:0.4062919495079359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1&quot;},&quot;opacity&quot;:0.33},&quot;ffe8f50b-f169-4d79-b5ee-481e4e005d31&quot;:{&quot;id&quot;:&quot;ffe8f50b-f169-4d79-b5ee-481e4e005d31&quot;,&quot;name&quot;:&quot;Cancer cell&quot;,&quot;type&quot;:&quot;FIGURE_OBJECT&quot;,&quot;relativeTransform&quot;:{&quot;translate&quot;:{&quot;x&quot;:-29.921980490911892,&quot;y&quot;:-25.802869611354218},&quot;rotate&quot;:2.0744781896755344,&quot;skewX&quot;:-1.681410690497201e-16,&quot;scale&quot;:{&quot;x&quot;:0.4062919495079357,&quot;y&quot;:0.4062919495079359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02&quot;},&quot;opacity&quot;:0.33},&quot;2cafe97d-fa2c-43f9-b993-15e68db725fa&quot;:{&quot;id&quot;:&quot;2cafe97d-fa2c-43f9-b993-15e68db725fa&quot;,&quot;name&quot;:&quot;Cancer cell&quot;,&quot;type&quot;:&quot;FIGURE_OBJECT&quot;,&quot;relativeTransform&quot;:{&quot;translate&quot;:{&quot;x&quot;:11.42842088216732,&quot;y&quot;:-37.92896724981391},&quot;rotate&quot;:2.074478189675535,&quot;skewX&quot;:0,&quot;scale&quot;:{&quot;x&quot;:0.31730201264784846,&quot;y&quot;:0.31730201264784874}},&quot;image&quot;:{&quot;url&quot;:&quot;https://icons.cdn.biorender.com/biorender/61770047aa87c30029843f49/6153716fe75ac20029699eee.png&quot;,&quot;fallbackUrl&quot;:&quot;sources/icons/61770047aa87c30029843f49/6153716fe75ac20029699eee.svg&quot;,&quot;isPremium&quot;:false,&quot;isPacked&quot;:true,&quot;size&quot;:{&quot;x&quot;:100,&quot;y&quot;:100.95238095238095}},&quot;source&quot;:{&quot;id&quot;:&quot;6153716fe75ac20029699eee&quot;,&quot;type&quot;:&quot;ASSETS&quot;},&quot;parent&quot;:{&quot;type&quot;:&quot;CHILD&quot;,&quot;parentId&quot;:&quot;cf1c56f3-74be-42e0-8127-fb26a3b0b450&quot;,&quot;order&quot;:&quot;01&quot;},&quot;opacity&quot;:0.33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39135524-d450-493a-8263-97c13629b52b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39135524-d450-493a-8263-97c13629b52b&quot;:{&quot;id&quot;:&quot;39135524-d450-493a-8263-97c13629b52b&quot;,&quot;name&quot;:&quot;Cancer cell&quot;,&quot;displayName&quot;:&quot;&quot;,&quot;type&quot;:&quot;FIGURE_OBJECT&quot;,&quot;relativeTransform&quot;:{&quot;translate&quot;:{&quot;x&quot;:198.40640752552017,&quot;y&quot;:306.7062777765676},&quot;rotate&quot;:6.283185307179586,&quot;skewX&quot;:0,&quot;scale&quot;:{&quot;x&quot;:-0.5458369239766632,&quot;y&quot;:0.5458369239766632}},&quot;image&quot;:{&quot;url&quot;:&quot;https://icons.cdn.biorender.com/biorender/61770047aa87c30029843f3b/6153716fe75ac20029699eee.png&quot;,&quot;fallbackUrl&quot;:&quot;sources/icons/61770047aa87c30029843f3b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965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ef032dfd-ac0b-4f91-b782-23f74b960e73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ef032dfd-ac0b-4f91-b782-23f74b960e73&quot;:{&quot;id&quot;:&quot;ef032dfd-ac0b-4f91-b782-23f74b960e73&quot;,&quot;name&quot;:&quot;Cancer cell&quot;,&quot;displayName&quot;:&quot;&quot;,&quot;type&quot;:&quot;FIGURE_OBJECT&quot;,&quot;relativeTransform&quot;:{&quot;translate&quot;:{&quot;x&quot;:402.43290239133034,&quot;y&quot;:306.7062777765676},&quot;rotate&quot;:6.283185307179586,&quot;skewX&quot;:0,&quot;scale&quot;:{&quot;x&quot;:-0.5458369239766632,&quot;y&quot;:0.5458369239766632}},&quot;image&quot;:{&quot;url&quot;:&quot;https://icons.cdn.biorender.com/biorender/61770047aa87c30029843f2f/6153716fe75ac20029699eee.png&quot;,&quot;fallbackUrl&quot;:&quot;sources/icons/61770047aa87c30029843f2f/6153716fe75ac20029699eee.svg&quot;,&quot;isPremium&quot;:false,&quot;size&quot;:{&quot;x&quot;:100,&quot;y&quot;:100.95238095238095}},&quot;source&quot;:{&quot;id&quot;:&quot;6153716fe75ac20029699eee&quot;,&quot;version&quot;:1635188797,&quot;type&quot;:&quot;ASSETS&quot;},&quot;isPremium&quot;:false,&quot;parent&quot;:{&quot;type&quot;:&quot;CHILD&quot;,&quot;parentId&quot;:&quot;357552f4-52ee-4d92-b11c-ecd42a979f64&quot;,&quot;order&quot;:&quot;9997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c2832cd5-1807-40c6-b80d-10fc5e7bb614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c2832cd5-1807-40c6-b80d-10fc5e7bb614&quot;:{&quot;id&quot;:&quot;c2832cd5-1807-40c6-b80d-10fc5e7bb614&quot;,&quot;name&quot;:&quot;Spheroidal cell&quot;,&quot;type&quot;:&quot;FIGURE_OBJECT&quot;,&quot;relativeTransform&quot;:{&quot;translate&quot;:{&quot;x&quot;:-18.108083781596275,&quot;y&quot;:306.7062777765676},&quot;rotate&quot;:0,&quot;skewX&quot;:0,&quot;scale&quot;:{&quot;x&quot;:0.5458423638959704,&quot;y&quot;:0.5458423638959704}},&quot;image&quot;:{&quot;url&quot;:&quot;https://icons.cdn.biorender.com/biorender/5f32bc680be41f0028c4b1b3/20200811154432/image/5f32bc680be41f0028c4b1b3.png&quot;,&quot;fallbackUrl&quot;:&quot;sources/icons/5f32bc680be41f0028c4b1b3/20200811154432/image/5f32bc680be41f0028c4b1b3.svg&quot;,&quot;isPremium&quot;:false,&quot;size&quot;:{&quot;x&quot;:100,&quot;y&quot;:98.08917197452229}},&quot;source&quot;:{&quot;id&quot;:&quot;5f32bc680be41f0028c4b1b3&quot;,&quot;version&quot;:1597347396,&quot;type&quot;:&quot;ASSETS&quot;},&quot;isPremium&quot;:false,&quot;parent&quot;:{&quot;type&quot;:&quot;CHILD&quot;,&quot;parentId&quot;:&quot;357552f4-52ee-4d92-b11c-ecd42a979f64&quot;,&quot;order&quot;:&quot;99975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ORTMETHOD" val="pptx_export_from_biorender"/>
  <p:tag name="ILLUSTRATIONID" val="607c7777c215c400a22307b5"/>
  <p:tag name="SLIDEID" val="3f702361-e822-4ca4-a276-09eb4bdcb788"/>
  <p:tag name="VERSION" val="1780334290569"/>
  <p:tag name="TITLE" val="Clonal hematopoiesis"/>
  <p:tag name="CREATORNAME" val="Monica Guzman"/>
  <p:tag name="DATEINSERTED" val="1780334290847"/>
  <p:tag name="DPI" val="300"/>
  <p:tag name="BIOJSON" val="{&quot;id&quot;:&quot;90a0a251-c6b5-45dc-a3dd-dcf196356165&quot;,&quot;objects&quot;:{&quot;3f702361-e822-4ca4-a276-09eb4bdcb788&quot;:{&quot;type&quot;:&quot;FIGURE_OBJECT&quot;,&quot;id&quot;:&quot;3f702361-e822-4ca4-a276-09eb4bdcb788&quot;,&quot;document&quot;:{&quot;type&quot;:&quot;FIGURE&quot;,&quot;canvasType&quot;:&quot;FIGURE&quot;,&quot;units&quot;:&quot;in&quot;},&quot;relativeTransform&quot;:{&quot;translate&quot;:{&quot;x&quot;:0,&quot;y&quot;:0},&quot;rotate&quot;:0,&quot;skewX&quot;:0,&quot;scale&quot;:{&quot;x&quot;:1,&quot;y&quot;:1}},&quot;isLocked&quot;:false,&quot;parent&quot;:{&quot;type&quot;:&quot;DOCUMENT&quot;,&quot;parentId&quot;:&quot;90a0a251-c6b5-45dc-a3dd-dcf196356165&quot;,&quot;order&quot;:&quot;52&quot;}},&quot;1cbe22a3-5a0f-4f52-8dfd-29e5149f4930&quot;:{&quot;type&quot;:&quot;FIGURE_OBJECT&quot;,&quot;id&quot;:&quot;1cbe22a3-5a0f-4f52-8dfd-29e5149f4930&quot;,&quot;relativeTransform&quot;:{&quot;translate&quot;:{&quot;x&quot;:-150.96165795451947,&quot;y&quot;:-1.6118932402784498},&quot;rotate&quot;:-2.4492935982947064e-16,&quot;skewX&quot;:0,&quot;scale&quot;:{&quot;x&quot;:1,&quot;y&quot;:1}},&quot;opacity&quot;:1,&quot;path&quot;:{&quot;type&quot;:&quot;ARC&quot;,&quot;size&quot;:{&quot;x&quot;:-58,&quot;y&quot;:58},&quot;startAngle&quot;:4.71238898038469,&quot;sweepAngle&quot;:3.141592653589793,&quot;selectedObjectIds&quot;:[&quot;8c050c28-ca4f-43e0-8f13-adaa05e1a03d&quot;]},&quot;pathStyles&quot;:[{&quot;type&quot;:&quot;FILL&quot;,&quot;fillStyle&quot;:&quot;rgba(0,0,0,0)&quot;},{&quot;type&quot;:&quot;STROKE&quot;,&quot;strokeStyle&quot;:&quot;rgb(194, 20, 28)&quot;,&quot;lineWidth&quot;:4,&quot;lineJoin&quot;:&quot;round&quot;}],&quot;pathMarkers&quot;:{&quot;markerEnd&quot;:{&quot;type&quot;:&quot;PATH&quot;,&quot;units&quot;:{&quot;type&quot;:&quot;STROKE_WIDTH&quot;,&quot;scale&quot;:0.6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thPattern&quot;:{&quot;type&quot;:&quot;ROW&quot;,&quot;patternObject&quot;:{&quot;name&quot;:&quot;triangle&quot;,&quot;path&quot;:{&quot;type&quot;:&quot;SPLINE&quot;,&quot;spline&quot;:{&quot;points&quot;:[{&quot;x&quot;:0,&quot;y&quot;:0,&quot;isEndPoint&quot;:true},{&quot;x&quot;:1,&quot;y&quot;:0.5,&quot;isEndPoint&quot;:true},{&quot;x&quot;:1,&quot;y&quot;:-0.5,&quot;isEndPoint&quot;:true}],&quot;closed&quot;:true}},&quot;pathStyles&quot;:[{&quot;type&quot;:&quot;FILL&quot;,&quot;fillStyle&quot;:&quot;context-stroke&quot;}]},&quot;bending&quot;:true,&quot;patternTransform&quot;:{},&quot;xUnits&quot;:&quot;PATH_LENGTH&quot;,&quot;yUnits&quot;:&quot;STROKE_WIDTH&quot;,&quot;isPremium&quot;:false},&quot;parent&quot;:{&quot;type&quot;:&quot;CHILD&quot;,&quot;parentId&quot;:&quot;3f702361-e822-4ca4-a276-09eb4bdcb788&quot;,&quot;order&quot;:&quot;99&quot;}},&quot;58129151-f243-4a8d-a493-7d997f1392fd&quot;:{&quot;type&quot;:&quot;FIGURE_OBJECT&quot;,&quot;id&quot;:&quot;58129151-f243-4a8d-a493-7d997f1392fd&quot;,&quot;relativeTransform&quot;:{&quot;translate&quot;:{&quot;x&quot;:371.1393489206059,&quot;y&quot;:-2.401893240278449},&quot;rotate&quot;:0,&quot;skewX&quot;:0,&quot;scale&quot;:{&quot;x&quot;:1,&quot;y&quot;:1}},&quot;opacity&quot;:1,&quot;path&quot;:{&quot;type&quot;:&quot;ARC&quot;,&quot;size&quot;:{&quot;x&quot;:58,&quot;y&quot;:58},&quot;startAngle&quot;:4.71238898038469,&quot;sweepAngle&quot;:3.141592653589793,&quot;selectedObjectIds&quot;:[&quot;8c050c28-ca4f-43e0-8f13-adaa05e1a03d&quot;]},&quot;pathStyles&quot;:[{&quot;type&quot;:&quot;FILL&quot;,&quot;fillStyle&quot;:&quot;rgba(0,0,0,0)&quot;},{&quot;type&quot;:&quot;STROKE&quot;,&quot;strokeStyle&quot;:&quot;rgb(194, 20, 28)&quot;,&quot;lineWidth&quot;:4,&quot;lineJoin&quot;:&quot;round&quot;}],&quot;pathMarkers&quot;:{&quot;markerEnd&quot;:{&quot;type&quot;:&quot;PATH&quot;,&quot;units&quot;:{&quot;type&quot;:&quot;STROKE_WIDTH&quot;,&quot;scale&quot;:0.6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thPattern&quot;:{&quot;type&quot;:&quot;ROW&quot;,&quot;patternObject&quot;:{&quot;name&quot;:&quot;triangle&quot;,&quot;path&quot;:{&quot;type&quot;:&quot;SPLINE&quot;,&quot;spline&quot;:{&quot;points&quot;:[{&quot;x&quot;:0,&quot;y&quot;:0,&quot;isEndPoint&quot;:true},{&quot;x&quot;:1,&quot;y&quot;:0.5,&quot;isEndPoint&quot;:true},{&quot;x&quot;:1,&quot;y&quot;:-0.5,&quot;isEndPoint&quot;:true}],&quot;closed&quot;:true}},&quot;pathStyles&quot;:[{&quot;type&quot;:&quot;FILL&quot;,&quot;fillStyle&quot;:&quot;context-stroke&quot;}]},&quot;bending&quot;:true,&quot;patternTransform&quot;:{},&quot;xUnits&quot;:&quot;PATH_LENGTH&quot;,&quot;yUnits&quot;:&quot;STROKE_WIDTH&quot;,&quot;isPremium&quot;:false},&quot;parent&quot;:{&quot;type&quot;:&quot;CHILD&quot;,&quot;parentId&quot;:&quot;3f702361-e822-4ca4-a276-09eb4bdcb788&quot;,&quot;order&quot;:&quot;98&quot;}},&quot;8c050c28-ca4f-43e0-8f13-adaa05e1a03d&quot;:{&quot;type&quot;:&quot;FIGURE_OBJECT&quot;,&quot;id&quot;:&quot;8c050c28-ca4f-43e0-8f13-adaa05e1a03d&quot;,&quot;relativeTransform&quot;:{&quot;translate&quot;:{&quot;x&quot;:136.0033489206059,&quot;y&quot;:-156.75189309939475},&quot;rotate&quot;:0,&quot;skewX&quot;:0,&quot;scale&quot;:{&quot;x&quot;:1,&quot;y&quot;:1}},&quot;opacity&quot;:1,&quot;path&quot;:{&quot;type&quot;:&quot;ARC&quot;,&quot;size&quot;:{&quot;x&quot;:58,&quot;y&quot;:58},&quot;startAngle&quot;:4.71238898038469,&quot;sweepAngle&quot;:3.141592653589793,&quot;selectedObjectIds&quot;:[&quot;8c050c28-ca4f-43e0-8f13-adaa05e1a03d&quot;]},&quot;pathStyles&quot;:[{&quot;type&quot;:&quot;FILL&quot;,&quot;fillStyle&quot;:&quot;rgba(0,0,0,0)&quot;},{&quot;type&quot;:&quot;STROKE&quot;,&quot;strokeStyle&quot;:&quot;rgb(227, 55, 45)&quot;,&quot;lineWidth&quot;:7,&quot;lineJoin&quot;:&quot;round&quot;}],&quot;pathMarkers&quot;:{&quot;markerEnd&quot;:{&quot;type&quot;:&quot;PATH&quot;,&quot;units&quot;:{&quot;type&quot;:&quot;STROKE_WIDTH&quot;,&quot;scale&quot;:0.5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thPattern&quot;:{&quot;type&quot;:&quot;ROW&quot;,&quot;patternObject&quot;:{&quot;name&quot;:&quot;triangle&quot;,&quot;path&quot;:{&quot;type&quot;:&quot;SPLINE&quot;,&quot;spline&quot;:{&quot;points&quot;:[{&quot;x&quot;:0,&quot;y&quot;:0,&quot;isEndPoint&quot;:true},{&quot;x&quot;:1,&quot;y&quot;:0.5,&quot;isEndPoint&quot;:true},{&quot;x&quot;:1,&quot;y&quot;:-0.5,&quot;isEndPoint&quot;:true}],&quot;closed&quot;:true}},&quot;pathStyles&quot;:[{&quot;type&quot;:&quot;FILL&quot;,&quot;fillStyle&quot;:&quot;context-stroke&quot;}]},&quot;bending&quot;:true,&quot;patternTransform&quot;:{},&quot;xUnits&quot;:&quot;PATH_LENGTH&quot;,&quot;yUnits&quot;:&quot;STROKE_WIDTH&quot;,&quot;isPremium&quot;:false},&quot;parent&quot;:{&quot;type&quot;:&quot;CHILD&quot;,&quot;parentId&quot;:&quot;3f702361-e822-4ca4-a276-09eb4bdcb788&quot;,&quot;order&quot;:&quot;97&quot;}},&quot;93f458e4-254b-4886-86b0-84c1f09a90e8&quot;:{&quot;type&quot;:&quot;FIGURE_OBJECT&quot;,&quot;id&quot;:&quot;93f458e4-254b-4886-86b0-84c1f09a90e8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(255, 255, 255)&quot;}],&quot;parent&quot;:{&quot;type&quot;:&quot;FRAME&quot;,&quot;parentId&quot;:&quot;3f702361-e822-4ca4-a276-09eb4bdcb788&quot;,&quot;order&quot;:&quot;5&quot;}},&quot;754ec03a-4cb0-4d13-9e10-bc1abf751767&quot;:{&quot;type&quot;:&quot;FIGURE_OBJECT&quot;,&quot;id&quot;:&quot;754ec03a-4cb0-4d13-9e10-bc1abf751767&quot;,&quot;relativeTransform&quot;:{&quot;translate&quot;:{&quot;x&quot;:-392.0335480244662,&quot;y&quot;:191.7365763964251},&quot;rotate&quot;:0,&quot;skewX&quot;:0,&quot;scale&quot;:{&quot;x&quot;:1,&quot;y&quot;:1}},&quot;opacity&quot;:1,&quot;path&quot;:{&quot;type&quot;:&quot;POLY_LINE&quot;,&quot;points&quot;:[{&quot;x&quot;:0,&quot;y&quot;:-20.422212961839136},{&quot;x&quot;:0,&quot;y&quot;:20.422212961839136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pathMarkers&quot;:{&quot;markerEnd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f702361-e822-4ca4-a276-09eb4bdcb788&quot;,&quot;order&quot;:&quot;95&quot;}},&quot;5f9402ff-205c-4bbe-b398-330ac114ff8d&quot;:{&quot;type&quot;:&quot;FIGURE_OBJECT&quot;,&quot;id&quot;:&quot;5f9402ff-205c-4bbe-b398-330ac114ff8d&quot;,&quot;relativeTransform&quot;:{&quot;translate&quot;:{&quot;x&quot;:-396.15808232038466,&quot;y&quot;:155.621565486870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2]}],&quot;text&quot;:&quot;Megakaryocyte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3.68383535923068,&quot;y&quot;:18},&quot;targetSize&quot;:{&quot;x&quot;:103.68383535923068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9&quot;}},&quot;6534a431-dec4-4350-bf8b-c9424313aa54&quot;:{&quot;type&quot;:&quot;FIGURE_OBJECT&quot;,&quot;id&quot;:&quot;6534a431-dec4-4350-bf8b-c9424313aa54&quot;,&quot;relativeTransform&quot;:{&quot;translate&quot;:{&quot;x&quot;:-82.78303777185012,&quot;y&quot;:111.28149902085201},&quot;rotate&quot;:0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85&quot;}},&quot;5fcd109e-c2fb-49f4-ba27-084c882247e8&quot;:{&quot;type&quot;:&quot;FIGURE_OBJECT&quot;,&quot;id&quot;:&quot;5fcd109e-c2fb-49f4-ba27-084c882247e8&quot;,&quot;name&quot;:&quot;Red blood cell 1&quot;,&quot;relativeTransform&quot;:{&quot;translate&quot;:{&quot;x&quot;:11.584867906532516,&quot;y&quot;:-0.287205190941983},&quot;rotate&quot;:0.44168683711274603,&quot;skewX&quot;:0,&quot;scale&quot;:{&quot;x&quot;:0.23888351355496878,&quot;y&quot;:0.2388835135549688}},&quot;opacity&quot;:1,&quot;image&quot;:{&quot;url&quot;:&quot;https://icons.biorender.com/biorender/5b4f4a6a96681f00149b46d5/red-blood-cell-1.png&quot;,&quot;size&quot;:{&quot;x&quot;:197,&quot;y&quot;:163},&quot;isPremium&quot;:false,&quot;isPacked&quot;:true},&quot;source&quot;:{&quot;id&quot;:&quot;5b4f4a123444200014c1f9a7&quot;,&quot;type&quot;:&quot;ASSETS&quot;},&quot;pathStyles&quot;:[{&quot;type&quot;:&quot;FILL&quot;,&quot;fillStyle&quot;:&quot;rgb(0,0,0)&quot;}],&quot;isLocked&quot;:false,&quot;parent&quot;:{&quot;type&quot;:&quot;CHILD&quot;,&quot;parentId&quot;:&quot;6534a431-dec4-4350-bf8b-c9424313aa54&quot;,&quot;order&quot;:&quot;5&quot;}},&quot;db53de47-f35e-45d5-b82b-9c7c5eac9a49&quot;:{&quot;type&quot;:&quot;FIGURE_OBJECT&quot;,&quot;id&quot;:&quot;db53de47-f35e-45d5-b82b-9c7c5eac9a49&quot;,&quot;name&quot;:&quot;Red blood cell 3&quot;,&quot;relativeTransform&quot;:{&quot;translate&quot;:{&quot;x&quot;:-16.605889995149848,&quot;y&quot;:7.613938224636553},&quot;rotate&quot;:0,&quot;skewX&quot;:0,&quot;scale&quot;:{&quot;x&quot;:0.24947402127323803,&quot;y&quot;:0.24947402127323803}},&quot;opacity&quot;:0.82,&quot;image&quot;:{&quot;url&quot;:&quot;https://icons.biorender.com/biorender/5b4f49943444200014c1f9a3/red-blood-cell-3.png&quot;,&quot;size&quot;:{&quot;x&quot;:197,&quot;y&quot;:163},&quot;isPremium&quot;:false,&quot;isPacked&quot;:true},&quot;source&quot;:{&quot;id&quot;:&quot;59f798577b352c00127f47f0&quot;,&quot;type&quot;:&quot;ASSETS&quot;},&quot;pathStyles&quot;:[{&quot;type&quot;:&quot;FILL&quot;,&quot;fillStyle&quot;:&quot;rgb(0,0,0)&quot;}],&quot;isLocked&quot;:false,&quot;parent&quot;:{&quot;type&quot;:&quot;CHILD&quot;,&quot;parentId&quot;:&quot;6534a431-dec4-4350-bf8b-c9424313aa54&quot;,&quot;order&quot;:&quot;2&quot;}},&quot;425dce9e-e2cf-4ad4-86de-c1ebea9ac7d9&quot;:{&quot;type&quot;:&quot;FIGURE_OBJECT&quot;,&quot;id&quot;:&quot;425dce9e-e2cf-4ad4-86de-c1ebea9ac7d9&quot;,&quot;name&quot;:&quot;Basophil&quot;,&quot;relativeTransform&quot;:{&quot;translate&quot;:{&quot;x&quot;:-186.53819992093827,&quot;y&quot;:111.2814990208513},&quot;rotate&quot;:1.5707963267948966,&quot;skewX&quot;:0,&quot;scale&quot;:{&quot;x&quot;:0.6806226462264731,&quot;y&quot;:0.6806226462264731}},&quot;opacity&quot;:1,&quot;image&quot;:{&quot;url&quot;:&quot;https://icons.biorender.com/biorender/5be1c039eb01841200bce2b2/basophil-1.png&quot;,&quot;size&quot;:{&quot;x&quot;:85,&quot;y&quot;:87},&quot;isPremium&quot;:false,&quot;isPacked&quot;:true},&quot;source&quot;:{&quot;id&quot;:&quot;5be1bfc5eb01841200bce2ab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82&quot;}},&quot;4a6bd7bc-f197-4db8-a61a-93024f2c79cf&quot;:{&quot;type&quot;:&quot;FIGURE_OBJECT&quot;,&quot;id&quot;:&quot;4a6bd7bc-f197-4db8-a61a-93024f2c79cf&quot;,&quot;name&quot;:&quot;Monocyte&quot;,&quot;relativeTransform&quot;:{&quot;translate&quot;:{&quot;x&quot;:28.70063316039086,&quot;y&quot;:111.28149902085207},&quot;rotate&quot;:0,&quot;skewX&quot;:0,&quot;scale&quot;:{&quot;x&quot;:0.6942287861067007,&quot;y&quot;:0.6942287861067007}},&quot;opacity&quot;:1,&quot;image&quot;:{&quot;url&quot;:&quot;https://icons.biorender.com/biorender/5be1cb18df7f0b120034bb42/monocyte-1.png&quot;,&quot;size&quot;:{&quot;x&quot;:90,&quot;y&quot;:80},&quot;isPremium&quot;:false,&quot;isPacked&quot;:true},&quot;source&quot;:{&quot;id&quot;:&quot;5be1caf0df7f0b120034bb3c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8&quot;}},&quot;b34b33a4-c8b8-4a5b-bd56-dbce6cd16e96&quot;:{&quot;type&quot;:&quot;FIGURE_OBJECT&quot;,&quot;id&quot;:&quot;b34b33a4-c8b8-4a5b-bd56-dbce6cd16e96&quot;,&quot;name&quot;:&quot;Eosinophil&quot;,&quot;relativeTransform&quot;:{&quot;translate&quot;:{&quot;x&quot;:-294.292699573678,&quot;y&quot;:111.28149902085246},&quot;rotate&quot;:0,&quot;skewX&quot;:0,&quot;scale&quot;:{&quot;x&quot;:0.5680053704509371,&quot;y&quot;:0.5680053704509371}},&quot;opacity&quot;:1,&quot;image&quot;:{&quot;url&quot;:&quot;https://icons.biorender.com/biorender/5be1c251eb01841200bce30e/eosinophil-1.png&quot;,&quot;size&quot;:{&quot;x&quot;:110,&quot;y&quot;:110},&quot;isPremium&quot;:false,&quot;isPacked&quot;:true},&quot;source&quot;:{&quot;id&quot;:&quot;5be1c1f9eb01841200bce304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77&quot;}},&quot;dd2956e2-0015-4e82-8df2-60d955dd5ed9&quot;:{&quot;type&quot;:&quot;FIGURE_OBJECT&quot;,&quot;id&quot;:&quot;dd2956e2-0015-4e82-8df2-60d955dd5ed9&quot;,&quot;name&quot;:&quot;Neutrophil&quot;,&quot;relativeTransform&quot;:{&quot;translate&quot;:{&quot;x&quot;:129.77294332976714,&quot;y&quot;:111.28149902085228},&quot;rotate&quot;:0,&quot;skewX&quot;:0,&quot;scale&quot;:{&quot;x&quot;:0.3961551188735202,&quot;y&quot;:0.3961551188735202}},&quot;opacity&quot;:1,&quot;image&quot;:{&quot;url&quot;:&quot;https://icons.biorender.com/biorender/5ddeca98d8d7a100044a0e4c/neutrophil-1.png&quot;,&quot;size&quot;:{&quot;x&quot;:163,&quot;y&quot;:163},&quot;isPremium&quot;:false,&quot;isPacked&quot;:true},&quot;source&quot;:{&quot;id&quot;:&quot;5be1cbaadf7f0b120034bb54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75&quot;}},&quot;8173958c-543c-498f-a653-615b8f3d654d&quot;:{&quot;type&quot;:&quot;FIGURE_OBJECT&quot;,&quot;id&quot;:&quot;8173958c-543c-498f-a653-615b8f3d654d&quot;,&quot;name&quot;:&quot;Megakaryocyte&quot;,&quot;relativeTransform&quot;:{&quot;translate&quot;:{&quot;x&quot;:-392.9770799371736,&quot;y&quot;:113.05674529643086},&quot;rotate&quot;:0,&quot;skewX&quot;:0,&quot;scale&quot;:{&quot;x&quot;:0.2020971489030228,&quot;y&quot;:0.2020971489030227}},&quot;opacity&quot;:1,&quot;image&quot;:{&quot;url&quot;:&quot;https://icons.biorender.com/biorender/5be1cad5df7f0b120034bb37/megakaryocyte-1.png&quot;,&quot;size&quot;:{&quot;x&quot;:386,&quot;y&quot;:357},&quot;isPremium&quot;:false,&quot;isPacked&quot;:true},&quot;source&quot;:{&quot;id&quot;:&quot;5be1ca8ddf7f0b120034bb2e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72&quot;}},&quot;0385c309-783d-4fb7-a276-21bbf89a4d05&quot;:{&quot;type&quot;:&quot;FIGURE_OBJECT&quot;,&quot;id&quot;:&quot;0385c309-783d-4fb7-a276-21bbf89a4d05&quot;,&quot;relativeTransform&quot;:{&quot;translate&quot;:{&quot;x&quot;:129.83835067680027,&quot;y&quot;:154.44013489049473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9]}],&quot;text&quot;:&quot;Neutrophi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9.198093627575,&quot;y&quot;:18},&quot;targetSize&quot;:{&quot;x&quot;:109.198093627575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71&quot;}},&quot;b1d7d95f-6c80-4d01-8298-e41c609cd1dc&quot;:{&quot;type&quot;:&quot;FIGURE_OBJECT&quot;,&quot;id&quot;:&quot;b1d7d95f-6c80-4d01-8298-e41c609cd1dc&quot;,&quot;relativeTransform&quot;:{&quot;translate&quot;:{&quot;x&quot;:28.227306154010677,&quot;y&quot;:153.96357224850806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7]}],&quot;text&quot;:&quot;Monocyte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92.1358914982664,&quot;y&quot;:18},&quot;targetSize&quot;:{&quot;x&quot;:92.1358914982664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7&quot;}},&quot;01feeb18-4636-4ed2-9569-819f94938c99&quot;:{&quot;type&quot;:&quot;FIGURE_OBJECT&quot;,&quot;id&quot;:&quot;01feeb18-4636-4ed2-9569-819f94938c99&quot;,&quot;relativeTransform&quot;:{&quot;translate&quot;:{&quot;x&quot;:-83.63236477823028,&quot;y&quot;:154.6727919161509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1]}],&quot;text&quot;:&quot;Erythrocytes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0.09825249194375,&quot;y&quot;:18},&quot;targetSize&quot;:{&quot;x&quot;:100.09825249194375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67&quot;}},&quot;0404e3aa-5e12-4035-be80-834ab44727d9&quot;:{&quot;type&quot;:&quot;FIGURE_OBJECT&quot;,&quot;id&quot;:&quot;0404e3aa-5e12-4035-be80-834ab44727d9&quot;,&quot;relativeTransform&quot;:{&quot;translate&quot;:{&quot;x&quot;:-294.7660265800589,&quot;y&quot;:155.8671148117952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9]}],&quot;text&quot;:&quot;Eosinophi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78.25507914098515,&quot;y&quot;:18},&quot;targetSize&quot;:{&quot;x&quot;:78.25507914098515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65&quot;}},&quot;fc99482f-4bad-4974-bb15-0cd6e233b34b&quot;:{&quot;type&quot;:&quot;FIGURE_OBJECT&quot;,&quot;id&quot;:&quot;fc99482f-4bad-4974-bb15-0cd6e233b34b&quot;,&quot;relativeTransform&quot;:{&quot;translate&quot;:{&quot;x&quot;:-187.01152692731884,&quot;y&quot;:155.4098055126645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7]}],&quot;text&quot;:&quot;Basophi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61.59407957810827,&quot;y&quot;:18},&quot;targetSize&quot;:{&quot;x&quot;:61.59407957810827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62&quot;}},&quot;0b872082-0168-465d-b5d8-85c378b2ca54&quot;:{&quot;type&quot;:&quot;FIGURE_OBJECT&quot;,&quot;id&quot;:&quot;0b872082-0168-465d-b5d8-85c378b2ca54&quot;,&quot;relativeTransform&quot;:{&quot;translate&quot;:{&quot;x&quot;:337.09363914325854,&quot;y&quot;:113.53745352989998},&quot;rotate&quot;:0,&quot;skewX&quot;:0,&quot;scale&quot;:{&quot;x&quot;:0.946654012760964,&quot;y&quot;:0.946654012760964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61&quot;}},&quot;95d08f34-0ce5-495f-a20c-e80ed65912b6&quot;:{&quot;type&quot;:&quot;FIGURE_OBJECT&quot;,&quot;id&quot;:&quot;95d08f34-0ce5-495f-a20c-e80ed65912b6&quot;,&quot;name&quot;:&quot;T-cell&quot;,&quot;relativeTransform&quot;:{&quot;translate&quot;:{&quot;x&quot;:-82.53939984212656,&quot;y&quot;:6.394884621840902e-14},&quot;rotate&quot;:0,&quot;skewX&quot;:0,&quot;scale&quot;:{&quot;x&quot;:0.4225094312051018,&quot;y&quot;:0.4225094312051018}},&quot;opacity&quot;:1,&quot;image&quot;:{&quot;url&quot;:&quot;https://icons.biorender.com/biorender/5be1c5ed779980120020cbbe/20181106165005/image/lymphocyte-t-cell-1.png&quot;,&quot;size&quot;:{&quot;x&quot;:154,&quot;y&quot;:154},&quot;isPremium&quot;:false,&quot;isPacked&quot;:true},&quot;source&quot;:{&quot;id&quot;:&quot;5be1c5ed779980120020cbbe&quot;,&quot;type&quot;:&quot;ASSETS&quot;},&quot;pathStyles&quot;:[{&quot;type&quot;:&quot;FILL&quot;,&quot;fillStyle&quot;:&quot;rgb(0,0,0)&quot;}],&quot;isLocked&quot;:false,&quot;parent&quot;:{&quot;type&quot;:&quot;CHILD&quot;,&quot;parentId&quot;:&quot;0b872082-0168-465d-b5d8-85c378b2ca54&quot;,&quot;order&quot;:&quot;7&quot;}},&quot;fe898e8e-9849-4afb-9104-dd5ef5d73c9d&quot;:{&quot;type&quot;:&quot;FIGURE_OBJECT&quot;,&quot;id&quot;:&quot;fe898e8e-9849-4afb-9104-dd5ef5d73c9d&quot;,&quot;name&quot;:&quot;B-cell&quot;,&quot;relativeTransform&quot;:{&quot;translate&quot;:{&quot;x&quot;:3.056377428080957,&quot;y&quot;:1.0658141036401503e-13},&quot;rotate&quot;:0,&quot;skewX&quot;:0,&quot;scale&quot;:{&quot;x&quot;:0.4267013438052005,&quot;y&quot;:0.4267013438052005}},&quot;opacity&quot;:1,&quot;image&quot;:{&quot;url&quot;:&quot;https://icons.biorender.com/biorender/5be1c4badf7f0b120034ba5b/20181106164448/image/lymphocyte-b-cell-1.png&quot;,&quot;size&quot;:{&quot;x&quot;:154,&quot;y&quot;:154},&quot;isPremium&quot;:false,&quot;isPacked&quot;:true},&quot;source&quot;:{&quot;id&quot;:&quot;5be1c4badf7f0b120034ba5b&quot;,&quot;type&quot;:&quot;ASSETS&quot;},&quot;pathStyles&quot;:[{&quot;type&quot;:&quot;FILL&quot;,&quot;fillStyle&quot;:&quot;rgb(0,0,0)&quot;}],&quot;isLocked&quot;:false,&quot;parent&quot;:{&quot;type&quot;:&quot;CHILD&quot;,&quot;parentId&quot;:&quot;0b872082-0168-465d-b5d8-85c378b2ca54&quot;,&quot;order&quot;:&quot;5&quot;}},&quot;430d6b4f-0dc6-41b8-aac7-3d3f22801a04&quot;:{&quot;type&quot;:&quot;FIGURE_OBJECT&quot;,&quot;id&quot;:&quot;430d6b4f-0dc6-41b8-aac7-3d3f22801a04&quot;,&quot;name&quot;:&quot;Natural killer cell&quot;,&quot;relativeTransform&quot;:{&quot;translate&quot;:{&quot;x&quot;:84.69949999999993,&quot;y&quot;:1.4210854715202004e-14},&quot;rotate&quot;:0,&quot;skewX&quot;:0,&quot;scale&quot;:{&quot;x&quot;:0.4277905076749215,&quot;y&quot;:0.4287751413430393}},&quot;opacity&quot;:1,&quot;image&quot;:{&quot;url&quot;:&quot;https://icons.biorender.com/biorender/5be1cb88df7f0b120034bb49/natural-killer-cell.png&quot;,&quot;size&quot;:{&quot;x&quot;:142,&quot;y&quot;:147},&quot;isPremium&quot;:false,&quot;isPacked&quot;:true},&quot;source&quot;:{&quot;id&quot;:&quot;5be1cb1ddf7f0b120034bb48&quot;,&quot;type&quot;:&quot;ASSETS&quot;},&quot;pathStyles&quot;:[{&quot;type&quot;:&quot;FILL&quot;,&quot;fillStyle&quot;:&quot;rgb(0,0,0)&quot;}],&quot;isLocked&quot;:false,&quot;parent&quot;:{&quot;type&quot;:&quot;CHILD&quot;,&quot;parentId&quot;:&quot;0b872082-0168-465d-b5d8-85c378b2ca54&quot;,&quot;order&quot;:&quot;2&quot;}},&quot;14ae12d4-4eef-4e80-8e9d-909031075468&quot;:{&quot;type&quot;:&quot;FIGURE_OBJECT&quot;,&quot;id&quot;:&quot;14ae12d4-4eef-4e80-8e9d-909031075468&quot;,&quot;relativeTransform&quot;:{&quot;translate&quot;:{&quot;x&quot;:417.64964186845765,&quot;y&quot;:153.89155806395306},&quot;rotate&quot;:-2.443460952792061e-16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6]}],&quot;text&quot;:&quot;NK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79.7831762893521,&quot;y&quot;:18},&quot;targetSize&quot;:{&quot;x&quot;:79.7831762893521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6&quot;}},&quot;000f7d14-5b6b-49b2-b636-6e3598bf006d&quot;:{&quot;type&quot;:&quot;FIGURE_OBJECT&quot;,&quot;id&quot;:&quot;000f7d14-5b6b-49b2-b636-6e3598bf006d&quot;,&quot;relativeTransform&quot;:{&quot;translate&quot;:{&quot;x&quot;:340.36046490319205,&quot;y&quot;:153.7121313442077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5]}],&quot;text&quot;:&quot;B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79.7831762893521,&quot;y&quot;:18},&quot;targetSize&quot;:{&quot;x&quot;:79.7831762893521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57&quot;}},&quot;1ff137b5-b3be-4d95-a7a4-34974bdaee06&quot;:{&quot;type&quot;:&quot;FIGURE_OBJECT&quot;,&quot;id&quot;:&quot;1ff137b5-b3be-4d95-a7a4-34974bdaee06&quot;,&quot;relativeTransform&quot;:{&quot;translate&quot;:{&quot;x&quot;:259.24693007885065,&quot;y&quot;:153.8517045715301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5]}],&quot;text&quot;:&quot;T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63.20485394351264,&quot;y&quot;:18},&quot;targetSize&quot;:{&quot;x&quot;:63.20485394351264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56&quot;}},&quot;29f0d962-08f1-45ea-8bbd-9fd65bf43e5f&quot;:{&quot;type&quot;:&quot;FIGURE_OBJECT&quot;,&quot;id&quot;:&quot;29f0d962-08f1-45ea-8bbd-9fd65bf43e5f&quot;,&quot;relativeTransform&quot;:{&quot;translate&quot;:{&quot;x&quot;:180.7230785735626,&quot;y&quot;:-208.08336931671556},&quot;rotate&quot;:0,&quot;skewX&quot;:0,&quot;scale&quot;:{&quot;x&quot;:1,&quot;y&quot;:1}},&quot;opacity&quot;:1,&quot;path&quot;:{&quot;type&quot;:&quot;POLY_LINE&quot;,&quot;points&quot;:[{&quot;x&quot;:51.513415463176216,&quot;y&quot;:18.121525442564632},{&quot;x&quot;:-23.27225154493999,&quot;y&quot;:18.121525442564632},{&quot;x&quot;:-51.513415463176216,&quot;y&quot;:-18.121525442564632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pathMarkers&quot;:{&quot;markerEnd&quot;:{&quot;type&quot;:&quot;PATH&quot;,&quot;units&quot;:{&quot;type&quot;:&quot;STROKE_WIDTH&quot;,&quot;scale&quot;:1},&quot;orient&quot;:{&quot;type&quot;:&quot;AUTO_START_REVERSE&quot;},&quot;name&quot;:&quot;dot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1.7,&quot;y&quot;:0,&quot;isEndPoint&quot;:true},{&quot;x&quot;:-1.6999999999999997,&quot;y&quot;:0.9388840747123488,&quot;isEndPoint&quot;:false},{&quot;x&quot;:-0.9388840747123485,&quot;y&quot;:1.7,&quot;isEndPoint&quot;:false},{&quot;x&quot;:1.0409497792752501e-16,&quot;y&quot;:1.7,&quot;isEndPoint&quot;:true},{&quot;x&quot;:0.9388840747123488,&quot;y&quot;:1.7,&quot;isEndPoint&quot;:false},{&quot;x&quot;:1.7,&quot;y&quot;:0.9388840747123487,&quot;isEndPoint&quot;:false},{&quot;x&quot;:1.7,&quot;y&quot;:0,&quot;isEndPoint&quot;:true},{&quot;x&quot;:1.7,&quot;y&quot;:-0.9388840747123487,&quot;isEndPoint&quot;:false},{&quot;x&quot;:0.9388840747123488,&quot;y&quot;:-1.7,&quot;isEndPoint&quot;:false},{&quot;x&quot;:1.0409497792752501e-16,&quot;y&quot;:-1.7,&quot;isEndPoint&quot;:true},{&quot;x&quot;:-0.9388840747123485,&quot;y&quot;:-1.7,&quot;isEndPoint&quot;:false},{&quot;x&quot;:-1.6999999999999997,&quot;y&quot;:-0.9388840747123488,&quot;isEndPoint&quot;:false},{&quot;x&quot;:-1.7,&quot;y&quot;:-2.0818995585505003e-16,&quot;isEndPoint&quot;:true}],&quot;closed&quot;:false}},&quot;pathStyles&quot;:[{&quot;type&quot;:&quot;FILL&quot;,&quot;fillStyle&quot;:&quot;context-stroke-flat&quot;}]}},&quot;isLocked&quot;:false,&quot;parent&quot;:{&quot;type&quot;:&quot;CHILD&quot;,&quot;parentId&quot;:&quot;3f702361-e822-4ca4-a276-09eb4bdcb788&quot;,&quot;order&quot;:&quot;55&quot;}},&quot;e9449cbc-ce50-4f32-ad79-4b06b1da03c6&quot;:{&quot;type&quot;:&quot;FIGURE_OBJECT&quot;,&quot;id&quot;:&quot;e9449cbc-ce50-4f32-ad79-4b06b1da03c6&quot;,&quot;relativeTransform&quot;:{&quot;translate&quot;:{&quot;x&quot;:100.02855027296911,&quot;y&quot;:-99.19343850698621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22]}],&quot;text&quot;:&quot;Hematopoietic stem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2.01357865950281,&quot;y&quot;:36.96948982955137},&quot;targetSize&quot;:{&quot;x&quot;:102.01357865950281,&quot;y&quot;:36.96948982955137},&quot;format&quot;:&quot;BETTER_TEXT&quot;,&quot;verticalAlign&quot;:&quot;TOP&quot;},&quot;isLocked&quot;:false,&quot;parent&quot;:{&quot;type&quot;:&quot;CHILD&quot;,&quot;parentId&quot;:&quot;3f702361-e822-4ca4-a276-09eb4bdcb788&quot;,&quot;order&quot;:&quot;52&quot;}},&quot;6d0724d8-5b32-40e4-adba-f8e5cf80a7d2&quot;:{&quot;type&quot;:&quot;FIGURE_OBJECT&quot;,&quot;id&quot;:&quot;6d0724d8-5b32-40e4-adba-f8e5cf80a7d2&quot;,&quot;relativeTransform&quot;:{&quot;translate&quot;:{&quot;x&quot;:79.74245121435274,&quot;y&quot;:-205.34506019907826},&quot;rotate&quot;:0,&quot;skewX&quot;:0,&quot;scale&quot;:{&quot;x&quot;:1,&quot;y&quot;:1}},&quot;opacity&quot;:1,&quot;path&quot;:{&quot;type&quot;:&quot;POLY_LINE&quot;,&quot;points&quot;:[{&quot;x&quot;:-21.898254023311367,&quot;y&quot;:-23.1292617244184},{&quot;x&quot;:11.760408551513436,&quot;y&quot;:-13.016404057901383},{&quot;x&quot;:21.36857408260728,&quot;y&quot;:23.90310243977612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ff&quot;}},&quot;lineWidth&quot;:2.36663503190241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0.7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f702361-e822-4ca4-a276-09eb4bdcb788&quot;,&quot;order&quot;:&quot;51&quot;}},&quot;7d94190f-cb2b-47bb-a548-2259eb095b2e&quot;:{&quot;type&quot;:&quot;FIGURE_OBJECT&quot;,&quot;id&quot;:&quot;7d94190f-cb2b-47bb-a548-2259eb095b2e&quot;,&quot;name&quot;:&quot;Stem cell (hematopoietic)&quot;,&quot;relativeTransform&quot;:{&quot;translate&quot;:{&quot;x&quot;:102.03726562334111,&quot;y&quot;:-148.288354839401},&quot;rotate&quot;:1.5707963267948966,&quot;skewX&quot;:0,&quot;scale&quot;:{&quot;x&quot;:0.114313542259432,&quot;y&quot;:0.114313542259432}},&quot;opacity&quot;:1,&quot;image&quot;:{&quot;url&quot;:&quot;https://icons.biorender.com/biorender/5be31cc96f3d0b12005a9ca3/stem-cell-hematopoietic.png&quot;,&quot;size&quot;:{&quot;x&quot;:493,&quot;y&quot;:494},&quot;isPremium&quot;:false,&quot;isPacked&quot;:true},&quot;source&quot;:{&quot;id&quot;:&quot;5b4df95d4f626900144a414e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5&quot;}},&quot;d544b0cf-1ff3-413a-afd4-f5eb99352d86&quot;:{&quot;type&quot;:&quot;FIGURE_OBJECT&quot;,&quot;id&quot;:&quot;d544b0cf-1ff3-413a-afd4-f5eb99352d86&quot;,&quot;relativeTransform&quot;:{&quot;translate&quot;:{&quot;x&quot;:340.83422315375583,&quot;y&quot;:191.57901313519824},&quot;rotate&quot;:0,&quot;skewX&quot;:0,&quot;scale&quot;:{&quot;x&quot;:1,&quot;y&quot;:1}},&quot;opacity&quot;:1,&quot;path&quot;:{&quot;type&quot;:&quot;POLY_LINE&quot;,&quot;points&quot;:[{&quot;x&quot;:0,&quot;y&quot;:-20.422212961839023},{&quot;x&quot;:0,&quot;y&quot;:20.422212961839023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pathMarkers&quot;:{&quot;markerEnd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f702361-e822-4ca4-a276-09eb4bdcb788&quot;,&quot;order&quot;:&quot;45&quot;}},&quot;f3e80af5-3799-4c1f-a625-44c1067c2fa0&quot;:{&quot;type&quot;:&quot;FIGURE_OBJECT&quot;,&quot;id&quot;:&quot;f3e80af5-3799-4c1f-a625-44c1067c2fa0&quot;,&quot;name&quot;:&quot;Dendritic cell&quot;,&quot;relativeTransform&quot;:{&quot;translate&quot;:{&quot;x&quot;:-37.641958263129155,&quot;y&quot;:252.97714219023032},&quot;rotate&quot;:0,&quot;skewX&quot;:0,&quot;scale&quot;:{&quot;x&quot;:0.3034450695414569,&quot;y&quot;:0.3034450695414569}},&quot;opacity&quot;:1,&quot;image&quot;:{&quot;url&quot;:&quot;https://icons.biorender.com/biorender/5be1c0a7eb01841200bce2c1/dendritic-cell-1.png&quot;,&quot;size&quot;:{&quot;x&quot;:221,&quot;y&quot;:221},&quot;isPremium&quot;:false,&quot;isPacked&quot;:true},&quot;source&quot;:{&quot;id&quot;:&quot;5be1c055eb01841200bce2b6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4&quot;}},&quot;b7c921ad-4daf-4644-b774-9b28e6835861&quot;:{&quot;type&quot;:&quot;FIGURE_OBJECT&quot;,&quot;id&quot;:&quot;b7c921ad-4daf-4644-b774-9b28e6835861&quot;,&quot;name&quot;:&quot;Macrophage&quot;,&quot;relativeTransform&quot;:{&quot;translate&quot;:{&quot;x&quot;:92.43400642058448,&quot;y&quot;:252.9771421902304},&quot;rotate&quot;:0,&quot;skewX&quot;:0,&quot;scale&quot;:{&quot;x&quot;:0.3367377546504097,&quot;y&quot;:0.3367377546504097}},&quot;opacity&quot;:1,&quot;image&quot;:{&quot;url&quot;:&quot;https://icons.biorender.com/biorender/5be1c82adf7f0b120034babd/macrophage-1.png&quot;,&quot;size&quot;:{&quot;x&quot;:173,&quot;y&quot;:173},&quot;isPremium&quot;:false,&quot;isPacked&quot;:true},&quot;source&quot;:{&quot;id&quot;:&quot;5be1c773df7f0b120034bab2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35&quot;}},&quot;41556917-7f65-4432-afec-cc31879db9c8&quot;:{&quot;type&quot;:&quot;FIGURE_OBJECT&quot;,&quot;id&quot;:&quot;41556917-7f65-4432-afec-cc31879db9c8&quot;,&quot;relativeTransform&quot;:{&quot;translate&quot;:{&quot;x&quot;:94.09316086346885,&quot;y&quot;:298.04136933089273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9]}],&quot;text&quot;:&quot;Macrophage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94.88480184132169,&quot;y&quot;:18},&quot;targetSize&quot;:{&quot;x&quot;:94.88480184132169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32&quot;}},&quot;af8c5c71-a5bc-4d66-96a3-8f01cb6db424&quot;:{&quot;type&quot;:&quot;FIGURE_OBJECT&quot;,&quot;id&quot;:&quot;af8c5c71-a5bc-4d66-96a3-8f01cb6db424&quot;,&quot;relativeTransform&quot;:{&quot;translate&quot;:{&quot;x&quot;:-35.4096848480498,&quot;y&quot;:298.5243474289033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3]}],&quot;text&quot;:&quot;Dendritic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9.37881455308066,&quot;y&quot;:18},&quot;targetSize&quot;:{&quot;x&quot;:109.37881455308066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3&quot;}},&quot;26818472-bbae-4415-a557-bc7856d32caf&quot;:{&quot;type&quot;:&quot;FIGURE_OBJECT&quot;,&quot;id&quot;:&quot;26818472-bbae-4415-a557-bc7856d32caf&quot;,&quot;relativeTransform&quot;:{&quot;translate&quot;:{&quot;x&quot;:339.4098654484435,&quot;y&quot;:297.2837992258468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0]}],&quot;text&quot;:&quot;Plasma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87.26579805755823,&quot;y&quot;:18},&quot;targetSize&quot;:{&quot;x&quot;:87.26579805755823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27&quot;}},&quot;c416d8ff-cde3-4c9e-be4c-4572f90d9497&quot;:{&quot;type&quot;:&quot;FIGURE_OBJECT&quot;,&quot;id&quot;:&quot;c416d8ff-cde3-4c9e-be4c-4572f90d9497&quot;,&quot;name&quot;:&quot;Plasma cell&quot;,&quot;relativeTransform&quot;:{&quot;translate&quot;:{&quot;x&quot;:339.8831924548248,&quot;y&quot;:249.97714219023084},&quot;rotate&quot;:1.5707963267948966,&quot;skewX&quot;:0,&quot;scale&quot;:{&quot;x&quot;:0.2523379157270594,&quot;y&quot;:0.2523379157270594}},&quot;opacity&quot;:1,&quot;image&quot;:{&quot;url&quot;:&quot;https://icons.biorender.com/biorender/5be1cdecdf7f0b120034bb92/plasma-cell-1.png&quot;,&quot;size&quot;:{&quot;x&quot;:275,&quot;y&quot;:190},&quot;isPremium&quot;:false,&quot;isPacked&quot;:true},&quot;source&quot;:{&quot;id&quot;:&quot;5be1cdc08ba1f112008d4769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25&quot;}},&quot;8882c084-909d-4204-bc01-a4ab79d3778e&quot;:{&quot;type&quot;:&quot;FIGURE_OBJECT&quot;,&quot;id&quot;:&quot;8882c084-909d-4204-bc01-a4ab79d3778e&quot;,&quot;relativeTransform&quot;:{&quot;translate&quot;:{&quot;x&quot;:-130.8244089760741,&quot;y&quot;:59.985442584128464},&quot;rotate&quot;:0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22&quot;}},&quot;d4d3eb82-e1f8-452e-9caa-3035ea245127&quot;:{&quot;type&quot;:&quot;FIGURE_OBJECT&quot;,&quot;id&quot;:&quot;d4d3eb82-e1f8-452e-9caa-3035ea245127&quot;,&quot;relativeTransform&quot;:{&quot;translate&quot;:{&quot;x&quot;:52.123311655203565,&quot;y&quot;:5.0544024043365425},&quot;rotate&quot;:0,&quot;skewX&quot;:0,&quot;scale&quot;:{&quot;x&quot;:1,&quot;y&quot;:1}},&quot;opacity&quot;:1,&quot;path&quot;:{&quot;type&quot;:&quot;POLY_LINE&quot;,&quot;points&quot;:[{&quot;x&quot;:0,&quot;y&quot;:-11.404181108932107},{&quot;x&quot;:0,&quot;y&quot;:11.404181108932107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882c084-909d-4204-bc01-a4ab79d3778e&quot;,&quot;order&quot;:&quot;7&quot;}},&quot;635b60a7-cda6-472a-a00f-13bd41d02906&quot;:{&quot;type&quot;:&quot;FIGURE_OBJECT&quot;,&quot;id&quot;:&quot;635b60a7-cda6-472a-a00f-13bd41d02906&quot;,&quot;relativeTransform&quot;:{&quot;translate&quot;:{&quot;x&quot;:-55.2724122944245,&quot;y&quot;:4.928392472656924},&quot;rotate&quot;:0,&quot;skewX&quot;:0,&quot;scale&quot;:{&quot;x&quot;:1,&quot;y&quot;:1}},&quot;opacity&quot;:1,&quot;path&quot;:{&quot;type&quot;:&quot;POLY_LINE&quot;,&quot;points&quot;:[{&quot;x&quot;:0,&quot;y&quot;:-11.530191040611385},{&quot;x&quot;:0,&quot;y&quot;:11.530191040611385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882c084-909d-4204-bc01-a4ab79d3778e&quot;,&quot;order&quot;:&quot;6&quot;}},&quot;e38ccc93-fa01-4e8b-8eae-4f0ae8392741&quot;:{&quot;type&quot;:&quot;FIGURE_OBJECT&quot;,&quot;id&quot;:&quot;e38ccc93-fa01-4e8b-8eae-4f0ae8392741&quot;,&quot;relativeTransform&quot;:{&quot;translate&quot;:{&quot;x&quot;:159.51903560483163,&quot;y&quot;:5.169453463784521},&quot;rotate&quot;:0,&quot;skewX&quot;:0,&quot;scale&quot;:{&quot;x&quot;:1,&quot;y&quot;:1}},&quot;opacity&quot;:1,&quot;path&quot;:{&quot;type&quot;:&quot;POLY_LINE&quot;,&quot;points&quot;:[{&quot;x&quot;:0,&quot;y&quot;:-12.040572526612436},{&quot;x&quot;:0,&quot;y&quot;:12.040572526612436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882c084-909d-4204-bc01-a4ab79d3778e&quot;,&quot;order&quot;:&quot;5&quot;}},&quot;07b1026d-9506-4fdc-ada6-3616450dc83a&quot;:{&quot;type&quot;:&quot;FIGURE_OBJECT&quot;,&quot;id&quot;:&quot;07b1026d-9506-4fdc-ada6-3616450dc83a&quot;,&quot;relativeTransform&quot;:{&quot;translate&quot;:{&quot;x&quot;:-162.66813624405256,&quot;y&quot;:5.969465181336091},&quot;rotate&quot;:0,&quot;skewX&quot;:0,&quot;scale&quot;:{&quot;x&quot;:1,&quot;y&quot;:1}},&quot;opacity&quot;:1,&quot;path&quot;:{&quot;type&quot;:&quot;POLY_LINE&quot;,&quot;points&quot;:[{&quot;x&quot;:0,&quot;y&quot;:-11.954907765464668},{&quot;x&quot;:0,&quot;y&quot;:11.95490776546444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882c084-909d-4204-bc01-a4ab79d3778e&quot;,&quot;order&quot;:&quot;3&quot;}},&quot;d02afeb0-ed58-4a75-9666-b0b01c1c72df&quot;:{&quot;type&quot;:&quot;FIGURE_OBJECT&quot;,&quot;id&quot;:&quot;d02afeb0-ed58-4a75-9666-b0b01c1c72df&quot;,&quot;relativeTransform&quot;:{&quot;translate&quot;:{&quot;x&quot;:-1.137e-13,&quot;y&quot;:-16.137458334589383},&quot;rotate&quot;:0,&quot;skewX&quot;:0,&quot;scale&quot;:{&quot;x&quot;:1,&quot;y&quot;:1}},&quot;opacity&quot;:1,&quot;path&quot;:{&quot;type&quot;:&quot;POLY_LINE&quot;,&quot;points&quot;:[{&quot;x&quot;:0,&quot;y&quot;:-9.243097372850116},{&quot;x&quot;:0,&quot;y&quot;:9.243097372850116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isLocked&quot;:false,&quot;parent&quot;:{&quot;type&quot;:&quot;CHILD&quot;,&quot;parentId&quot;:&quot;8882c084-909d-4204-bc01-a4ab79d3778e&quot;,&quot;order&quot;:&quot;2&quot;}},&quot;842d4836-b40a-4280-9d80-2a3a9898ba6b&quot;:{&quot;type&quot;:&quot;FIGURE_OBJECT&quot;,&quot;id&quot;:&quot;842d4836-b40a-4280-9d80-2a3a9898ba6b&quot;,&quot;relativeTransform&quot;:{&quot;translate&quot;:{&quot;x&quot;:0,&quot;y&quot;:6.025936353970792},&quot;rotate&quot;:0,&quot;skewX&quot;:0,&quot;scale&quot;:{&quot;x&quot;:1,&quot;y&quot;:1}},&quot;opacity&quot;:1,&quot;path&quot;:{&quot;type&quot;:&quot;POLY_LINE&quot;,&quot;points&quot;:[{&quot;x&quot;:-261.02355885104896,&quot;y&quot;:11.710220767517626},{&quot;x&quot;:-261.02355885104896,&quot;y&quot;:-12.070596409871882},{&quot;x&quot;:261.02355885104896,&quot;y&quot;:-12.070596409871882},{&quot;x&quot;:261.02355885104896,&quot;y&quot;:12.070596409871882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882c084-909d-4204-bc01-a4ab79d3778e&quot;,&quot;order&quot;:&quot;1&quot;}},&quot;72e9d184-45f1-4f34-a0ba-e071be36e467&quot;:{&quot;type&quot;:&quot;FIGURE_OBJECT&quot;,&quot;id&quot;:&quot;72e9d184-45f1-4f34-a0ba-e071be36e467&quot;,&quot;relativeTransform&quot;:{&quot;translate&quot;:{&quot;x&quot;:283.88383294367196,&quot;y&quot;:-189.75263333733074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0]}],&quot;text&quot;:&quot;Bone marrow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11.5968335057797,&quot;y&quot;:18},&quot;targetSize&quot;:{&quot;x&quot;:111.5968335057797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2&quot;}},&quot;80abe061-0736-4469-a476-c1c481440c92&quot;:{&quot;type&quot;:&quot;FIGURE_OBJECT&quot;,&quot;id&quot;:&quot;80abe061-0736-4469-a476-c1c481440c92&quot;,&quot;relativeTransform&quot;:{&quot;translate&quot;:{&quot;x&quot;:-390.4201049122355,&quot;y&quot;:299.44762428126467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8]}],&quot;text&quot;:&quot;Platelets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66.05441974338163,&quot;y&quot;:18},&quot;targetSize&quot;:{&quot;x&quot;:66.05441974338163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17&quot;}},&quot;1cb17cdb-59fd-4db7-9fbc-ab77a2575e65&quot;:{&quot;type&quot;:&quot;FIGURE_OBJECT&quot;,&quot;id&quot;:&quot;1cb17cdb-59fd-4db7-9fbc-ab77a2575e65&quot;,&quot;relativeTransform&quot;:{&quot;translate&quot;:{&quot;x&quot;:-385.58204730947,&quot;y&quot;:248.81306738984114},&quot;rotate&quot;:0.10282886466991202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15&quot;}},&quot;1519c3fb-dcf0-4da2-a76f-a4e1b4b83f8f&quot;:{&quot;type&quot;:&quot;FIGURE_OBJECT&quot;,&quot;id&quot;:&quot;1519c3fb-dcf0-4da2-a76f-a4e1b4b83f8f&quot;,&quot;name&quot;:&quot;Platelet&quot;,&quot;relativeTransform&quot;:{&quot;translate&quot;:{&quot;x&quot;:11.70382700611554,&quot;y&quot;:-5.321914002858648},&quot;rotate&quot;:0.747859353509104,&quot;skewX&quot;:0,&quot;scale&quot;:{&quot;x&quot;:0.08411850048251727,&quot;y&quot;:0.08411850048251726}},&quot;opacity&quot;:1,&quot;image&quot;:{&quot;url&quot;:&quot;https://icons.biorender.com/biorender/5cc0717491c8f735000d3e37/platelet-1.png&quot;,&quot;size&quot;:{&quot;x&quot;:387,&quot;y&quot;:387},&quot;isPremium&quot;:false,&quot;isPacked&quot;:true},&quot;source&quot;:{&quot;id&quot;:&quot;5be1ce3edf7f0b120034bba1&quot;,&quot;type&quot;:&quot;ASSETS&quot;},&quot;pathStyles&quot;:[{&quot;type&quot;:&quot;FILL&quot;,&quot;fillStyle&quot;:&quot;rgb(0,0,0)&quot;}],&quot;isLocked&quot;:false,&quot;parent&quot;:{&quot;type&quot;:&quot;CHILD&quot;,&quot;parentId&quot;:&quot;1cb17cdb-59fd-4db7-9fbc-ab77a2575e65&quot;,&quot;order&quot;:&quot;7&quot;}},&quot;872c488c-553a-47fe-9be6-4b068be53824&quot;:{&quot;type&quot;:&quot;FIGURE_OBJECT&quot;,&quot;id&quot;:&quot;872c488c-553a-47fe-9be6-4b068be53824&quot;,&quot;name&quot;:&quot;Platelet&quot;,&quot;relativeTransform&quot;:{&quot;translate&quot;:{&quot;x&quot;:-8.323559416814117,&quot;y&quot;:16.276871273620287},&quot;rotate&quot;:0,&quot;skewX&quot;:0,&quot;scale&quot;:{&quot;x&quot;:0.08411850048251726,&quot;y&quot;:0.08411850048251726}},&quot;opacity&quot;:1,&quot;image&quot;:{&quot;url&quot;:&quot;https://icons.biorender.com/biorender/5cc0717491c8f735000d3e37/platelet-1.png&quot;,&quot;size&quot;:{&quot;x&quot;:387,&quot;y&quot;:387},&quot;isPremium&quot;:false,&quot;isPacked&quot;:true},&quot;source&quot;:{&quot;id&quot;:&quot;5be1ce3edf7f0b120034bba1&quot;,&quot;type&quot;:&quot;ASSETS&quot;},&quot;pathStyles&quot;:[{&quot;type&quot;:&quot;FILL&quot;,&quot;fillStyle&quot;:&quot;rgb(0,0,0)&quot;}],&quot;isLocked&quot;:false,&quot;parent&quot;:{&quot;type&quot;:&quot;CHILD&quot;,&quot;parentId&quot;:&quot;1cb17cdb-59fd-4db7-9fbc-ab77a2575e65&quot;,&quot;order&quot;:&quot;5&quot;}},&quot;45916257-8b04-4fd6-8cdc-39007cc29a85&quot;:{&quot;type&quot;:&quot;FIGURE_OBJECT&quot;,&quot;id&quot;:&quot;45916257-8b04-4fd6-8cdc-39007cc29a85&quot;,&quot;name&quot;:&quot;Platelet&quot;,&quot;relativeTransform&quot;:{&quot;translate&quot;:{&quot;x&quot;:-18.42973521392,&quot;y&quot;:-16.276871273620284},&quot;rotate&quot;:6.283185307179586,&quot;skewX&quot;:0,&quot;scale&quot;:{&quot;x&quot;:-0.08411850048251726,&quot;y&quot;:0.08411850048251726}},&quot;opacity&quot;:1,&quot;image&quot;:{&quot;url&quot;:&quot;https://icons.biorender.com/biorender/5cc0717491c8f735000d3e37/platelet-1.png&quot;,&quot;size&quot;:{&quot;x&quot;:387,&quot;y&quot;:387},&quot;isPremium&quot;:false,&quot;isPacked&quot;:true},&quot;source&quot;:{&quot;id&quot;:&quot;5be1ce3edf7f0b120034bba1&quot;,&quot;type&quot;:&quot;ASSETS&quot;},&quot;pathStyles&quot;:[{&quot;type&quot;:&quot;FILL&quot;,&quot;fillStyle&quot;:&quot;rgb(0,0,0)&quot;}],&quot;isLocked&quot;:false,&quot;parent&quot;:{&quot;type&quot;:&quot;CHILD&quot;,&quot;parentId&quot;:&quot;1cb17cdb-59fd-4db7-9fbc-ab77a2575e65&quot;,&quot;order&quot;:&quot;2&quot;}},&quot;f32a5ee9-273c-4dd5-9466-88fc3feff81f&quot;:{&quot;type&quot;:&quot;FIGURE_OBJECT&quot;,&quot;id&quot;:&quot;f32a5ee9-273c-4dd5-9466-88fc3feff81f&quot;,&quot;relativeTransform&quot;:{&quot;translate&quot;:{&quot;x&quot;:231.77706599751463,&quot;y&quot;:-0.635492985706239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right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7]}],&quot;text&quot;:&quot;Lymphoid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,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4]}],&quot;text&quot;:&quot;progenitor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37.86254388496843,&quot;y&quot;:36.96948982955137},&quot;targetSize&quot;:{&quot;x&quot;:137.86254388496843,&quot;y&quot;:36.96948982955137},&quot;format&quot;:&quot;BETTER_TEXT&quot;,&quot;verticalAlign&quot;:&quot;TOP&quot;},&quot;isLocked&quot;:false,&quot;parent&quot;:{&quot;type&quot;:&quot;CHILD&quot;,&quot;parentId&quot;:&quot;3f702361-e822-4ca4-a276-09eb4bdcb788&quot;,&quot;order&quot;:&quot;12&quot;}},&quot;21a0280c-307e-434f-aadb-69a5e170299c&quot;:{&quot;type&quot;:&quot;FIGURE_OBJECT&quot;,&quot;id&quot;:&quot;21a0280c-307e-434f-aadb-69a5e170299c&quot;,&quot;name&quot;:&quot;Stem cell&quot;,&quot;relativeTransform&quot;:{&quot;translate&quot;:{&quot;x&quot;:339.95447198326707,&quot;y&quot;:-3.2373035859004737},&quot;rotate&quot;:2.142365352888523,&quot;skewX&quot;:1.7278759594743864e-16,&quot;scale&quot;:{&quot;x&quot;:0.1229650957952577,&quot;y&quot;:-0.1229650957952577}},&quot;opacity&quot;:1,&quot;image&quot;:{&quot;url&quot;:&quot;/api/legacy-url/s9f7hldbv2khfwwd74jf/1541610673/svg&quot;,&quot;size&quot;:{&quot;x&quot;:493,&quot;y&quot;:494},&quot;isPremium&quot;:false,&quot;isPacked&quot;:true,&quot;isSignedURL&quot;:true},&quot;source&quot;:{&quot;id&quot;:&quot;5a9971e371e20f0014059eb8&quot;,&quot;type&quot;:&quot;UNKNOWN&quot;,&quot;version&quot;:&quot;1541610673&quot;,&quot;legacyId&quot;:&quot;s9f7hldbv2khfwwd74jf&quot;,&quot;format&quot;:&quot;svg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11&quot;}},&quot;12a3eb13-5263-4635-957c-bfece578d546&quot;:{&quot;type&quot;:&quot;FIGURE_OBJECT&quot;,&quot;id&quot;:&quot;12a3eb13-5263-4635-957c-bfece578d546&quot;,&quot;relativeTransform&quot;:{&quot;translate&quot;:{&quot;x&quot;:-26.141825945440686,&quot;y&quot;:-0.5821469984674401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6]}],&quot;text&quot;:&quot;Myeloid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,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4]}],&quot;text&quot;:&quot;progenitor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35.80238883342784,&quot;y&quot;:36.96948982955137},&quot;targetSize&quot;:{&quot;x&quot;:135.80238883342784,&quot;y&quot;:36.96948982955137},&quot;format&quot;:&quot;BETTER_TEXT&quot;,&quot;verticalAlign&quot;:&quot;TOP&quot;},&quot;isLocked&quot;:false,&quot;parent&quot;:{&quot;type&quot;:&quot;CHILD&quot;,&quot;parentId&quot;:&quot;3f702361-e822-4ca4-a276-09eb4bdcb788&quot;,&quot;order&quot;:&quot;1&quot;}},&quot;4e3c2b77-3b9e-4dc6-b71c-15f5766cfd14&quot;:{&quot;type&quot;:&quot;FIGURE_OBJECT&quot;,&quot;id&quot;:&quot;4e3c2b77-3b9e-4dc6-b71c-15f5766cfd14&quot;,&quot;name&quot;:&quot;Stem cell&quot;,&quot;relativeTransform&quot;:{&quot;translate&quot;:{&quot;x&quot;:-130.82412880808994,&quot;y&quot;:0.00037613418554771627},&quot;rotate&quot;:0,&quot;skewX&quot;:0,&quot;scale&quot;:{&quot;x&quot;:0.1229650957952577,&quot;y&quot;:0.1229650957952577}},&quot;opacity&quot;:1,&quot;image&quot;:{&quot;url&quot;:&quot;https://icons.biorender.com/biorender/5ec40eff7d24a30028c76baf/stem-cell.png&quot;,&quot;size&quot;:{&quot;x&quot;:493,&quot;y&quot;:494},&quot;isPremium&quot;:false,&quot;isPacked&quot;:true},&quot;source&quot;:{&quot;id&quot;:&quot;5a9971e371e20f0014059eb8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07&quot;}},&quot;cdd3baf1-07fd-4860-8912-707dfb7ee014&quot;:{&quot;type&quot;:&quot;FIGURE_OBJECT&quot;,&quot;id&quot;:&quot;cdd3baf1-07fd-4860-8912-707dfb7ee014&quot;,&quot;name&quot;:&quot;Bracket (square, long, lead line)&quot;,&quot;relativeTransform&quot;:{&quot;translate&quot;:{&quot;x&quot;:27.27537141705966,&quot;y&quot;:197.02479691913663},&quot;rotate&quot;:1.5707963267948966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06&quot;}},&quot;b3ae41fe-8898-45c2-a529-868fa32cd5c6&quot;:{&quot;type&quot;:&quot;FIGURE_OBJECT&quot;,&quot;id&quot;:&quot;b3ae41fe-8898-45c2-a529-868fa32cd5c6&quot;,&quot;relativeTransform&quot;:{&quot;translate&quot;:{&quot;x&quot;:-15.117751468765618,&quot;y&quot;:-0.436628346452153},&quot;rotate&quot;:6.108652381980153e-17,&quot;skewX&quot;:0,&quot;scale&quot;:{&quot;x&quot;:1,&quot;y&quot;:1}},&quot;opacity&quot;:1,&quot;path&quot;:{&quot;type&quot;:&quot;POLY_LINE&quot;,&quot;points&quot;:[{&quot;x&quot;:-10.112791703298171,&quot;y&quot;:0},{&quot;x&quot;:10.112791703298171,&quot;y&quot;:0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isLocked&quot;:false,&quot;parent&quot;:{&quot;type&quot;:&quot;CHILD&quot;,&quot;parentId&quot;:&quot;cdd3baf1-07fd-4860-8912-707dfb7ee014&quot;,&quot;order&quot;:&quot;5&quot;}},&quot;c53fc45e-c3a8-4412-b15a-a8393bfa62a0&quot;:{&quot;type&quot;:&quot;FIGURE_OBJECT&quot;,&quot;id&quot;:&quot;c53fc45e-c3a8-4412-b15a-a8393bfa62a0&quot;,&quot;relativeTransform&quot;:{&quot;translate&quot;:{&quot;x&quot;:5.956233283833171,&quot;y&quot;:0},&quot;rotate&quot;:6.108652381980153e-17,&quot;skewX&quot;:0,&quot;scale&quot;:{&quot;x&quot;:1,&quot;y&quot;:1}},&quot;opacity&quot;:1,&quot;path&quot;:{&quot;type&quot;:&quot;POLY_LINE&quot;,&quot;points&quot;:[{&quot;x&quot;:11.890408588694868,&quot;y&quot;:66.83710729545436},{&quot;x&quot;:-11.890408588694868,&quot;y&quot;:66.83710729545436},{&quot;x&quot;:-11.890408588694868,&quot;y&quot;:-66.83710729545436},{&quot;x&quot;:11.890408588694868,&quot;y&quot;:-66.83710729545436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pathMarkers&quot;:{&quot;markerStart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dd3baf1-07fd-4860-8912-707dfb7ee014&quot;,&quot;order&quot;:&quot;2&quot;}},&quot;c8d589de-b176-4df3-9f19-ddb84564297f&quot;:{&quot;type&quot;:&quot;FIGURE_OBJECT&quot;,&quot;id&quot;:&quot;c8d589de-b176-4df3-9f19-ddb84564297f&quot;,&quot;relativeTransform&quot;:{&quot;translate&quot;:{&quot;x&quot;:339.91048880150265,&quot;y&quot;:57.73358689555698},&quot;rotate&quot;:0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05&quot;}},&quot;00508a05-227d-437f-a6e2-61672ae71f33&quot;:{&quot;type&quot;:&quot;FIGURE_OBJECT&quot;,&quot;id&quot;:&quot;00508a05-227d-437f-a6e2-61672ae71f33&quot;,&quot;relativeTransform&quot;:{&quot;translate&quot;:{&quot;x&quot;:2.274e-13,&quot;y&quot;:0},&quot;rotate&quot;:0,&quot;skewX&quot;:0,&quot;scale&quot;:{&quot;x&quot;:1,&quot;y&quot;:1}},&quot;opacity&quot;:1,&quot;path&quot;:{&quot;type&quot;:&quot;POLY_LINE&quot;,&quot;points&quot;:[{&quot;x&quot;:0,&quot;y&quot;:-21.266413104443018},{&quot;x&quot;:0,&quot;y&quot;:21.266413104443018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8d589de-b176-4df3-9f19-ddb84564297f&quot;,&quot;order&quot;:&quot;5&quot;}},&quot;0eb820b7-203a-40f2-9748-76dd1a6c924b&quot;:{&quot;type&quot;:&quot;FIGURE_OBJECT&quot;,&quot;id&quot;:&quot;0eb820b7-203a-40f2-9748-76dd1a6c924b&quot;,&quot;relativeTransform&quot;:{&quot;translate&quot;:{&quot;x&quot;:0,&quot;y&quot;:7.4587831220883345},&quot;rotate&quot;:0,&quot;skewX&quot;:0,&quot;scale&quot;:{&quot;x&quot;:1,&quot;y&quot;:1}},&quot;opacity&quot;:1,&quot;path&quot;:{&quot;type&quot;:&quot;POLY_LINE&quot;,&quot;points&quot;:[{&quot;x&quot;:-80.63159699239668,&quot;y&quot;:11.890408588694982},{&quot;x&quot;:-80.63159699239645,&quot;y&quot;:-11.890408588694982},{&quot;x&quot;:80.63159699239645,&quot;y&quot;:-11.890408588694754},{&quot;x&quot;:80.63159699239645,&quot;y&quot;:11.890408588694982}],&quot;closed&quot;:false},&quot;pathStyles&quot;:[{&quot;type&quot;:&quot;FILL&quot;,&quot;fillStyle&quot;:&quot;transparent&quot;},{&quot;type&quot;:&quot;STROKE&quot;,&quot;strokeStyle&quot;:&quot;#E7751D&quot;,&quot;lineWidth&quot;:2,&quot;lineJoin&quot;:&quot;round&quot;}]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8d589de-b176-4df3-9f19-ddb84564297f&quot;,&quot;order&quot;:&quot;2&quot;}},&quot;9343750f-c738-41ad-bd06-9ba1b0d8457b&quot;:{&quot;type&quot;:&quot;FIGURE_OBJECT&quot;,&quot;id&quot;:&quot;9343750f-c738-41ad-bd06-9ba1b0d8457b&quot;,&quot;relativeTransform&quot;:{&quot;translate&quot;:{&quot;x&quot;:102.70965430594993,&quot;y&quot;:-51.23685182851193},&quot;rotate&quot;:0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02&quot;}},&quot;c398b049-4153-401a-b505-7eec51abd337&quot;:{&quot;type&quot;:&quot;FIGURE_OBJECT&quot;,&quot;id&quot;:&quot;c398b049-4153-401a-b505-7eec51abd337&quot;,&quot;relativeTransform&quot;:{&quot;translate&quot;:{&quot;x&quot;:-0.000348042752421,&quot;y&quot;:-15.165683607290362},&quot;rotate&quot;:0,&quot;skewX&quot;:0,&quot;scale&quot;:{&quot;x&quot;:1,&quot;y&quot;:1}},&quot;opacity&quot;:1,&quot;path&quot;:{&quot;type&quot;:&quot;POLY_LINE&quot;,&quot;points&quot;:[{&quot;x&quot;:0,&quot;y&quot;:-9.243097372850286},{&quot;x&quot;:0,&quot;y&quot;:9.243097372850286}],&quot;closed&quot;:false},&quot;pathStyles&quot;:[{&quot;type&quot;:&quot;FILL&quot;,&quot;fillStyle&quot;:&quot;transparent&quot;},{&quot;type&quot;:&quot;STROKE&quot;,&quot;strokeStyle&quot;:&quot;#E7751D&quot;,&quot;lineWidth&quot;:3,&quot;lineJoin&quot;:&quot;round&quot;}],&quot;isLocked&quot;:false,&quot;parent&quot;:{&quot;type&quot;:&quot;CHILD&quot;,&quot;parentId&quot;:&quot;9343750f-c738-41ad-bd06-9ba1b0d8457b&quot;,&quot;order&quot;:&quot;5&quot;}},&quot;bb61ed0f-4d06-45c1-af2d-a531199d572a&quot;:{&quot;type&quot;:&quot;FIGURE_OBJECT&quot;,&quot;id&quot;:&quot;bb61ed0f-4d06-45c1-af2d-a531199d572a&quot;,&quot;relativeTransform&quot;:{&quot;translate&quot;:{&quot;x&quot;:0,&quot;y&quot;:5.234349447848672},&quot;rotate&quot;:0,&quot;skewX&quot;:0,&quot;scale&quot;:{&quot;x&quot;:1,&quot;y&quot;:1}},&quot;opacity&quot;:1,&quot;path&quot;:{&quot;type&quot;:&quot;POLY_LINE&quot;,&quot;points&quot;:[{&quot;x&quot;:-238.21941116959562,&quot;y&quot;:11.890408588694868},{&quot;x&quot;:-238.21941116959562,&quot;y&quot;:-11.890408588694868},{&quot;x&quot;:238.21941116959562,&quot;y&quot;:-11.890408588694868},{&quot;x&quot;:238.21941116959562,&quot;y&quot;:11.425454678521987}],&quot;closed&quot;:false},&quot;pathStyles&quot;:[{&quot;type&quot;:&quot;FILL&quot;,&quot;fillStyle&quot;:&quot;transparent&quot;},{&quot;type&quot;:&quot;STROKE&quot;,&quot;strokeStyle&quot;:&quot;#E7751D&quot;,&quot;lineWidth&quot;:3,&quot;lineJoin&quot;:&quot;round&quot;}],&quot;pathMarkers&quot;:{&quot;markerStart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343750f-c738-41ad-bd06-9ba1b0d8457b&quot;,&quot;order&quot;:&quot;2&quot;}},&quot;59c127fc-3212-4fb9-b6cd-94215420be9e&quot;:{&quot;type&quot;:&quot;FIGURE_OBJECT&quot;,&quot;id&quot;:&quot;59c127fc-3212-4fb9-b6cd-94215420be9e&quot;,&quot;name&quot;:&quot;Bone marrow (femur, red)&quot;,&quot;relativeTransform&quot;:{&quot;translate&quot;:{&quot;x&quot;:28.701382106253504,&quot;y&quot;:-225.1318590089959},&quot;rotate&quot;:4.560484561634792,&quot;skewX&quot;:1.6643608027862837e-16,&quot;scale&quot;:{&quot;x&quot;:-1.0804393666025478,&quot;y&quot;:1.0804393666025474}},&quot;opacity&quot;:1,&quot;image&quot;:{&quot;url&quot;:&quot;https://icons.biorender.com/biorender/5c0ab80f3fbb901200f2abee/20181207181316/image/bone-marrow-femur-red.png&quot;,&quot;size&quot;:{&quot;x&quot;:169,&quot;y&quot;:409},&quot;isPremium&quot;:false,&quot;isPacked&quot;:true},&quot;source&quot;:{&quot;id&quot;:&quot;5c0ab80f3fbb901200f2abee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01&quot;}},&quot;90a0a251-c6b5-45dc-a3dd-dcf196356165&quot;:{&quot;id&quot;:&quot;90a0a251-c6b5-45dc-a3dd-dcf196356165&quot;,&quot;type&quot;:&quot;FIGURE_OBJECT&quot;,&quot;document&quot;:{&quot;type&quot;:&quot;DOCUMENT_GROUP&quot;,&quot;canvasType&quot;:&quot;SLIDE&quot;,&quot;units&quot;:&quot;in&quot;}}}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ORTMETHOD" val="pptx_export_from_biorender"/>
  <p:tag name="ILLUSTRATIONID" val="607c7777c215c400a22307b5"/>
  <p:tag name="SLIDEID" val="3c52a634-6229-4679-bd2a-7e15f8e68599"/>
  <p:tag name="VERSION" val="1780334446983"/>
  <p:tag name="TITLE" val="Clonal hematopoiesis"/>
  <p:tag name="CREATORNAME" val="Monica Guzman"/>
  <p:tag name="DATEINSERTED" val="1780334447255"/>
  <p:tag name="DPI" val="300"/>
  <p:tag name="BIOJSON" val="{&quot;id&quot;:&quot;90a0a251-c6b5-45dc-a3dd-dcf196356165&quot;,&quot;objects&quot;:{&quot;3c52a634-6229-4679-bd2a-7e15f8e68599&quot;:{&quot;type&quot;:&quot;FIGURE_OBJECT&quot;,&quot;id&quot;:&quot;3c52a634-6229-4679-bd2a-7e15f8e68599&quot;,&quot;document&quot;:{&quot;type&quot;:&quot;FIGURE&quot;,&quot;canvasType&quot;:&quot;FIGURE&quot;,&quot;units&quot;:&quot;in&quot;},&quot;relativeTransform&quot;:{&quot;translate&quot;:{&quot;x&quot;:0,&quot;y&quot;:0},&quot;rotate&quot;:0,&quot;skewX&quot;:0,&quot;scale&quot;:{&quot;x&quot;:1,&quot;y&quot;:1}},&quot;isLocked&quot;:false,&quot;parent&quot;:{&quot;parentId&quot;:&quot;90a0a251-c6b5-45dc-a3dd-dcf196356165&quot;,&quot;type&quot;:&quot;DOCUMENT&quot;,&quot;order&quot;:&quot;5&quot;}},&quot;061e9cea-895b-435f-a521-e6229372e4e6&quot;:{&quot;id&quot;:&quot;061e9cea-895b-435f-a521-e6229372e4e6&quot;,&quot;name&quot;:&quot;Arrow (small, thick)&quot;,&quot;type&quot;:&quot;FIGURE_OBJECT&quot;,&quot;relativeTransform&quot;:{&quot;translate&quot;:{&quot;x&quot;:421.7272727272727,&quot;y&quot;:-82.99999999999991},&quot;rotate&quot;:3.141592653589793,&quot;skewX&quot;:-2.630364154596266e-32,&quot;scale&quot;:{&quot;x&quot;:2.738181818181819,&quot;y&quot;:1.698181818181819}},&quot;image&quot;:{&quot;url&quot;:&quot;https://icons.cdn.biorender.com/biorender/5ad9fe9dedc23900148ca078/5ad9fe2fedc23900148ca06f.png&quot;,&quot;isPremium&quot;:false,&quot;isOrgIcon&quot;:false,&quot;size&quot;:{&quot;x&quot;:25,&quot;y&quot;:45.833333333333336},&quot;fallbackUrl&quot;:&quot;sources/icons/5ad9fe9dedc23900148ca078/5ad9fe2fedc23900148ca06f.svg&quot;},&quot;source&quot;:{&quot;id&quot;:&quot;5ad9fe2fedc23900148ca06f&quot;,&quot;version&quot;:&quot;20180420145147&quot;,&quot;type&quot;:&quot;ASSETS&quot;},&quot;isPremium&quot;:false,&quot;parent&quot;:{&quot;type&quot;:&quot;CHILD&quot;,&quot;parentId&quot;:&quot;3c52a634-6229-4679-bd2a-7e15f8e68599&quot;,&quot;order&quot;:&quot;99997&quot;},&quot;opacity&quot;:1},&quot;68424557-6278-4d24-bea2-0cc093977ac9&quot;:{&quot;id&quot;:&quot;68424557-6278-4d24-bea2-0cc093977ac9&quot;,&quot;name&quot;:&quot;Arrow (small, thick)&quot;,&quot;type&quot;:&quot;FIGURE_OBJECT&quot;,&quot;relativeTransform&quot;:{&quot;translate&quot;:{&quot;x&quot;:-287.72727272727275,&quot;y&quot;:-65.5},&quot;rotate&quot;:0,&quot;skewX&quot;:0,&quot;scale&quot;:{&quot;x&quot;:3.421818181818182,&quot;y&quot;:3.421818181818182}},&quot;image&quot;:{&quot;url&quot;:&quot;https://icons.cdn.biorender.com/biorender/5ad9fe9dedc23900148ca07c/5ad9fe2fedc23900148ca06f.png&quot;,&quot;isPremium&quot;:false,&quot;isOrgIcon&quot;:false,&quot;size&quot;:{&quot;x&quot;:25,&quot;y&quot;:45.833333333333336},&quot;fallbackUrl&quot;:&quot;sources/icons/5ad9fe9dedc23900148ca07c/5ad9fe2fedc23900148ca06f.svg&quot;},&quot;source&quot;:{&quot;id&quot;:&quot;5ad9fe2fedc23900148ca06f&quot;,&quot;version&quot;:&quot;20180420145147&quot;,&quot;type&quot;:&quot;ASSETS&quot;},&quot;isPremium&quot;:false,&quot;parent&quot;:{&quot;type&quot;:&quot;CHILD&quot;,&quot;parentId&quot;:&quot;3c52a634-6229-4679-bd2a-7e15f8e68599&quot;,&quot;order&quot;:&quot;99995&quot;},&quot;styles&quot;:{&quot;editable&quot;:[{&quot;styleName&quot;:&quot;SATURATE&quot;,&quot;index&quot;:0,&quot;value&quot;:187},{&quot;styleName&quot;:&quot;GLOW&quot;,&quot;index&quot;:0,&quot;value&quot;:3}]},&quot;opacity&quot;:1},&quot;ac3b4879-9402-4d1f-acd0-d52167e6a5ed&quot;:{&quot;type&quot;:&quot;FIGURE_OBJECT&quot;,&quot;id&quot;:&quot;ac3b4879-9402-4d1f-acd0-d52167e6a5ed&quot;,&quot;parent&quot;:{&quot;type&quot;:&quot;CHILD&quot;,&quot;parentId&quot;:&quot;3c52a634-6229-4679-bd2a-7e15f8e68599&quot;,&quot;order&quot;:&quot;9&quot;},&quot;relativeTransform&quot;:{&quot;translate&quot;:{&quot;x&quot;:336.0051466894211,&quot;y&quot;:416.38996871073175},&quot;rotate&quot;:-0.008411407839178603,&quot;skewX&quot;:0,&quot;scale&quot;:{&quot;x&quot;:1,&quot;y&quot;:1.0000000000000002}}},&quot;600fbc46-2841-41bb-a05e-9f96c11b3ebc&quot;:{&quot;type&quot;:&quot;FIGURE_OBJECT&quot;,&quot;id&quot;:&quot;600fbc46-2841-41bb-a05e-9f96c11b3ebc&quot;,&quot;relativeTransform&quot;:{&quot;translate&quot;:{&quot;x&quot;:-388.94998660617523,&quot;y&quot;:-155.13403844351615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ac3b4879-9402-4d1f-acd0-d52167e6a5ed&quot;,&quot;order&quot;:&quot;7&quot;}},&quot;5156a623-9c49-4a88-ab3e-eaaf6df8873d&quot;:{&quot;type&quot;:&quot;FIGURE_OBJECT&quot;,&quot;id&quot;:&quot;5156a623-9c49-4a88-ab3e-eaaf6df8873d&quot;,&quot;relativeTransform&quot;:{&quot;translate&quot;:{&quot;x&quot;:-377.44300250924215,&quot;y&quot;:-169.0159483261363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ac3b4879-9402-4d1f-acd0-d52167e6a5ed&quot;,&quot;order&quot;:&quot;5&quot;}},&quot;26310575-8524-4186-948d-a2b7f0f5f434&quot;:{&quot;type&quot;:&quot;FIGURE_OBJECT&quot;,&quot;id&quot;:&quot;26310575-8524-4186-948d-a2b7f0f5f434&quot;,&quot;relativeTransform&quot;:{&quot;translate&quot;:{&quot;x&quot;:-393.13601311128684,&quot;y&quot;:-177.64499073431506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ac3b4879-9402-4d1f-acd0-d52167e6a5ed&quot;,&quot;order&quot;:&quot;2&quot;}},&quot;1cb41cf7-0b2d-497f-ba1f-de30ffcb5984&quot;:{&quot;type&quot;:&quot;FIGURE_OBJECT&quot;,&quot;id&quot;:&quot;1cb41cf7-0b2d-497f-ba1f-de30ffcb5984&quot;,&quot;parent&quot;:{&quot;type&quot;:&quot;CHILD&quot;,&quot;parentId&quot;:&quot;3c52a634-6229-4679-bd2a-7e15f8e68599&quot;,&quot;order&quot;:&quot;85&quot;},&quot;relativeTransform&quot;:{&quot;translate&quot;:{&quot;x&quot;:468.3608003254245,&quot;y&quot;:414.0226069804416},&quot;rotate&quot;:-0.008411407839178603,&quot;skewX&quot;:0,&quot;scale&quot;:{&quot;x&quot;:1,&quot;y&quot;:1.0000000000000002}}},&quot;5aa26d72-eb38-431b-9659-ddb35f7cbb5b&quot;:{&quot;type&quot;:&quot;FIGURE_OBJECT&quot;,&quot;id&quot;:&quot;5aa26d72-eb38-431b-9659-ddb35f7cbb5b&quot;,&quot;relativeTransform&quot;:{&quot;translate&quot;:{&quot;x&quot;:-388.94998660617523,&quot;y&quot;:-155.13403844351615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1cb41cf7-0b2d-497f-ba1f-de30ffcb5984&quot;,&quot;order&quot;:&quot;7&quot;}},&quot;61ce9541-c12b-4912-9b21-818e3ba732d9&quot;:{&quot;type&quot;:&quot;FIGURE_OBJECT&quot;,&quot;id&quot;:&quot;61ce9541-c12b-4912-9b21-818e3ba732d9&quot;,&quot;relativeTransform&quot;:{&quot;translate&quot;:{&quot;x&quot;:-377.44300250924215,&quot;y&quot;:-169.0159483261363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1cb41cf7-0b2d-497f-ba1f-de30ffcb5984&quot;,&quot;order&quot;:&quot;5&quot;}},&quot;03743bc7-7f37-4aba-accf-eb77e622c0c6&quot;:{&quot;type&quot;:&quot;FIGURE_OBJECT&quot;,&quot;id&quot;:&quot;03743bc7-7f37-4aba-accf-eb77e622c0c6&quot;,&quot;relativeTransform&quot;:{&quot;translate&quot;:{&quot;x&quot;:-393.13601311128684,&quot;y&quot;:-177.64499073431506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1cb41cf7-0b2d-497f-ba1f-de30ffcb5984&quot;,&quot;order&quot;:&quot;2&quot;}},&quot;7700d250-5797-49c6-84d4-876381aa70db&quot;:{&quot;type&quot;:&quot;FIGURE_OBJECT&quot;,&quot;id&quot;:&quot;7700d250-5797-49c6-84d4-876381aa70db&quot;,&quot;parent&quot;:{&quot;type&quot;:&quot;CHILD&quot;,&quot;parentId&quot;:&quot;3c52a634-6229-4679-bd2a-7e15f8e68599&quot;,&quot;order&quot;:&quot;8&quot;},&quot;relativeTransform&quot;:{&quot;translate&quot;:{&quot;x&quot;:503.2156038260883,&quot;y&quot;:275.53833908179627},&quot;rotate&quot;:-0.008411407839178603,&quot;skewX&quot;:0,&quot;scale&quot;:{&quot;x&quot;:1,&quot;y&quot;:1.0000000000000002}}},&quot;591e4b6b-06f5-4233-8a45-83161e38a056&quot;:{&quot;type&quot;:&quot;FIGURE_OBJECT&quot;,&quot;id&quot;:&quot;591e4b6b-06f5-4233-8a45-83161e38a056&quot;,&quot;relativeTransform&quot;:{&quot;translate&quot;:{&quot;x&quot;:-388.94998660617523,&quot;y&quot;:-155.13403844351615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7700d250-5797-49c6-84d4-876381aa70db&quot;,&quot;order&quot;:&quot;7&quot;}},&quot;dd78f391-7023-44d1-a578-b5c1ea0746f5&quot;:{&quot;type&quot;:&quot;FIGURE_OBJECT&quot;,&quot;id&quot;:&quot;dd78f391-7023-44d1-a578-b5c1ea0746f5&quot;,&quot;relativeTransform&quot;:{&quot;translate&quot;:{&quot;x&quot;:-377.44300250924215,&quot;y&quot;:-169.0159483261363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7700d250-5797-49c6-84d4-876381aa70db&quot;,&quot;order&quot;:&quot;5&quot;}},&quot;cc81d135-4a73-40cb-8258-810a66ce006e&quot;:{&quot;type&quot;:&quot;FIGURE_OBJECT&quot;,&quot;id&quot;:&quot;cc81d135-4a73-40cb-8258-810a66ce006e&quot;,&quot;relativeTransform&quot;:{&quot;translate&quot;:{&quot;x&quot;:-393.13601311128684,&quot;y&quot;:-177.64499073431506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7700d250-5797-49c6-84d4-876381aa70db&quot;,&quot;order&quot;:&quot;2&quot;}},&quot;0064dbf5-f46f-414c-a60c-27c13eb0a755&quot;:{&quot;type&quot;:&quot;FIGURE_OBJECT&quot;,&quot;id&quot;:&quot;0064dbf5-f46f-414c-a60c-27c13eb0a755&quot;,&quot;parent&quot;:{&quot;type&quot;:&quot;CHILD&quot;,&quot;parentId&quot;:&quot;3c52a634-6229-4679-bd2a-7e15f8e68599&quot;,&quot;order&quot;:&quot;77&quot;},&quot;relativeTransform&quot;:{&quot;translate&quot;:{&quot;x&quot;:398.9209838193171,&quot;y&quot;:274.0182103934697},&quot;rotate&quot;:-0.008411407839178603,&quot;skewX&quot;:0,&quot;scale&quot;:{&quot;x&quot;:1,&quot;y&quot;:1.0000000000000002}}},&quot;efe9ceae-b486-41e0-a193-fb7017339059&quot;:{&quot;type&quot;:&quot;FIGURE_OBJECT&quot;,&quot;id&quot;:&quot;efe9ceae-b486-41e0-a193-fb7017339059&quot;,&quot;relativeTransform&quot;:{&quot;translate&quot;:{&quot;x&quot;:-388.94998660617523,&quot;y&quot;:-155.13403844351615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0064dbf5-f46f-414c-a60c-27c13eb0a755&quot;,&quot;order&quot;:&quot;7&quot;}},&quot;9f6d62a7-4908-4383-a00b-7d30fe85a951&quot;:{&quot;type&quot;:&quot;FIGURE_OBJECT&quot;,&quot;id&quot;:&quot;9f6d62a7-4908-4383-a00b-7d30fe85a951&quot;,&quot;relativeTransform&quot;:{&quot;translate&quot;:{&quot;x&quot;:-377.44300250924215,&quot;y&quot;:-169.0159483261363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0064dbf5-f46f-414c-a60c-27c13eb0a755&quot;,&quot;order&quot;:&quot;5&quot;}},&quot;b089206e-45b9-489b-add0-4f69238d1821&quot;:{&quot;type&quot;:&quot;FIGURE_OBJECT&quot;,&quot;id&quot;:&quot;b089206e-45b9-489b-add0-4f69238d1821&quot;,&quot;relativeTransform&quot;:{&quot;translate&quot;:{&quot;x&quot;:-393.13601311128684,&quot;y&quot;:-177.64499073431506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0064dbf5-f46f-414c-a60c-27c13eb0a755&quot;,&quot;order&quot;:&quot;2&quot;}},&quot;62cd9f24-385d-4e30-a612-c428f29308c7&quot;:{&quot;type&quot;:&quot;FIGURE_OBJECT&quot;,&quot;id&quot;:&quot;62cd9f24-385d-4e30-a612-c428f29308c7&quot;,&quot;parent&quot;:{&quot;type&quot;:&quot;CHILD&quot;,&quot;parentId&quot;:&quot;3c52a634-6229-4679-bd2a-7e15f8e68599&quot;,&quot;order&quot;:&quot;75&quot;},&quot;relativeTransform&quot;:{&quot;translate&quot;:{&quot;x&quot;:186.4585221026116,&quot;y&quot;:275.80537977253044},&quot;rotate&quot;:-0.008411407839178603,&quot;skewX&quot;:0,&quot;scale&quot;:{&quot;x&quot;:1,&quot;y&quot;:1.0000000000000002}}},&quot;5f8d4601-a706-4ab8-808f-2721124b0fd3&quot;:{&quot;type&quot;:&quot;FIGURE_OBJECT&quot;,&quot;id&quot;:&quot;5f8d4601-a706-4ab8-808f-2721124b0fd3&quot;,&quot;relativeTransform&quot;:{&quot;translate&quot;:{&quot;x&quot;:-388.94998660617523,&quot;y&quot;:-155.13403844351615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62cd9f24-385d-4e30-a612-c428f29308c7&quot;,&quot;order&quot;:&quot;7&quot;}},&quot;910c9cab-23f1-4d7c-99c9-3f3aac977640&quot;:{&quot;type&quot;:&quot;FIGURE_OBJECT&quot;,&quot;id&quot;:&quot;910c9cab-23f1-4d7c-99c9-3f3aac977640&quot;,&quot;relativeTransform&quot;:{&quot;translate&quot;:{&quot;x&quot;:-377.44300250924215,&quot;y&quot;:-169.0159483261363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62cd9f24-385d-4e30-a612-c428f29308c7&quot;,&quot;order&quot;:&quot;5&quot;}},&quot;01ababae-f8ef-4a91-a9e1-ae4aa11d882e&quot;:{&quot;type&quot;:&quot;FIGURE_OBJECT&quot;,&quot;id&quot;:&quot;01ababae-f8ef-4a91-a9e1-ae4aa11d882e&quot;,&quot;relativeTransform&quot;:{&quot;translate&quot;:{&quot;x&quot;:-393.13601311128684,&quot;y&quot;:-177.64499073431506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62cd9f24-385d-4e30-a612-c428f29308c7&quot;,&quot;order&quot;:&quot;2&quot;}},&quot;2a27cd1e-17da-48fb-a4c3-f447dae3950b&quot;:{&quot;type&quot;:&quot;FIGURE_OBJECT&quot;,&quot;id&quot;:&quot;2a27cd1e-17da-48fb-a4c3-f447dae3950b&quot;,&quot;parent&quot;:{&quot;type&quot;:&quot;CHILD&quot;,&quot;parentId&quot;:&quot;3c52a634-6229-4679-bd2a-7e15f8e68599&quot;,&quot;order&quot;:&quot;72&quot;},&quot;relativeTransform&quot;:{&quot;translate&quot;:{&quot;x&quot;:-21.778249995434127,&quot;y&quot;:279.95475998434847},&quot;rotate&quot;:-0.008411407839178603,&quot;skewX&quot;:0,&quot;scale&quot;:{&quot;x&quot;:1,&quot;y&quot;:1.0000000000000002}}},&quot;e39bf01c-bba6-43e5-b911-03568beefd1e&quot;:{&quot;type&quot;:&quot;FIGURE_OBJECT&quot;,&quot;id&quot;:&quot;e39bf01c-bba6-43e5-b911-03568beefd1e&quot;,&quot;relativeTransform&quot;:{&quot;translate&quot;:{&quot;x&quot;:-388.94998660617523,&quot;y&quot;:-155.13403844351615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2a27cd1e-17da-48fb-a4c3-f447dae3950b&quot;,&quot;order&quot;:&quot;7&quot;}},&quot;4a4c2414-3f5a-40e5-820b-9e9728c745dc&quot;:{&quot;type&quot;:&quot;FIGURE_OBJECT&quot;,&quot;id&quot;:&quot;4a4c2414-3f5a-40e5-820b-9e9728c745dc&quot;,&quot;relativeTransform&quot;:{&quot;translate&quot;:{&quot;x&quot;:-377.44300250924215,&quot;y&quot;:-169.0159483261363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2a27cd1e-17da-48fb-a4c3-f447dae3950b&quot;,&quot;order&quot;:&quot;5&quot;}},&quot;35fd7874-4465-4bec-aef0-a25b66c4a34e&quot;:{&quot;type&quot;:&quot;FIGURE_OBJECT&quot;,&quot;id&quot;:&quot;35fd7874-4465-4bec-aef0-a25b66c4a34e&quot;,&quot;relativeTransform&quot;:{&quot;translate&quot;:{&quot;x&quot;:-393.13601311128684,&quot;y&quot;:-177.64499073431506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2a27cd1e-17da-48fb-a4c3-f447dae3950b&quot;,&quot;order&quot;:&quot;2&quot;}},&quot;8e08fdf6-730d-4a97-8bfc-8a01b262eb82&quot;:{&quot;type&quot;:&quot;FIGURE_OBJECT&quot;,&quot;id&quot;:&quot;8e08fdf6-730d-4a97-8bfc-8a01b262eb82&quot;,&quot;parent&quot;:{&quot;type&quot;:&quot;CHILD&quot;,&quot;parentId&quot;:&quot;3c52a634-6229-4679-bd2a-7e15f8e68599&quot;,&quot;order&quot;:&quot;7&quot;},&quot;relativeTransform&quot;:{&quot;translate&quot;:{&quot;x&quot;:75.95846181225608,&quot;y&quot;:279.1326497947114},&quot;rotate&quot;:-0.008411407839178603,&quot;skewX&quot;:0,&quot;scale&quot;:{&quot;x&quot;:1,&quot;y&quot;:1.0000000000000002}}},&quot;ec0cf900-6e65-476b-b128-4f38b25bfa77&quot;:{&quot;type&quot;:&quot;FIGURE_OBJECT&quot;,&quot;id&quot;:&quot;ec0cf900-6e65-476b-b128-4f38b25bfa77&quot;,&quot;relativeTransform&quot;:{&quot;translate&quot;:{&quot;x&quot;:-388.94998660617523,&quot;y&quot;:-155.13403844351615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8e08fdf6-730d-4a97-8bfc-8a01b262eb82&quot;,&quot;order&quot;:&quot;7&quot;}},&quot;8446ae3e-e009-495a-a0eb-2f46e567e7ec&quot;:{&quot;type&quot;:&quot;FIGURE_OBJECT&quot;,&quot;id&quot;:&quot;8446ae3e-e009-495a-a0eb-2f46e567e7ec&quot;,&quot;relativeTransform&quot;:{&quot;translate&quot;:{&quot;x&quot;:-377.44300250924215,&quot;y&quot;:-169.0159483261363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8e08fdf6-730d-4a97-8bfc-8a01b262eb82&quot;,&quot;order&quot;:&quot;5&quot;}},&quot;f81b4969-2cc4-469b-a56a-cc8e83ef5af5&quot;:{&quot;type&quot;:&quot;FIGURE_OBJECT&quot;,&quot;id&quot;:&quot;f81b4969-2cc4-469b-a56a-cc8e83ef5af5&quot;,&quot;relativeTransform&quot;:{&quot;translate&quot;:{&quot;x&quot;:-393.13601311128684,&quot;y&quot;:-177.64499073431506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8e08fdf6-730d-4a97-8bfc-8a01b262eb82&quot;,&quot;order&quot;:&quot;2&quot;}},&quot;52ba489c-b079-42de-97f3-1c9604b55198&quot;:{&quot;type&quot;:&quot;FIGURE_OBJECT&quot;,&quot;id&quot;:&quot;52ba489c-b079-42de-97f3-1c9604b55198&quot;,&quot;relativeTransform&quot;:{&quot;translate&quot;:{&quot;x&quot;:-407.7959350506938,&quot;y&quot;:195.00882507195627},&quot;rotate&quot;:-0.008411407839178603,&quot;skewX&quot;:0,&quot;scale&quot;:{&quot;x&quot;:1,&quot;y&quot;:1.0000000000000002}},&quot;opacity&quot;:1,&quot;path&quot;:{&quot;type&quot;:&quot;POLY_LINE&quot;,&quot;points&quot;:[{&quot;x&quot;:0,&quot;y&quot;:-20.422212961839136},{&quot;x&quot;:0,&quot;y&quot;:20.422212961839136}],&quot;closed&quot;:false},&quot;pathStyles&quot;:[{&quot;type&quot;:&quot;FILL&quot;,&quot;fillStyle&quot;:&quot;transparent&quot;},{&quot;type&quot;:&quot;STROKE&quot;,&quot;strokeStyle&quot;:&quot;#FFC72C&quot;,&quot;lineWidth&quot;:2,&quot;lineJoin&quot;:&quot;round&quot;}],&quot;pathMarkers&quot;:{&quot;markerEnd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c52a634-6229-4679-bd2a-7e15f8e68599&quot;,&quot;order&quot;:&quot;68&quot;}},&quot;ad64347c-00fb-45b9-a1d8-e93c3f48182a&quot;:{&quot;type&quot;:&quot;FIGURE_OBJECT&quot;,&quot;id&quot;:&quot;ad64347c-00fb-45b9-a1d8-e93c3f48182a&quot;,&quot;relativeTransform&quot;:{&quot;translate&quot;:{&quot;x&quot;:-412.2240979421464,&quot;y&quot;:158.9297844865663},&quot;rotate&quot;:-0.008411407839178603,&quot;skewX&quot;:0,&quot;scale&quot;:{&quot;x&quot;:1,&quot;y&quot;:1.0000000000000002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2]}],&quot;text&quot;:&quot;Megakaryocyte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3.68383535923068,&quot;y&quot;:18},&quot;targetSize&quot;:{&quot;x&quot;:103.68383535923068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67&quot;}},&quot;4585d1ef-92f7-47f7-b498-aca974f33c70&quot;:{&quot;type&quot;:&quot;FIGURE_OBJECT&quot;,&quot;id&quot;:&quot;4585d1ef-92f7-47f7-b498-aca974f33c70&quot;,&quot;relativeTransform&quot;:{&quot;translate&quot;:{&quot;x&quot;:-99.23309723436074,&quot;y&quot;:111.95539235696108},&quot;rotate&quot;:-0.008411407839178603,&quot;skewX&quot;:0,&quot;scale&quot;:{&quot;x&quot;:1,&quot;y&quot;:1.0000000000000002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66&quot;}},&quot;4b8033b8-1a0b-4cac-8ce7-6664b47a90ba&quot;:{&quot;type&quot;:&quot;FIGURE_OBJECT&quot;,&quot;id&quot;:&quot;4b8033b8-1a0b-4cac-8ce7-6664b47a90ba&quot;,&quot;name&quot;:&quot;Red blood cell 1&quot;,&quot;relativeTransform&quot;:{&quot;translate&quot;:{&quot;x&quot;:11.584867906532516,&quot;y&quot;:-0.287205190941983},&quot;rotate&quot;:0.44168683711274603,&quot;skewX&quot;:0,&quot;scale&quot;:{&quot;x&quot;:0.23888351355496878,&quot;y&quot;:0.2388835135549688}},&quot;opacity&quot;:1,&quot;image&quot;:{&quot;url&quot;:&quot;https://icons.biorender.com/biorender/5b4f4a6a96681f00149b46d5/red-blood-cell-1.png&quot;,&quot;size&quot;:{&quot;x&quot;:197,&quot;y&quot;:163},&quot;isPremium&quot;:false,&quot;isPacked&quot;:true},&quot;source&quot;:{&quot;id&quot;:&quot;5b4f4a123444200014c1f9a7&quot;,&quot;type&quot;:&quot;ASSETS&quot;},&quot;pathStyles&quot;:[{&quot;type&quot;:&quot;FILL&quot;,&quot;fillStyle&quot;:&quot;rgb(0,0,0)&quot;}],&quot;isLocked&quot;:false,&quot;parent&quot;:{&quot;type&quot;:&quot;CHILD&quot;,&quot;parentId&quot;:&quot;4585d1ef-92f7-47f7-b498-aca974f33c70&quot;,&quot;order&quot;:&quot;5&quot;}},&quot;973ea5ff-195f-4986-94f5-1adb53544cd8&quot;:{&quot;type&quot;:&quot;FIGURE_OBJECT&quot;,&quot;id&quot;:&quot;973ea5ff-195f-4986-94f5-1adb53544cd8&quot;,&quot;name&quot;:&quot;Red blood cell 3&quot;,&quot;relativeTransform&quot;:{&quot;translate&quot;:{&quot;x&quot;:-16.605889995149848,&quot;y&quot;:7.613938224636553},&quot;rotate&quot;:0,&quot;skewX&quot;:0,&quot;scale&quot;:{&quot;x&quot;:0.24947402127323803,&quot;y&quot;:0.24947402127323803}},&quot;opacity&quot;:0.82,&quot;image&quot;:{&quot;url&quot;:&quot;https://icons.biorender.com/biorender/5b4f49943444200014c1f9a3/red-blood-cell-3.png&quot;,&quot;size&quot;:{&quot;x&quot;:197,&quot;y&quot;:163},&quot;isPremium&quot;:false,&quot;isPacked&quot;:true},&quot;source&quot;:{&quot;id&quot;:&quot;59f798577b352c00127f47f0&quot;,&quot;type&quot;:&quot;ASSETS&quot;},&quot;pathStyles&quot;:[{&quot;type&quot;:&quot;FILL&quot;,&quot;fillStyle&quot;:&quot;rgb(0,0,0)&quot;}],&quot;isLocked&quot;:false,&quot;parent&quot;:{&quot;type&quot;:&quot;CHILD&quot;,&quot;parentId&quot;:&quot;4585d1ef-92f7-47f7-b498-aca974f33c70&quot;,&quot;order&quot;:&quot;2&quot;}},&quot;923d0f1a-e00b-487d-ad14-00f844504f8f&quot;:{&quot;type&quot;:&quot;FIGURE_OBJECT&quot;,&quot;id&quot;:&quot;923d0f1a-e00b-487d-ad14-00f844504f8f&quot;,&quot;name&quot;:&quot;Basophil&quot;,&quot;relativeTransform&quot;:{&quot;translate&quot;:{&quot;x&quot;:-202.98458897379126,&quot;y&quot;:112.82810905008802},&quot;rotate&quot;:1.562384918955718,&quot;skewX&quot;:-9.361759371235165e-18,&quot;scale&quot;:{&quot;x&quot;:0.6806226462264732,&quot;y&quot;:0.6806226462264734}},&quot;opacity&quot;:1,&quot;image&quot;:{&quot;url&quot;:&quot;https://icons.biorender.com/biorender/5be1c039eb01841200bce2b2/basophil-1.png&quot;,&quot;size&quot;:{&quot;x&quot;:85,&quot;y&quot;:87},&quot;isPremium&quot;:false,&quot;isPacked&quot;:true},&quot;source&quot;:{&quot;id&quot;:&quot;5be1bfc5eb01841200bce2ab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65&quot;}},&quot;008bdb0d-d54b-498a-952b-acc774c24865&quot;:{&quot;type&quot;:&quot;FIGURE_OBJECT&quot;,&quot;id&quot;:&quot;008bdb0d-d54b-498a-952b-acc774c24865&quot;,&quot;name&quot;:&quot;Monocyte&quot;,&quot;relativeTransform&quot;:{&quot;translate&quot;:{&quot;x&quot;:12.246629886950863,&quot;y&quot;:111.01766879103474},&quot;rotate&quot;:-0.008411407839178604,&quot;skewX&quot;:-1.799678899720365e-18,&quot;scale&quot;:{&quot;x&quot;:0.6942287861067007,&quot;y&quot;:0.6942287861067009}},&quot;opacity&quot;:1,&quot;image&quot;:{&quot;url&quot;:&quot;https://icons.biorender.com/biorender/5be1cb18df7f0b120034bb42/monocyte-1.png&quot;,&quot;size&quot;:{&quot;x&quot;:90,&quot;y&quot;:80},&quot;isPremium&quot;:false,&quot;isPacked&quot;:true},&quot;source&quot;:{&quot;id&quot;:&quot;5be1caf0df7f0b120034bb3c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63&quot;}},&quot;74b07159-24d4-44aa-9f56-6e5333aed136&quot;:{&quot;type&quot;:&quot;FIGURE_OBJECT&quot;,&quot;id&quot;:&quot;74b07159-24d4-44aa-9f56-6e5333aed136&quot;,&quot;name&quot;:&quot;Eosinophil&quot;,&quot;relativeTransform&quot;:{&quot;translate&quot;:{&quot;x&quot;:-310.73527673758025,&quot;y&quot;:113.7344654053656},&quot;rotate&quot;:-0.008411407839178603,&quot;skewX&quot;:1.07536368822797e-17,&quot;scale&quot;:{&quot;x&quot;:0.5680053704509372,&quot;y&quot;:0.5680053704509375}},&quot;opacity&quot;:1,&quot;image&quot;:{&quot;url&quot;:&quot;https://icons.biorender.com/biorender/5be1c251eb01841200bce30e/eosinophil-1.png&quot;,&quot;size&quot;:{&quot;x&quot;:110,&quot;y&quot;:110},&quot;isPremium&quot;:false,&quot;isPacked&quot;:true},&quot;source&quot;:{&quot;id&quot;:&quot;5be1c1f9eb01841200bce304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62&quot;}},&quot;ddc778d8-decb-43a0-a9a9-e9f83d833711&quot;:{&quot;type&quot;:&quot;FIGURE_OBJECT&quot;,&quot;id&quot;:&quot;ddc778d8-decb-43a0-a9a9-e9f83d833711&quot;,&quot;name&quot;:&quot;Neutrophil&quot;,&quot;relativeTransform&quot;:{&quot;translate&quot;:{&quot;x&quot;:113.31536455438894,&quot;y&quot;:110.1675183939777},&quot;rotate&quot;:-0.0084114078391786,&quot;skewX&quot;:0,&quot;scale&quot;:{&quot;x&quot;:0.3961551188735203,&quot;y&quot;:0.3961551188735203}},&quot;opacity&quot;:1,&quot;image&quot;:{&quot;url&quot;:&quot;https://icons.biorender.com/biorender/5ddeca98d8d7a100044a0e4c/neutrophil-1.png&quot;,&quot;size&quot;:{&quot;x&quot;:163,&quot;y&quot;:163},&quot;isPremium&quot;:false,&quot;isPacked&quot;:true},&quot;source&quot;:{&quot;id&quot;:&quot;5be1cbaadf7f0b120034bb54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61&quot;}},&quot;9b6813de-d15f-4e81-b432-b4870cd839c6&quot;:{&quot;type&quot;:&quot;FIGURE_OBJECT&quot;,&quot;id&quot;:&quot;9b6813de-d15f-4e81-b432-b4870cd839c6&quot;,&quot;name&quot;:&quot;Megakaryocyte&quot;,&quot;relativeTransform&quot;:{&quot;translate&quot;:{&quot;x&quot;:-409.4012339294257,&quot;y&quot;:116.33971366281511},&quot;rotate&quot;:-0.008411407839178632,&quot;skewX&quot;:-3.981815737778164e-18,&quot;scale&quot;:{&quot;x&quot;:0.2020971489030228,&quot;y&quot;:0.20209714890302272}},&quot;opacity&quot;:1,&quot;image&quot;:{&quot;url&quot;:&quot;https://icons.biorender.com/biorender/5be1cad5df7f0b120034bb37/megakaryocyte-1.png&quot;,&quot;size&quot;:{&quot;x&quot;:386,&quot;y&quot;:357},&quot;isPremium&quot;:false,&quot;isPacked&quot;:true},&quot;source&quot;:{&quot;id&quot;:&quot;5be1ca8ddf7f0b120034bb2e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6&quot;}},&quot;416b1cc8-8f73-4429-a660-6eb0219669ae&quot;:{&quot;type&quot;:&quot;FIGURE_OBJECT&quot;,&quot;id&quot;:&quot;416b1cc8-8f73-4429-a660-6eb0219669ae&quot;,&quot;relativeTransform&quot;:{&quot;translate&quot;:{&quot;x&quot;:113.74379019491354,&quot;y&quot;:153.32407733604327},&quot;rotate&quot;:-0.008411407839178603,&quot;skewX&quot;:0,&quot;scale&quot;:{&quot;x&quot;:1,&quot;y&quot;:1.0000000000000002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9]}],&quot;text&quot;:&quot;Neutrophi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9.198093627575,&quot;y&quot;:18},&quot;targetSize&quot;:{&quot;x&quot;:109.198093627575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58&quot;}},&quot;467d72ef-7501-4f9c-ac63-ae789e094253&quot;:{&quot;type&quot;:&quot;FIGURE_OBJECT&quot;,&quot;id&quot;:&quot;467d72ef-7501-4f9c-ac63-ae789e094253&quot;,&quot;relativeTransform&quot;:{&quot;translate&quot;:{&quot;x&quot;:12.132331716683531,&quot;y&quot;:153.7022134107707},&quot;rotate&quot;:-0.008411407839178603,&quot;skewX&quot;:0,&quot;scale&quot;:{&quot;x&quot;:1,&quot;y&quot;:1.0000000000000002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7]}],&quot;text&quot;:&quot;Monocyte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92.1358914982664,&quot;y&quot;:18},&quot;targetSize&quot;:{&quot;x&quot;:92.1358914982664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57&quot;}},&quot;16584e64-809e-4a1d-b9a4-6bbfe45bf143&quot;:{&quot;type&quot;:&quot;FIGURE_OBJECT&quot;,&quot;id&quot;:&quot;16584e64-809e-4a1d-b9a4-6bbfe45bf143&quot;,&quot;relativeTransform&quot;:{&quot;translate&quot;:{&quot;x&quot;:-99.71741663784454,&quot;y&quot;:155.35229420726364},&quot;rotate&quot;:-0.008411407839178603,&quot;skewX&quot;:0,&quot;scale&quot;:{&quot;x&quot;:1,&quot;y&quot;:1.0000000000000002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1]}],&quot;text&quot;:&quot;Erythrocytes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0.09825249194375,&quot;y&quot;:18},&quot;targetSize&quot;:{&quot;x&quot;:100.09825249194375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56&quot;}},&quot;ce2609da-fbee-4565-a07c-f8bafbef7787&quot;:{&quot;type&quot;:&quot;FIGURE_OBJECT&quot;,&quot;id&quot;:&quot;ce2609da-fbee-4565-a07c-f8bafbef7787&quot;,&quot;relativeTransform&quot;:{&quot;translate&quot;:{&quot;x&quot;:-310.8335636238152,&quot;y&quot;:158.32248524927127},&quot;rotate&quot;:-0.008411407839178603,&quot;skewX&quot;:0,&quot;scale&quot;:{&quot;x&quot;:1,&quot;y&quot;:1.0000000000000002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9]}],&quot;text&quot;:&quot;Eosinophi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78.25507914098515,&quot;y&quot;:18},&quot;targetSize&quot;:{&quot;x&quot;:78.25507914098515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55&quot;}},&quot;2e0ae71a-64f3-4b0c-b6ae-e19611505063&quot;:{&quot;type&quot;:&quot;FIGURE_OBJECT&quot;,&quot;id&quot;:&quot;2e0ae71a-64f3-4b0c-b6ae-e19611505063&quot;,&quot;relativeTransform&quot;:{&quot;translate&quot;:{&quot;x&quot;:-203.08672242969058,&quot;y&quot;:156.9588357724927},&quot;rotate&quot;:-0.008411407839178603,&quot;skewX&quot;:0,&quot;scale&quot;:{&quot;x&quot;:1,&quot;y&quot;:1.0000000000000002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7]}],&quot;text&quot;:&quot;Basophi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61.59407957810827,&quot;y&quot;:18},&quot;targetSize&quot;:{&quot;x&quot;:61.59407957810827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53&quot;}},&quot;2eb5eda2-24c2-4d11-b17a-d54132a07d01&quot;:{&quot;type&quot;:&quot;FIGURE_OBJECT&quot;,&quot;id&quot;:&quot;2eb5eda2-24c2-4d11-b17a-d54132a07d01&quot;,&quot;name&quot;:&quot;Dendritic cell&quot;,&quot;relativeTransform&quot;:{&quot;translate&quot;:{&quot;x&quot;:-52.901768832714986,&quot;y&quot;:253.26632739362168},&quot;rotate&quot;:-0.008411407839178611,&quot;skewX&quot;:0,&quot;scale&quot;:{&quot;x&quot;:0.3034450695414569,&quot;y&quot;:0.3034450695414568}},&quot;opacity&quot;:1,&quot;image&quot;:{&quot;url&quot;:&quot;https://icons.biorender.com/biorender/5be1c0a7eb01841200bce2c1/dendritic-cell-1.png&quot;,&quot;size&quot;:{&quot;x&quot;:221,&quot;y&quot;:221},&quot;isPremium&quot;:false,&quot;isPacked&quot;:true},&quot;source&quot;:{&quot;id&quot;:&quot;5be1c055eb01841200bce2b6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52&quot;}},&quot;1f807ffd-341b-43c9-ad5f-7ced0e496a59&quot;:{&quot;type&quot;:&quot;FIGURE_OBJECT&quot;,&quot;id&quot;:&quot;1f807ffd-341b-43c9-ad5f-7ced0e496a59&quot;,&quot;name&quot;:&quot;Macrophage&quot;,&quot;relativeTransform&quot;:{&quot;translate&quot;:{&quot;x&quot;:77.16959432499152,&quot;y&quot;:252.17221830639346},&quot;rotate&quot;:-0.008411407839178622,&quot;skewX&quot;:0,&quot;scale&quot;:{&quot;x&quot;:0.3367377546504097,&quot;y&quot;:0.3367377546504097}},&quot;opacity&quot;:1,&quot;image&quot;:{&quot;url&quot;:&quot;https://icons.biorender.com/biorender/5be1c82adf7f0b120034babd/macrophage-1.png&quot;,&quot;size&quot;:{&quot;x&quot;:173,&quot;y&quot;:173},&quot;isPremium&quot;:false,&quot;isPacked&quot;:true},&quot;source&quot;:{&quot;id&quot;:&quot;5be1c773df7f0b120034bab2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51&quot;}},&quot;96e2f1b2-0b19-4632-a659-9ca32d4c687f&quot;:{&quot;type&quot;:&quot;FIGURE_OBJECT&quot;,&quot;id&quot;:&quot;96e2f1b2-0b19-4632-a659-9ca32d4c687f&quot;,&quot;relativeTransform&quot;:{&quot;translate&quot;:{&quot;x&quot;:79.20773919782243,&quot;y&quot;:297.22089560915026},&quot;rotate&quot;:-0.008411407839178603,&quot;skewX&quot;:0,&quot;scale&quot;:{&quot;x&quot;:1,&quot;y&quot;:1.0000000000000002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9]}],&quot;text&quot;:&quot;Macrophage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94.88480184132169,&quot;y&quot;:18},&quot;targetSize&quot;:{&quot;x&quot;:94.88480184132169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5&quot;}},&quot;247939c8-b031-4252-8a0a-1f1c135b4494&quot;:{&quot;type&quot;:&quot;FIGURE_OBJECT&quot;,&quot;id&quot;:&quot;247939c8-b031-4252-8a0a-1f1c135b4494&quot;,&quot;relativeTransform&quot;:{&quot;translate&quot;:{&quot;x&quot;:-50.28646278430897,&quot;y&quot;:298.79314502813946},&quot;rotate&quot;:-0.008411407839178603,&quot;skewX&quot;:0,&quot;scale&quot;:{&quot;x&quot;:1,&quot;y&quot;:1.0000000000000002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3]}],&quot;text&quot;:&quot;Dendritic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9.37881455308066,&quot;y&quot;:18},&quot;targetSize&quot;:{&quot;x&quot;:109.37881455308066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48&quot;}},&quot;1b9bed4e-39ae-4a53-b291-8cde4a40e82a&quot;:{&quot;type&quot;:&quot;FIGURE_OBJECT&quot;,&quot;id&quot;:&quot;1b9bed4e-39ae-4a53-b291-8cde4a40e82a&quot;,&quot;relativeTransform&quot;:{&quot;translate&quot;:{&quot;x&quot;:-405.276558146069,&quot;y&quot;:302.7024914369707},&quot;rotate&quot;:-0.008411407839178603,&quot;skewX&quot;:0,&quot;scale&quot;:{&quot;x&quot;:1,&quot;y&quot;:1.0000000000000002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8]}],&quot;text&quot;:&quot;Platelets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66.05441974338163,&quot;y&quot;:18},&quot;targetSize&quot;:{&quot;x&quot;:66.05441974338163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47&quot;}},&quot;300b39a6-9ed3-47eb-897b-8ef971d3629c&quot;:{&quot;type&quot;:&quot;FIGURE_OBJECT&quot;,&quot;id&quot;:&quot;300b39a6-9ed3-47eb-897b-8ef971d3629c&quot;,&quot;relativeTransform&quot;:{&quot;translate&quot;:{&quot;x&quot;:-400.8645745793895,&quot;y&quot;:252.02903138177192},&quot;rotate&quot;:0.09441745683073342,&quot;skewX&quot;:-2.775557561562894e-17,&quot;scale&quot;:{&quot;x&quot;:0.9999999999999996,&quot;y&quot;:1.0000000000000002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46&quot;}},&quot;899ad894-ec99-4e03-a59e-8a12a806de96&quot;:{&quot;type&quot;:&quot;FIGURE_OBJECT&quot;,&quot;id&quot;:&quot;899ad894-ec99-4e03-a59e-8a12a806de96&quot;,&quot;name&quot;:&quot;Platelet&quot;,&quot;relativeTransform&quot;:{&quot;translate&quot;:{&quot;x&quot;:11.70382700611554,&quot;y&quot;:-5.321914002858648},&quot;rotate&quot;:0.747859353509104,&quot;skewX&quot;:0,&quot;scale&quot;:{&quot;x&quot;:0.08411850048251727,&quot;y&quot;:0.08411850048251726}},&quot;opacity&quot;:1,&quot;image&quot;:{&quot;url&quot;:&quot;https://icons.biorender.com/biorender/5cc0717491c8f735000d3e37/platelet-1.png&quot;,&quot;size&quot;:{&quot;x&quot;:387,&quot;y&quot;:387},&quot;isPremium&quot;:false,&quot;isPacked&quot;:true},&quot;source&quot;:{&quot;id&quot;:&quot;5be1ce3edf7f0b120034bba1&quot;,&quot;type&quot;:&quot;ASSETS&quot;},&quot;pathStyles&quot;:[{&quot;type&quot;:&quot;FILL&quot;,&quot;fillStyle&quot;:&quot;rgb(0,0,0)&quot;}],&quot;isLocked&quot;:false,&quot;parent&quot;:{&quot;type&quot;:&quot;CHILD&quot;,&quot;parentId&quot;:&quot;300b39a6-9ed3-47eb-897b-8ef971d3629c&quot;,&quot;order&quot;:&quot;7&quot;}},&quot;2dd7208e-fb39-4d48-a9fd-b199361192cf&quot;:{&quot;type&quot;:&quot;FIGURE_OBJECT&quot;,&quot;id&quot;:&quot;2dd7208e-fb39-4d48-a9fd-b199361192cf&quot;,&quot;name&quot;:&quot;Platelet&quot;,&quot;relativeTransform&quot;:{&quot;translate&quot;:{&quot;x&quot;:-8.323559416814117,&quot;y&quot;:16.276871273620287},&quot;rotate&quot;:0,&quot;skewX&quot;:0,&quot;scale&quot;:{&quot;x&quot;:0.08411850048251726,&quot;y&quot;:0.08411850048251726}},&quot;opacity&quot;:1,&quot;image&quot;:{&quot;url&quot;:&quot;https://icons.biorender.com/biorender/5cc0717491c8f735000d3e37/platelet-1.png&quot;,&quot;size&quot;:{&quot;x&quot;:387,&quot;y&quot;:387},&quot;isPremium&quot;:false,&quot;isPacked&quot;:true},&quot;source&quot;:{&quot;id&quot;:&quot;5be1ce3edf7f0b120034bba1&quot;,&quot;type&quot;:&quot;ASSETS&quot;},&quot;pathStyles&quot;:[{&quot;type&quot;:&quot;FILL&quot;,&quot;fillStyle&quot;:&quot;rgb(0,0,0)&quot;}],&quot;isLocked&quot;:false,&quot;parent&quot;:{&quot;type&quot;:&quot;CHILD&quot;,&quot;parentId&quot;:&quot;300b39a6-9ed3-47eb-897b-8ef971d3629c&quot;,&quot;order&quot;:&quot;5&quot;}},&quot;7a87cfe5-ec84-4856-8cf3-79457445fb33&quot;:{&quot;type&quot;:&quot;FIGURE_OBJECT&quot;,&quot;id&quot;:&quot;7a87cfe5-ec84-4856-8cf3-79457445fb33&quot;,&quot;name&quot;:&quot;Platelet&quot;,&quot;relativeTransform&quot;:{&quot;translate&quot;:{&quot;x&quot;:-18.42973521392,&quot;y&quot;:-16.276871273620284},&quot;rotate&quot;:6.283185307179586,&quot;skewX&quot;:0,&quot;scale&quot;:{&quot;x&quot;:-0.08411850048251726,&quot;y&quot;:0.08411850048251726}},&quot;opacity&quot;:1,&quot;image&quot;:{&quot;url&quot;:&quot;https://icons.biorender.com/biorender/5cc0717491c8f735000d3e37/platelet-1.png&quot;,&quot;size&quot;:{&quot;x&quot;:387,&quot;y&quot;:387},&quot;isPremium&quot;:false,&quot;isPacked&quot;:true},&quot;source&quot;:{&quot;id&quot;:&quot;5be1ce3edf7f0b120034bba1&quot;,&quot;type&quot;:&quot;ASSETS&quot;},&quot;pathStyles&quot;:[{&quot;type&quot;:&quot;FILL&quot;,&quot;fillStyle&quot;:&quot;rgb(0,0,0)&quot;}],&quot;isLocked&quot;:false,&quot;parent&quot;:{&quot;type&quot;:&quot;CHILD&quot;,&quot;parentId&quot;:&quot;300b39a6-9ed3-47eb-897b-8ef971d3629c&quot;,&quot;order&quot;:&quot;2&quot;}},&quot;468ac278-6acb-4928-9706-44356252f768&quot;:{&quot;type&quot;:&quot;FIGURE_OBJECT&quot;,&quot;id&quot;:&quot;468ac278-6acb-4928-9706-44356252f768&quot;,&quot;name&quot;:&quot;Bracket (square, long, lead line)&quot;,&quot;relativeTransform&quot;:{&quot;translate&quot;:{&quot;x&quot;:11.542631906733284,&quot;y&quot;:196.76992177808359},&quot;rotate&quot;:1.562384918955718,&quot;skewX&quot;:0,&quot;scale&quot;:{&quot;x&quot;:1,&quot;y&quot;:1.0000000000000002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45&quot;}},&quot;3eb59acf-18b2-400c-aa2b-2db8c6b6c3eb&quot;:{&quot;type&quot;:&quot;FIGURE_OBJECT&quot;,&quot;id&quot;:&quot;3eb59acf-18b2-400c-aa2b-2db8c6b6c3eb&quot;,&quot;relativeTransform&quot;:{&quot;translate&quot;:{&quot;x&quot;:-15.117751468765618,&quot;y&quot;:-0.436628346452153},&quot;rotate&quot;:6.108652381980153e-17,&quot;skewX&quot;:0,&quot;scale&quot;:{&quot;x&quot;:1,&quot;y&quot;:1}},&quot;opacity&quot;:1,&quot;path&quot;:{&quot;type&quot;:&quot;POLY_LINE&quot;,&quot;points&quot;:[{&quot;x&quot;:-10.112791703298171,&quot;y&quot;:0},{&quot;x&quot;:10.112791703298171,&quot;y&quot;:0}],&quot;closed&quot;:false},&quot;pathStyles&quot;:[{&quot;type&quot;:&quot;FILL&quot;,&quot;fillStyle&quot;:&quot;transparent&quot;},{&quot;type&quot;:&quot;STROKE&quot;,&quot;strokeStyle&quot;:&quot;#FFC72C&quot;,&quot;lineWidth&quot;:2,&quot;lineJoin&quot;:&quot;round&quot;}],&quot;isLocked&quot;:false,&quot;parent&quot;:{&quot;type&quot;:&quot;CHILD&quot;,&quot;parentId&quot;:&quot;468ac278-6acb-4928-9706-44356252f768&quot;,&quot;order&quot;:&quot;5&quot;}},&quot;0c1c0df0-0004-44fc-a5fd-242d61582795&quot;:{&quot;type&quot;:&quot;FIGURE_OBJECT&quot;,&quot;id&quot;:&quot;0c1c0df0-0004-44fc-a5fd-242d61582795&quot;,&quot;relativeTransform&quot;:{&quot;translate&quot;:{&quot;x&quot;:5.956233283833171,&quot;y&quot;:0},&quot;rotate&quot;:6.108652381980153e-17,&quot;skewX&quot;:0,&quot;scale&quot;:{&quot;x&quot;:1,&quot;y&quot;:1}},&quot;opacity&quot;:1,&quot;path&quot;:{&quot;type&quot;:&quot;POLY_LINE&quot;,&quot;points&quot;:[{&quot;x&quot;:11.890408588694868,&quot;y&quot;:66.83710729545436},{&quot;x&quot;:-11.890408588694868,&quot;y&quot;:66.83710729545436},{&quot;x&quot;:-11.890408588694868,&quot;y&quot;:-66.83710729545436},{&quot;x&quot;:11.890408588694868,&quot;y&quot;:-66.83710729545436}],&quot;closed&quot;:false},&quot;pathStyles&quot;:[{&quot;type&quot;:&quot;FILL&quot;,&quot;fillStyle&quot;:&quot;transparent&quot;},{&quot;type&quot;:&quot;STROKE&quot;,&quot;strokeStyle&quot;:&quot;#FFC72C&quot;,&quot;lineWidth&quot;:2,&quot;lineJoin&quot;:&quot;round&quot;}],&quot;pathMarkers&quot;:{&quot;markerStart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468ac278-6acb-4928-9706-44356252f768&quot;,&quot;order&quot;:&quot;2&quot;}},&quot;91b14c59-1c58-4ef1-bc35-a09f890f3d8d&quot;:{&quot;type&quot;:&quot;FIGURE_OBJECT&quot;,&quot;id&quot;:&quot;91b14c59-1c58-4ef1-bc35-a09f890f3d8d&quot;,&quot;relativeTransform&quot;:{&quot;translate&quot;:{&quot;x&quot;:115.46985038811064,&quot;y&quot;:-196.7487485800834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3c52a634-6229-4679-bd2a-7e15f8e68599&quot;,&quot;order&quot;:&quot;08&quot;}},&quot;bb3e6553-e1e2-439b-8c2a-b01449f5885a&quot;:{&quot;type&quot;:&quot;FIGURE_OBJECT&quot;,&quot;id&quot;:&quot;bb3e6553-e1e2-439b-8c2a-b01449f5885a&quot;,&quot;relativeTransform&quot;:{&quot;translate&quot;:{&quot;x&quot;:97.84395110753505,&quot;y&quot;:-186.7487485800834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3c52a634-6229-4679-bd2a-7e15f8e68599&quot;,&quot;order&quot;:&quot;1&quot;}},&quot;8c07d322-822d-4873-8d47-a5463e9391ff&quot;:{&quot;type&quot;:&quot;FIGURE_OBJECT&quot;,&quot;id&quot;:&quot;8c07d322-822d-4873-8d47-a5463e9391ff&quot;,&quot;relativeTransform&quot;:{&quot;translate&quot;:{&quot;x&quot;:101.3839723116244,&quot;y&quot;:-202.28865316168122},&quot;rotate&quot;:0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3c52a634-6229-4679-bd2a-7e15f8e68599&quot;,&quot;order&quot;:&quot;11&quot;}},&quot;04588737-8518-47ae-936b-b94c9052eaf5&quot;:{&quot;type&quot;:&quot;FIGURE_OBJECT&quot;,&quot;id&quot;:&quot;04588737-8518-47ae-936b-b94c9052eaf5&quot;,&quot;relativeTransform&quot;:{&quot;translate&quot;:{&quot;x&quot;:-174.85489316914996,&quot;y&quot;:3.753104243579898},&quot;rotate&quot;:-0.08024848405802243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3c52a634-6229-4679-bd2a-7e15f8e68599&quot;,&quot;order&quot;:&quot;43&quot;}},&quot;c2c67a84-84ee-4d60-86ac-950b3918412c&quot;:{&quot;type&quot;:&quot;FIGURE_OBJECT&quot;,&quot;id&quot;:&quot;c2c67a84-84ee-4d60-86ac-950b3918412c&quot;,&quot;relativeTransform&quot;:{&quot;translate&quot;:{&quot;x&quot;:-164.4977475879827,&quot;y&quot;:-11.006558367969419},&quot;rotate&quot;:-0.08024848405802243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3c52a634-6229-4679-bd2a-7e15f8e68599&quot;,&quot;order&quot;:&quot;42&quot;}},&quot;02693090-67fe-4657-a0af-2c028003fe3d&quot;:{&quot;type&quot;:&quot;FIGURE_OBJECT&quot;,&quot;id&quot;:&quot;02693090-67fe-4657-a0af-2c028003fe3d&quot;,&quot;relativeTransform&quot;:{&quot;translate&quot;:{&quot;x&quot;:-180.83197980955694,&quot;y&quot;:-18.349841854919966},&quot;rotate&quot;:-0.08024848405802243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3c52a634-6229-4679-bd2a-7e15f8e68599&quot;,&quot;order&quot;:&quot;41&quot;}},&quot;68f67abc-61cc-4d75-bf6d-c1404a6bf544&quot;:{&quot;type&quot;:&quot;FIGURE_OBJECT&quot;,&quot;id&quot;:&quot;68f67abc-61cc-4d75-bf6d-c1404a6bf544&quot;,&quot;name&quot;:&quot;Stem cell&quot;,&quot;relativeTransform&quot;:{&quot;translate&quot;:{&quot;x&quot;:-180.08920387817798,&quot;y&quot;:-9.115063538390586},&quot;rotate&quot;:-0.08024848405802243,&quot;skewX&quot;:0,&quot;scale&quot;:{&quot;x&quot;:0.1229650957952577,&quot;y&quot;:0.12296509579525773}},&quot;opacity&quot;:1,&quot;image&quot;:{&quot;url&quot;:&quot;https://icons.biorender.com/biorender/5ec40eff7d24a30028c76baf/stem-cell.png&quot;,&quot;size&quot;:{&quot;x&quot;:493,&quot;y&quot;:494},&quot;isPremium&quot;:false,&quot;isPacked&quot;:true},&quot;source&quot;:{&quot;id&quot;:&quot;5a9971e371e20f0014059eb8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4&quot;}},&quot;4212aed8-47a0-42b1-9ba1-15ca5e43751f&quot;:{&quot;type&quot;:&quot;FIGURE_OBJECT&quot;,&quot;id&quot;:&quot;4212aed8-47a0-42b1-9ba1-15ca5e43751f&quot;,&quot;relativeTransform&quot;:{&quot;translate&quot;:{&quot;x&quot;:-178.61157532012624,&quot;y&quot;:-42.958957162762964},&quot;rotate&quot;:-0.08024848405802243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3c52a634-6229-4679-bd2a-7e15f8e68599&quot;,&quot;order&quot;:&quot;37&quot;}},&quot;924be4c7-05d9-43e6-894b-0815c4043e93&quot;:{&quot;type&quot;:&quot;FIGURE_OBJECT&quot;,&quot;id&quot;:&quot;924be4c7-05d9-43e6-894b-0815c4043e93&quot;,&quot;relativeTransform&quot;:{&quot;translate&quot;:{&quot;x&quot;:-168.25442973895898,&quot;y&quot;:-57.71861977431228},&quot;rotate&quot;:-0.08024848405802243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3c52a634-6229-4679-bd2a-7e15f8e68599&quot;,&quot;order&quot;:&quot;36&quot;}},&quot;0e5a8373-3190-4eb1-ad2c-a1e6c152e150&quot;:{&quot;type&quot;:&quot;FIGURE_OBJECT&quot;,&quot;id&quot;:&quot;0e5a8373-3190-4eb1-ad2c-a1e6c152e150&quot;,&quot;relativeTransform&quot;:{&quot;translate&quot;:{&quot;x&quot;:-184.58866196053322,&quot;y&quot;:-65.06190326126283},&quot;rotate&quot;:-0.08024848405802243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3c52a634-6229-4679-bd2a-7e15f8e68599&quot;,&quot;order&quot;:&quot;35&quot;}},&quot;075b3c34-a0df-45f3-a677-c3a4417c32b6&quot;:{&quot;type&quot;:&quot;FIGURE_OBJECT&quot;,&quot;id&quot;:&quot;075b3c34-a0df-45f3-a677-c3a4417c32b6&quot;,&quot;name&quot;:&quot;Stem cell&quot;,&quot;relativeTransform&quot;:{&quot;translate&quot;:{&quot;x&quot;:-183.84588602915423,&quot;y&quot;:-55.82712494473345},&quot;rotate&quot;:-0.08024848405802243,&quot;skewX&quot;:0,&quot;scale&quot;:{&quot;x&quot;:0.1229650957952577,&quot;y&quot;:0.12296509579525773}},&quot;opacity&quot;:1,&quot;image&quot;:{&quot;url&quot;:&quot;https://icons.biorender.com/biorender/5ec40eff7d24a30028c76baf/stem-cell.png&quot;,&quot;size&quot;:{&quot;x&quot;:493,&quot;y&quot;:494},&quot;isPremium&quot;:false,&quot;isPacked&quot;:true},&quot;source&quot;:{&quot;id&quot;:&quot;5a9971e371e20f0014059eb8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33&quot;}},&quot;1afca5f8-20a1-4383-8df5-9401f910325f&quot;:{&quot;type&quot;:&quot;FIGURE_OBJECT&quot;,&quot;id&quot;:&quot;1afca5f8-20a1-4383-8df5-9401f910325f&quot;,&quot;relativeTransform&quot;:{&quot;translate&quot;:{&quot;x&quot;:-130.06040033317203,&quot;y&quot;:-21.887260212720804},&quot;rotate&quot;:-0.08024848405802243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192,56,48,1)&quot;},{&quot;type&quot;:&quot;STROKE&quot;,&quot;strokeStyle&quot;:&quot;rgba(231,135,43,1)&quot;,&quot;lineWidth&quot;:1,&quot;lineJoin&quot;:&quot;round&quot;}],&quot;parent&quot;:{&quot;type&quot;:&quot;CHILD&quot;,&quot;parentId&quot;:&quot;3c52a634-6229-4679-bd2a-7e15f8e68599&quot;,&quot;order&quot;:&quot;32&quot;}},&quot;b039b978-9d31-47b9-b1f4-348e9dd83048&quot;:{&quot;type&quot;:&quot;FIGURE_OBJECT&quot;,&quot;id&quot;:&quot;b039b978-9d31-47b9-b1f4-348e9dd83048&quot;,&quot;relativeTransform&quot;:{&quot;translate&quot;:{&quot;x&quot;:-119.70325475200477,&quot;y&quot;:-36.64692282427012},&quot;rotate&quot;:-0.08024848405802243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6,148,142,1)&quot;},{&quot;type&quot;:&quot;STROKE&quot;,&quot;strokeStyle&quot;:&quot;rgba(6,148,142,1)&quot;,&quot;lineWidth&quot;:1,&quot;lineJoin&quot;:&quot;round&quot;}],&quot;parent&quot;:{&quot;type&quot;:&quot;CHILD&quot;,&quot;parentId&quot;:&quot;3c52a634-6229-4679-bd2a-7e15f8e68599&quot;,&quot;order&quot;:&quot;31&quot;}},&quot;bb31debd-2c4c-4e18-afbd-be757008e1ab&quot;:{&quot;type&quot;:&quot;FIGURE_OBJECT&quot;,&quot;id&quot;:&quot;bb31debd-2c4c-4e18-afbd-be757008e1ab&quot;,&quot;relativeTransform&quot;:{&quot;translate&quot;:{&quot;x&quot;:-136.03748697357898,&quot;y&quot;:-43.99020631122067},&quot;rotate&quot;:-0.08024848405802243,&quot;skewX&quot;:0,&quot;scale&quot;:{&quot;x&quot;:1,&quot;y&quot;:1}},&quot;opacity&quot;:1,&quot;path&quot;:{&quot;type&quot;:&quot;ELLIPSE&quot;,&quot;size&quot;:{&quot;x&quot;:13.085952290798957,&quot;y&quot;:14.53994698977661}},&quot;isLocked&quot;:false,&quot;pathStyles&quot;:[{&quot;type&quot;:&quot;FILL&quot;,&quot;fillStyle&quot;:&quot;rgba(242,179,66,1)&quot;},{&quot;type&quot;:&quot;STROKE&quot;,&quot;strokeStyle&quot;:&quot;rgba(231,135,43,1)&quot;,&quot;lineWidth&quot;:1,&quot;lineJoin&quot;:&quot;round&quot;}],&quot;parent&quot;:{&quot;type&quot;:&quot;CHILD&quot;,&quot;parentId&quot;:&quot;3c52a634-6229-4679-bd2a-7e15f8e68599&quot;,&quot;order&quot;:&quot;3&quot;}},&quot;6cff4ab3-a184-45d1-96c1-1be70bfaabb4&quot;:{&quot;type&quot;:&quot;FIGURE_OBJECT&quot;,&quot;id&quot;:&quot;6cff4ab3-a184-45d1-96c1-1be70bfaabb4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(255, 255, 255)&quot;}],&quot;parent&quot;:{&quot;type&quot;:&quot;FRAME&quot;,&quot;parentId&quot;:&quot;3c52a634-6229-4679-bd2a-7e15f8e68599&quot;,&quot;order&quot;:&quot;5&quot;}},&quot;97b173f1-cadb-4657-a00d-8d72c0adef20&quot;:{&quot;type&quot;:&quot;FIGURE_OBJECT&quot;,&quot;id&quot;:&quot;97b173f1-cadb-4657-a00d-8d72c0adef20&quot;,&quot;relativeTransform&quot;:{&quot;translate&quot;:{&quot;x&quot;:343.4732934862478,&quot;y&quot;:51.9376905504494},&quot;rotate&quot;:-0.004481333221081348,&quot;skewX&quot;:1.9357429913270874e-18,&quot;scale&quot;:{&quot;x&quot;:0.9466540127609641,&quot;y&quot;:0.9466540127609642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28&quot;}},&quot;99a6b980-c883-4ea4-9108-550612bea894&quot;:{&quot;type&quot;:&quot;FIGURE_OBJECT&quot;,&quot;id&quot;:&quot;99a6b980-c883-4ea4-9108-550612bea894&quot;,&quot;name&quot;:&quot;T-cell&quot;,&quot;relativeTransform&quot;:{&quot;translate&quot;:{&quot;x&quot;:-82.53939984212656,&quot;y&quot;:6.394884621840902e-14},&quot;rotate&quot;:0,&quot;skewX&quot;:0,&quot;scale&quot;:{&quot;x&quot;:0.4225094312051018,&quot;y&quot;:0.4225094312051018}},&quot;opacity&quot;:1,&quot;image&quot;:{&quot;url&quot;:&quot;https://icons.biorender.com/biorender/5be1c5ed779980120020cbbe/20181106165005/image/lymphocyte-t-cell-1.png&quot;,&quot;size&quot;:{&quot;x&quot;:154,&quot;y&quot;:154},&quot;isPremium&quot;:false,&quot;isPacked&quot;:true},&quot;source&quot;:{&quot;id&quot;:&quot;5be1c5ed779980120020cbbe&quot;,&quot;type&quot;:&quot;ASSETS&quot;},&quot;pathStyles&quot;:[{&quot;type&quot;:&quot;FILL&quot;,&quot;fillStyle&quot;:&quot;rgb(0,0,0)&quot;}],&quot;isLocked&quot;:false,&quot;parent&quot;:{&quot;type&quot;:&quot;CHILD&quot;,&quot;parentId&quot;:&quot;97b173f1-cadb-4657-a00d-8d72c0adef20&quot;,&quot;order&quot;:&quot;7&quot;},&quot;styles&quot;:{&quot;cytoplasm-hidden&quot;:[{&quot;monochromeTargetColor&quot;:&quot;#707071&quot;,&quot;styleName&quot;:&quot;FILL&quot;,&quot;color&quot;:&quot;#7d7d7e&quot;},{&quot;monochromeTargetColor&quot;:&quot;#707071&quot;,&quot;styleName&quot;:&quot;STROKE&quot;,&quot;color&quot;:&quot;#454546&quot;}],&quot;nucleus-hidden&quot;:[{&quot;monochromeTargetColor&quot;:&quot;#707071&quot;,&quot;styleName&quot;:&quot;FILL&quot;,&quot;color&quot;:&quot;#454546&quot;},{&quot;monochromeTargetColor&quot;:&quot;#707071&quot;,&quot;styleName&quot;:&quot;STROKE&quot;}]}},&quot;eb134985-7d21-4584-8386-7c94b2ccc97f&quot;:{&quot;type&quot;:&quot;FIGURE_OBJECT&quot;,&quot;id&quot;:&quot;eb134985-7d21-4584-8386-7c94b2ccc97f&quot;,&quot;name&quot;:&quot;B-cell&quot;,&quot;relativeTransform&quot;:{&quot;translate&quot;:{&quot;x&quot;:3.056377428080957,&quot;y&quot;:1.0658141036401503e-13},&quot;rotate&quot;:0,&quot;skewX&quot;:0,&quot;scale&quot;:{&quot;x&quot;:0.4267013438052005,&quot;y&quot;:0.4267013438052005}},&quot;opacity&quot;:1,&quot;image&quot;:{&quot;url&quot;:&quot;https://icons.biorender.com/biorender/5be1c4badf7f0b120034ba5b/20181106164448/image/lymphocyte-b-cell-1.png&quot;,&quot;size&quot;:{&quot;x&quot;:154,&quot;y&quot;:154},&quot;isPremium&quot;:false,&quot;isPacked&quot;:true},&quot;source&quot;:{&quot;id&quot;:&quot;5be1c4badf7f0b120034ba5b&quot;,&quot;type&quot;:&quot;ASSETS&quot;},&quot;pathStyles&quot;:[{&quot;type&quot;:&quot;FILL&quot;,&quot;fillStyle&quot;:&quot;rgb(0,0,0)&quot;}],&quot;isLocked&quot;:false,&quot;parent&quot;:{&quot;type&quot;:&quot;CHILD&quot;,&quot;parentId&quot;:&quot;97b173f1-cadb-4657-a00d-8d72c0adef20&quot;,&quot;order&quot;:&quot;5&quot;},&quot;styles&quot;:{&quot;cell&quot;:[{&quot;monochromeTargetColor&quot;:&quot;#707071&quot;,&quot;styleName&quot;:&quot;FILL&quot;,&quot;color&quot;:&quot;#969696&quot;},{&quot;monochromeTargetColor&quot;:&quot;#707071&quot;,&quot;styleName&quot;:&quot;STROKE&quot;,&quot;color&quot;:&quot;#5e5e5f&quot;}],&quot;nucleus&quot;:[{&quot;monochromeTargetColor&quot;:&quot;#707071&quot;,&quot;styleName&quot;:&quot;FILL&quot;,&quot;color&quot;:&quot;#5e5e5f&quot;},{&quot;monochromeTargetColor&quot;:&quot;#707071&quot;,&quot;styleName&quot;:&quot;STROKE&quot;}]}},&quot;883fd9ed-4451-4e7d-926d-275195fe09a2&quot;:{&quot;type&quot;:&quot;FIGURE_OBJECT&quot;,&quot;id&quot;:&quot;883fd9ed-4451-4e7d-926d-275195fe09a2&quot;,&quot;name&quot;:&quot;Natural killer cell&quot;,&quot;relativeTransform&quot;:{&quot;translate&quot;:{&quot;x&quot;:84.69949999999993,&quot;y&quot;:1.4210854715202004e-14},&quot;rotate&quot;:0,&quot;skewX&quot;:0,&quot;scale&quot;:{&quot;x&quot;:0.4277905076749215,&quot;y&quot;:0.4287751413430393}},&quot;opacity&quot;:1,&quot;image&quot;:{&quot;url&quot;:&quot;https://icons.biorender.com/biorender/5be1cb88df7f0b120034bb49/natural-killer-cell.png&quot;,&quot;size&quot;:{&quot;x&quot;:142,&quot;y&quot;:147},&quot;isPremium&quot;:false,&quot;isPacked&quot;:true},&quot;source&quot;:{&quot;id&quot;:&quot;5be1cb1ddf7f0b120034bb48&quot;,&quot;type&quot;:&quot;ASSETS&quot;},&quot;pathStyles&quot;:[{&quot;type&quot;:&quot;FILL&quot;,&quot;fillStyle&quot;:&quot;rgb(0,0,0)&quot;}],&quot;isLocked&quot;:false,&quot;parent&quot;:{&quot;type&quot;:&quot;CHILD&quot;,&quot;parentId&quot;:&quot;97b173f1-cadb-4657-a00d-8d72c0adef20&quot;,&quot;order&quot;:&quot;2&quot;},&quot;styles&quot;:{&quot;cytoplasm-hidden&quot;:[{&quot;monochromeTargetColor&quot;:&quot;#707071&quot;,&quot;styleName&quot;:&quot;FILL&quot;,&quot;color&quot;:&quot;#acacad&quot;},{&quot;monochromeTargetColor&quot;:&quot;#707071&quot;,&quot;styleName&quot;:&quot;STROKE&quot;,&quot;color&quot;:&quot;#6d6d6d&quot;}],&quot;nucleus-hidden&quot;:[{&quot;monochromeTargetColor&quot;:&quot;#707071&quot;,&quot;styleName&quot;:&quot;FILL&quot;,&quot;color&quot;:&quot;#6d6d6d&quot;},{&quot;monochromeTargetColor&quot;:&quot;#707071&quot;,&quot;styleName&quot;:&quot;STROKE&quot;}]}},&quot;87123670-ce90-4ae9-8359-e93200ec684e&quot;:{&quot;type&quot;:&quot;FIGURE_OBJECT&quot;,&quot;id&quot;:&quot;87123670-ce90-4ae9-8359-e93200ec684e&quot;,&quot;relativeTransform&quot;:{&quot;translate&quot;:{&quot;x&quot;:424.2093269199566,&quot;y&quot;:91.93039279971771},&quot;rotate&quot;:-0.004481333221081584,&quot;skewX&quot;:0,&quot;scale&quot;:{&quot;x&quot;:0.9999999999999998,&quot;y&quot;:1.0000000000000002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6]}],&quot;text&quot;:&quot;NK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79.7831762893521,&quot;y&quot;:18},&quot;targetSize&quot;:{&quot;x&quot;:79.7831762893521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27&quot;}},&quot;02317173-b725-43ee-bd52-60c5bb847ac2&quot;:{&quot;type&quot;:&quot;FIGURE_OBJECT&quot;,&quot;id&quot;:&quot;02317173-b725-43ee-bd52-60c5bb847ac2&quot;,&quot;relativeTransform&quot;:{&quot;translate&quot;:{&quot;x&quot;:346.92012195921603,&quot;y&quot;:92.09732527870773},&quot;rotate&quot;:-0.004481333221081348,&quot;skewX&quot;:8.67361737988404e-19,&quot;scale&quot;:{&quot;x&quot;:0.9999999999999998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5]}],&quot;text&quot;:&quot;B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79.7831762893521,&quot;y&quot;:18},&quot;targetSize&quot;:{&quot;x&quot;:79.7831762893521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26&quot;}},&quot;cfe4fcf2-fe81-4d4d-b5ac-4885beb6f541&quot;:{&quot;type&quot;:&quot;FIGURE_OBJECT&quot;,&quot;id&quot;:&quot;cfe4fcf2-fe81-4d4d-b5ac-4885beb6f541&quot;,&quot;relativeTransform&quot;:{&quot;translate&quot;:{&quot;x&quot;:265.80802708065266,&quot;y&quot;:92.60039266619759},&quot;rotate&quot;:-0.004481333221081348,&quot;skewX&quot;:8.67361737988404e-19,&quot;scale&quot;:{&quot;x&quot;:0.9999999999999998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5]}],&quot;text&quot;:&quot;T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63.20485394351264,&quot;y&quot;:18},&quot;targetSize&quot;:{&quot;x&quot;:63.20485394351264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25&quot;}},&quot;778dc2cc-d697-4555-b260-3a37e7ba8c1d&quot;:{&quot;type&quot;:&quot;FIGURE_OBJECT&quot;,&quot;id&quot;:&quot;778dc2cc-d697-4555-b260-3a37e7ba8c1d&quot;,&quot;relativeTransform&quot;:{&quot;translate&quot;:{&quot;x&quot;:185.1470785735626,&quot;y&quot;:-254.08336931671556},&quot;rotate&quot;:0,&quot;skewX&quot;:0,&quot;scale&quot;:{&quot;x&quot;:1,&quot;y&quot;:1}},&quot;opacity&quot;:1,&quot;path&quot;:{&quot;type&quot;:&quot;POLY_LINE&quot;,&quot;points&quot;:[{&quot;x&quot;:51.513415463176216,&quot;y&quot;:18.121525442564632},{&quot;x&quot;:-23.27225154493999,&quot;y&quot;:18.121525442564632},{&quot;x&quot;:-51.513415463176216,&quot;y&quot;:-18.121525442564632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pathMarkers&quot;:{&quot;markerEnd&quot;:{&quot;type&quot;:&quot;PATH&quot;,&quot;units&quot;:{&quot;type&quot;:&quot;STROKE_WIDTH&quot;,&quot;scale&quot;:1},&quot;orient&quot;:{&quot;type&quot;:&quot;AUTO_START_REVERSE&quot;},&quot;name&quot;:&quot;dot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1.7,&quot;y&quot;:0,&quot;isEndPoint&quot;:true},{&quot;x&quot;:-1.6999999999999997,&quot;y&quot;:0.9388840747123488,&quot;isEndPoint&quot;:false},{&quot;x&quot;:-0.9388840747123485,&quot;y&quot;:1.7,&quot;isEndPoint&quot;:false},{&quot;x&quot;:1.0409497792752501e-16,&quot;y&quot;:1.7,&quot;isEndPoint&quot;:true},{&quot;x&quot;:0.9388840747123488,&quot;y&quot;:1.7,&quot;isEndPoint&quot;:false},{&quot;x&quot;:1.7,&quot;y&quot;:0.9388840747123487,&quot;isEndPoint&quot;:false},{&quot;x&quot;:1.7,&quot;y&quot;:0,&quot;isEndPoint&quot;:true},{&quot;x&quot;:1.7,&quot;y&quot;:-0.9388840747123487,&quot;isEndPoint&quot;:false},{&quot;x&quot;:0.9388840747123488,&quot;y&quot;:-1.7,&quot;isEndPoint&quot;:false},{&quot;x&quot;:1.0409497792752501e-16,&quot;y&quot;:-1.7,&quot;isEndPoint&quot;:true},{&quot;x&quot;:-0.9388840747123485,&quot;y&quot;:-1.7,&quot;isEndPoint&quot;:false},{&quot;x&quot;:-1.6999999999999997,&quot;y&quot;:-0.9388840747123488,&quot;isEndPoint&quot;:false},{&quot;x&quot;:-1.7,&quot;y&quot;:-2.0818995585505003e-16,&quot;isEndPoint&quot;:true}],&quot;closed&quot;:false}},&quot;pathStyles&quot;:[{&quot;type&quot;:&quot;FILL&quot;,&quot;fillStyle&quot;:&quot;context-stroke-flat&quot;}]}},&quot;isLocked&quot;:false,&quot;parent&quot;:{&quot;type&quot;:&quot;CHILD&quot;,&quot;parentId&quot;:&quot;3c52a634-6229-4679-bd2a-7e15f8e68599&quot;,&quot;order&quot;:&quot;07&quot;}},&quot;44137827-ffec-4f5f-ad5b-38a77c3a432b&quot;:{&quot;type&quot;:&quot;FIGURE_OBJECT&quot;,&quot;id&quot;:&quot;44137827-ffec-4f5f-ad5b-38a77c3a432b&quot;,&quot;relativeTransform&quot;:{&quot;translate&quot;:{&quot;x&quot;:104.45255027296912,&quot;y&quot;:-145.1934385069862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22]}],&quot;text&quot;:&quot;Hematopoietic stem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2.01357865950281,&quot;y&quot;:36.96948982955137},&quot;targetSize&quot;:{&quot;x&quot;:102.01357865950281,&quot;y&quot;:36.96948982955137},&quot;format&quot;:&quot;BETTER_TEXT&quot;,&quot;verticalAlign&quot;:&quot;TOP&quot;},&quot;isLocked&quot;:false,&quot;parent&quot;:{&quot;type&quot;:&quot;CHILD&quot;,&quot;parentId&quot;:&quot;3c52a634-6229-4679-bd2a-7e15f8e68599&quot;,&quot;order&quot;:&quot;06&quot;}},&quot;549bcb2b-2740-4d40-9926-d18796236116&quot;:{&quot;type&quot;:&quot;FIGURE_OBJECT&quot;,&quot;id&quot;:&quot;549bcb2b-2740-4d40-9926-d18796236116&quot;,&quot;relativeTransform&quot;:{&quot;translate&quot;:{&quot;x&quot;:84.16645121435275,&quot;y&quot;:-251.34506019907826},&quot;rotate&quot;:0,&quot;skewX&quot;:0,&quot;scale&quot;:{&quot;x&quot;:1,&quot;y&quot;:1}},&quot;opacity&quot;:1,&quot;path&quot;:{&quot;type&quot;:&quot;POLY_LINE&quot;,&quot;points&quot;:[{&quot;x&quot;:-21.898254023311367,&quot;y&quot;:-23.1292617244184},{&quot;x&quot;:11.760408551513436,&quot;y&quot;:-13.016404057901383},{&quot;x&quot;:21.36857408260728,&quot;y&quot;:23.90310243977612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ff&quot;}},&quot;lineWidth&quot;:2.36663503190241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0.7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c52a634-6229-4679-bd2a-7e15f8e68599&quot;,&quot;order&quot;:&quot;05&quot;}},&quot;5d84ad73-ce9e-4b8d-a8e2-ad101dc794e6&quot;:{&quot;type&quot;:&quot;FIGURE_OBJECT&quot;,&quot;id&quot;:&quot;5d84ad73-ce9e-4b8d-a8e2-ad101dc794e6&quot;,&quot;name&quot;:&quot;Stem cell (hematopoietic)&quot;,&quot;relativeTransform&quot;:{&quot;translate&quot;:{&quot;x&quot;:106.46126562334112,&quot;y&quot;:-194.288354839401},&quot;rotate&quot;:1.5707963267948966,&quot;skewX&quot;:0,&quot;scale&quot;:{&quot;x&quot;:0.114313542259432,&quot;y&quot;:0.114313542259432}},&quot;opacity&quot;:1,&quot;image&quot;:{&quot;url&quot;:&quot;https://icons.biorender.com/biorender/5be31cc96f3d0b12005a9ca3/stem-cell-hematopoietic.png&quot;,&quot;size&quot;:{&quot;x&quot;:493,&quot;y&quot;:494},&quot;isPremium&quot;:false,&quot;isPacked&quot;:true},&quot;source&quot;:{&quot;id&quot;:&quot;5b4df95d4f626900144a414e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03&quot;}},&quot;d6c02413-1f19-4858-8649-2c2ee8d03af8&quot;:{&quot;type&quot;:&quot;FIGURE_OBJECT&quot;,&quot;id&quot;:&quot;d6c02413-1f19-4858-8649-2c2ee8d03af8&quot;,&quot;relativeTransform&quot;:{&quot;translate&quot;:{&quot;x&quot;:347.56356900007216,&quot;y&quot;:129.96170378091534},&quot;rotate&quot;:-0.004481333221081348,&quot;skewX&quot;:8.67361737988404e-19,&quot;scale&quot;:{&quot;x&quot;:0.9999999999999998,&quot;y&quot;:1}},&quot;opacity&quot;:1,&quot;path&quot;:{&quot;type&quot;:&quot;POLY_LINE&quot;,&quot;points&quot;:[{&quot;x&quot;:0,&quot;y&quot;:-20.422212961839023},{&quot;x&quot;:0,&quot;y&quot;:20.422212961839023}],&quot;closed&quot;:false},&quot;pathStyles&quot;:[{&quot;type&quot;:&quot;FILL&quot;,&quot;fillStyle&quot;:&quot;transparent&quot;},{&quot;type&quot;:&quot;STROKE&quot;,&quot;strokeStyle&quot;:&quot;rgba(49,126,194,1)&quot;,&quot;lineWidth&quot;:2,&quot;lineJoin&quot;:&quot;round&quot;}],&quot;pathMarkers&quot;:{&quot;markerEnd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c52a634-6229-4679-bd2a-7e15f8e68599&quot;,&quot;order&quot;:&quot;23&quot;}},&quot;d67895dc-b71c-4dd6-a2cf-fd741bb71b8a&quot;:{&quot;type&quot;:&quot;FIGURE_OBJECT&quot;,&quot;id&quot;:&quot;d67895dc-b71c-4dd6-a2cf-fd741bb71b8a&quot;,&quot;relativeTransform&quot;:{&quot;translate&quot;:{&quot;x&quot;:346.6129223810001,&quot;y&quot;:235.67181147335924},&quot;rotate&quot;:-0.004481333221081348,&quot;skewX&quot;:8.67361737988404e-19,&quot;scale&quot;:{&quot;x&quot;:0.9999999999999998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0]}],&quot;text&quot;:&quot;Plasma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87.26579805755823,&quot;y&quot;:18},&quot;targetSize&quot;:{&quot;x&quot;:87.26579805755823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22&quot;}},&quot;6a8cc93a-75da-45ca-9dc8-0c0df1540637&quot;:{&quot;type&quot;:&quot;FIGURE_OBJECT&quot;,&quot;id&quot;:&quot;6a8cc93a-75da-45ca-9dc8-0c0df1540637&quot;,&quot;name&quot;:&quot;Plasma cell&quot;,&quot;relativeTransform&quot;:{&quot;translate&quot;:{&quot;x&quot;:346.8742484504438,&quot;y&quot;:188.36350832237116},&quot;rotate&quot;:1.5663149935738152,&quot;skewX&quot;:0,&quot;scale&quot;:{&quot;x&quot;:0.25233791572705927,&quot;y&quot;:0.25233791572705927}},&quot;opacity&quot;:1,&quot;image&quot;:{&quot;url&quot;:&quot;https://icons.cdn.biorender.com/biorender/5be1cdecdf7f0b120034bb8d/5be1cdc08ba1f112008d4769.png&quot;,&quot;size&quot;:{&quot;x&quot;:275,&quot;y&quot;:190},&quot;isPremium&quot;:false,&quot;isPacked&quot;:true,&quot;fallbackUrl&quot;:&quot;sources/icons/5be1cdecdf7f0b120034bb8d/5be1cdc08ba1f112008d4769.svg&quot;},&quot;source&quot;:{&quot;id&quot;:&quot;5be1cdc08ba1f112008d4769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21&quot;}},&quot;a2b2f082-6fed-4cda-a0b6-cbedea62ad12&quot;:{&quot;type&quot;:&quot;FIGURE_OBJECT&quot;,&quot;id&quot;:&quot;a2b2f082-6fed-4cda-a0b6-cbedea62ad12&quot;,&quot;relativeTransform&quot;:{&quot;translate&quot;:{&quot;x&quot;:-147.70423590564374,&quot;y&quot;:61.06524135452426},&quot;rotate&quot;:-0.008411407839178603,&quot;skewX&quot;:0,&quot;scale&quot;:{&quot;x&quot;:1,&quot;y&quot;:1.0000000000000002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2&quot;}},&quot;9c800900-6816-4f2f-a1b0-83900d51b4d4&quot;:{&quot;type&quot;:&quot;FIGURE_OBJECT&quot;,&quot;id&quot;:&quot;9c800900-6816-4f2f-a1b0-83900d51b4d4&quot;,&quot;relativeTransform&quot;:{&quot;translate&quot;:{&quot;x&quot;:52.123311655203565,&quot;y&quot;:5.0544024043365425},&quot;rotate&quot;:0,&quot;skewX&quot;:0,&quot;scale&quot;:{&quot;x&quot;:1,&quot;y&quot;:1}},&quot;opacity&quot;:1,&quot;path&quot;:{&quot;type&quot;:&quot;POLY_LINE&quot;,&quot;points&quot;:[{&quot;x&quot;:0,&quot;y&quot;:-11.404181108932107},{&quot;x&quot;:0,&quot;y&quot;:11.404181108932107}],&quot;closed&quot;:false},&quot;pathStyles&quot;:[{&quot;type&quot;:&quot;FILL&quot;,&quot;fillStyle&quot;:&quot;transparent&quot;},{&quot;type&quot;:&quot;STROKE&quot;,&quot;strokeStyle&quot;:&quot;#FFC72C&quot;,&quot;lineWidth&quot;:3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a2b2f082-6fed-4cda-a0b6-cbedea62ad12&quot;,&quot;order&quot;:&quot;7&quot;}},&quot;0928224e-dc39-4545-9d21-fc4a4467b129&quot;:{&quot;type&quot;:&quot;FIGURE_OBJECT&quot;,&quot;id&quot;:&quot;0928224e-dc39-4545-9d21-fc4a4467b129&quot;,&quot;relativeTransform&quot;:{&quot;translate&quot;:{&quot;x&quot;:-55.2724122944245,&quot;y&quot;:4.928392472656924},&quot;rotate&quot;:0,&quot;skewX&quot;:0,&quot;scale&quot;:{&quot;x&quot;:1,&quot;y&quot;:1}},&quot;opacity&quot;:1,&quot;path&quot;:{&quot;type&quot;:&quot;POLY_LINE&quot;,&quot;points&quot;:[{&quot;x&quot;:0,&quot;y&quot;:-11.530191040611385},{&quot;x&quot;:0,&quot;y&quot;:11.530191040611385}],&quot;closed&quot;:false},&quot;pathStyles&quot;:[{&quot;type&quot;:&quot;FILL&quot;,&quot;fillStyle&quot;:&quot;transparent&quot;},{&quot;type&quot;:&quot;STROKE&quot;,&quot;strokeStyle&quot;:&quot;#FFC72C&quot;,&quot;lineWidth&quot;:3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a2b2f082-6fed-4cda-a0b6-cbedea62ad12&quot;,&quot;order&quot;:&quot;6&quot;}},&quot;fc36f9e7-c6af-4450-9506-319d2e209bd3&quot;:{&quot;type&quot;:&quot;FIGURE_OBJECT&quot;,&quot;id&quot;:&quot;fc36f9e7-c6af-4450-9506-319d2e209bd3&quot;,&quot;relativeTransform&quot;:{&quot;translate&quot;:{&quot;x&quot;:159.51903560483163,&quot;y&quot;:5.169453463784521},&quot;rotate&quot;:0,&quot;skewX&quot;:0,&quot;scale&quot;:{&quot;x&quot;:1,&quot;y&quot;:1}},&quot;opacity&quot;:1,&quot;path&quot;:{&quot;type&quot;:&quot;POLY_LINE&quot;,&quot;points&quot;:[{&quot;x&quot;:0,&quot;y&quot;:-12.040572526612436},{&quot;x&quot;:0,&quot;y&quot;:12.040572526612436}],&quot;closed&quot;:false},&quot;pathStyles&quot;:[{&quot;type&quot;:&quot;FILL&quot;,&quot;fillStyle&quot;:&quot;transparent&quot;},{&quot;type&quot;:&quot;STROKE&quot;,&quot;strokeStyle&quot;:&quot;#FFC72C&quot;,&quot;lineWidth&quot;:3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a2b2f082-6fed-4cda-a0b6-cbedea62ad12&quot;,&quot;order&quot;:&quot;5&quot;}},&quot;1feb529d-92a5-4eb5-bbe4-535017a7c32f&quot;:{&quot;type&quot;:&quot;FIGURE_OBJECT&quot;,&quot;id&quot;:&quot;1feb529d-92a5-4eb5-bbe4-535017a7c32f&quot;,&quot;relativeTransform&quot;:{&quot;translate&quot;:{&quot;x&quot;:-162.66813624405256,&quot;y&quot;:5.969465181336091},&quot;rotate&quot;:0,&quot;skewX&quot;:0,&quot;scale&quot;:{&quot;x&quot;:1,&quot;y&quot;:1}},&quot;opacity&quot;:1,&quot;path&quot;:{&quot;type&quot;:&quot;POLY_LINE&quot;,&quot;points&quot;:[{&quot;x&quot;:0,&quot;y&quot;:-11.954907765464668},{&quot;x&quot;:0,&quot;y&quot;:11.95490776546444}],&quot;closed&quot;:false},&quot;pathStyles&quot;:[{&quot;type&quot;:&quot;FILL&quot;,&quot;fillStyle&quot;:&quot;transparent&quot;},{&quot;type&quot;:&quot;STROKE&quot;,&quot;strokeStyle&quot;:&quot;#FFC72C&quot;,&quot;lineWidth&quot;:3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a2b2f082-6fed-4cda-a0b6-cbedea62ad12&quot;,&quot;order&quot;:&quot;3&quot;}},&quot;b98b3b02-fab5-4d93-b99e-2daad6de23cc&quot;:{&quot;type&quot;:&quot;FIGURE_OBJECT&quot;,&quot;id&quot;:&quot;b98b3b02-fab5-4d93-b99e-2daad6de23cc&quot;,&quot;relativeTransform&quot;:{&quot;translate&quot;:{&quot;x&quot;:-1.137e-13,&quot;y&quot;:-16.137458334589383},&quot;rotate&quot;:0,&quot;skewX&quot;:0,&quot;scale&quot;:{&quot;x&quot;:1,&quot;y&quot;:1}},&quot;opacity&quot;:1,&quot;path&quot;:{&quot;type&quot;:&quot;POLY_LINE&quot;,&quot;points&quot;:[{&quot;x&quot;:0,&quot;y&quot;:-9.243097372850116},{&quot;x&quot;:0,&quot;y&quot;:9.243097372850116}],&quot;closed&quot;:false},&quot;pathStyles&quot;:[{&quot;type&quot;:&quot;FILL&quot;,&quot;fillStyle&quot;:&quot;transparent&quot;},{&quot;type&quot;:&quot;STROKE&quot;,&quot;strokeStyle&quot;:&quot;#FFC72C&quot;,&quot;lineWidth&quot;:3,&quot;lineJoin&quot;:&quot;round&quot;}],&quot;isLocked&quot;:false,&quot;parent&quot;:{&quot;type&quot;:&quot;CHILD&quot;,&quot;parentId&quot;:&quot;a2b2f082-6fed-4cda-a0b6-cbedea62ad12&quot;,&quot;order&quot;:&quot;2&quot;}},&quot;c0e48afb-58c3-48c2-9d7c-f9c733aa7912&quot;:{&quot;type&quot;:&quot;FIGURE_OBJECT&quot;,&quot;id&quot;:&quot;c0e48afb-58c3-48c2-9d7c-f9c733aa7912&quot;,&quot;relativeTransform&quot;:{&quot;translate&quot;:{&quot;x&quot;:0,&quot;y&quot;:6.025936353970792},&quot;rotate&quot;:0,&quot;skewX&quot;:0,&quot;scale&quot;:{&quot;x&quot;:1,&quot;y&quot;:1}},&quot;opacity&quot;:1,&quot;path&quot;:{&quot;type&quot;:&quot;POLY_LINE&quot;,&quot;points&quot;:[{&quot;x&quot;:-261.02355885104896,&quot;y&quot;:11.710220767517626},{&quot;x&quot;:-261.02355885104896,&quot;y&quot;:-12.070596409871882},{&quot;x&quot;:261.02355885104896,&quot;y&quot;:-12.070596409871882},{&quot;x&quot;:261.02355885104896,&quot;y&quot;:12.070596409871882}],&quot;closed&quot;:false},&quot;pathStyles&quot;:[{&quot;type&quot;:&quot;FILL&quot;,&quot;fillStyle&quot;:&quot;transparent&quot;},{&quot;type&quot;:&quot;STROKE&quot;,&quot;strokeStyle&quot;:&quot;#FFC72C&quot;,&quot;lineWidth&quot;:3,&quot;lineJoin&quot;:&quot;round&quot;}]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a2b2f082-6fed-4cda-a0b6-cbedea62ad12&quot;,&quot;order&quot;:&quot;1&quot;}},&quot;47cc52e6-1c37-4a97-85da-934d9f40b632&quot;:{&quot;type&quot;:&quot;FIGURE_OBJECT&quot;,&quot;id&quot;:&quot;47cc52e6-1c37-4a97-85da-934d9f40b632&quot;,&quot;relativeTransform&quot;:{&quot;translate&quot;:{&quot;x&quot;:288.30783294367194,&quot;y&quot;:-235.75263333733074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0]}],&quot;text&quot;:&quot;Bone marrow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11.5968335057797,&quot;y&quot;:18},&quot;targetSize&quot;:{&quot;x&quot;:111.5968335057797,&quot;y&quot;:17.115504550718228},&quot;format&quot;:&quot;BETTER_TEXT&quot;,&quot;verticalAlign&quot;:&quot;TOP&quot;},&quot;isLocked&quot;:false,&quot;parent&quot;:{&quot;type&quot;:&quot;CHILD&quot;,&quot;parentId&quot;:&quot;3c52a634-6229-4679-bd2a-7e15f8e68599&quot;,&quot;order&quot;:&quot;02&quot;}},&quot;4d32168f-96fa-4cf0-8330-b130421eeece&quot;:{&quot;type&quot;:&quot;FIGURE_OBJECT&quot;,&quot;id&quot;:&quot;4d32168f-96fa-4cf0-8330-b130421eeece&quot;,&quot;relativeTransform&quot;:{&quot;translate&quot;:{&quot;x&quot;:226.08859434325964,&quot;y&quot;:-64.45622584035836},&quot;rotate&quot;:-1.5543122344752192e-15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right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7]}],&quot;text&quot;:&quot;Lymphoid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,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4]}],&quot;text&quot;:&quot;progenitor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37.86254388496843,&quot;y&quot;:36.96948982955137},&quot;targetSize&quot;:{&quot;x&quot;:137.86254388496843,&quot;y&quot;:36.96948982955137},&quot;format&quot;:&quot;BETTER_TEXT&quot;,&quot;verticalAlign&quot;:&quot;TOP&quot;},&quot;isLocked&quot;:false,&quot;parent&quot;:{&quot;type&quot;:&quot;CHILD&quot;,&quot;parentId&quot;:&quot;3c52a634-6229-4679-bd2a-7e15f8e68599&quot;,&quot;order&quot;:&quot;18&quot;}},&quot;58aa8727-1649-419e-a03f-ed854a5bf52c&quot;:{&quot;type&quot;:&quot;FIGURE_OBJECT&quot;,&quot;id&quot;:&quot;58aa8727-1649-419e-a03f-ed854a5bf52c&quot;,&quot;name&quot;:&quot;Stem cell&quot;,&quot;relativeTransform&quot;:{&quot;translate&quot;:{&quot;x&quot;:333.7092984162857,&quot;y&quot;:-75.72142175661965},&quot;rotate&quot;:5.203709522420294,&quot;skewX&quot;:1.7209086199999772e-16,&quot;scale&quot;:{&quot;x&quot;:-0.12296509579525769,&quot;y&quot;:0.1229650957952577}},&quot;opacity&quot;:1,&quot;image&quot;:{&quot;url&quot;:&quot;https://icons.cdn.biorender.com/biorender/5ec40eff7d24a30028c76b93/5a9971e371e20f0014059eb8.png&quot;,&quot;size&quot;:{&quot;x&quot;:493,&quot;y&quot;:494},&quot;isPremium&quot;:false,&quot;isPacked&quot;:true,&quot;isSignedURL&quot;:true,&quot;fallbackUrl&quot;:&quot;sources/icons/5ec40eff7d24a30028c76b93/5a9971e371e20f0014059eb8.svg&quot;},&quot;source&quot;:{&quot;id&quot;:&quot;5a9971e371e20f0014059eb8&quot;,&quot;type&quot;:&quot;UNKNOWN&quot;,&quot;version&quot;:&quot;1541610673&quot;,&quot;legacyId&quot;:&quot;s9f7hldbv2khfwwd74jf&quot;,&quot;format&quot;:&quot;svg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17&quot;}},&quot;1c10b45e-6763-4c11-908d-b72399c487f6&quot;:{&quot;type&quot;:&quot;FIGURE_OBJECT&quot;,&quot;id&quot;:&quot;1c10b45e-6763-4c11-908d-b72399c487f6&quot;,&quot;relativeTransform&quot;:{&quot;translate&quot;:{&quot;x&quot;:-30.99599132334164,&quot;y&quot;:-64.4562258403584},&quot;rotate&quot;:9.020562075079397e-16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6]}],&quot;text&quot;:&quot;Myeloid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,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4]}],&quot;text&quot;:&quot;progenitor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35.80238883342784,&quot;y&quot;:36.96948982955137},&quot;targetSize&quot;:{&quot;x&quot;:135.80238883342784,&quot;y&quot;:36.96948982955137},&quot;format&quot;:&quot;BETTER_TEXT&quot;,&quot;verticalAlign&quot;:&quot;TOP&quot;},&quot;isLocked&quot;:false,&quot;parent&quot;:{&quot;type&quot;:&quot;CHILD&quot;,&quot;parentId&quot;:&quot;3c52a634-6229-4679-bd2a-7e15f8e68599&quot;,&quot;order&quot;:&quot;16&quot;}},&quot;31c24aea-b53c-481c-94ba-2f2ab000d016&quot;:{&quot;type&quot;:&quot;FIGURE_OBJECT&quot;,&quot;id&quot;:&quot;31c24aea-b53c-481c-94ba-2f2ab000d016&quot;,&quot;name&quot;:&quot;Stem cell&quot;,&quot;relativeTransform&quot;:{&quot;translate&quot;:{&quot;x&quot;:-135.29471104220002,&quot;y&quot;:-34.75542799469129},&quot;rotate&quot;:-0.08024848405802243,&quot;skewX&quot;:0,&quot;scale&quot;:{&quot;x&quot;:0.1229650957952577,&quot;y&quot;:0.12296509579525773}},&quot;opacity&quot;:1,&quot;image&quot;:{&quot;url&quot;:&quot;https://icons.biorender.com/biorender/5ec40eff7d24a30028c76baf/stem-cell.png&quot;,&quot;size&quot;:{&quot;x&quot;:493,&quot;y&quot;:494},&quot;isPremium&quot;:false,&quot;isPacked&quot;:true},&quot;source&quot;:{&quot;id&quot;:&quot;5a9971e371e20f0014059eb8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15&quot;}},&quot;ba055251-144c-424e-8bde-a6b306a18759&quot;:{&quot;type&quot;:&quot;FIGURE_OBJECT&quot;,&quot;id&quot;:&quot;ba055251-144c-424e-8bde-a6b306a18759&quot;,&quot;relativeTransform&quot;:{&quot;translate&quot;:{&quot;x&quot;:346.0400399756663,&quot;y&quot;:-3.8782389482138626},&quot;rotate&quot;:-0.004481333221081348,&quot;skewX&quot;:8.67361737988404e-19,&quot;scale&quot;:{&quot;x&quot;:0.9999999999999998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13&quot;}},&quot;e729a86b-f8e9-4dab-9a62-df77dfc1b7f1&quot;:{&quot;type&quot;:&quot;FIGURE_OBJECT&quot;,&quot;id&quot;:&quot;e729a86b-f8e9-4dab-9a62-df77dfc1b7f1&quot;,&quot;relativeTransform&quot;:{&quot;translate&quot;:{&quot;x&quot;:2.274e-13,&quot;y&quot;:0},&quot;rotate&quot;:0,&quot;skewX&quot;:0,&quot;scale&quot;:{&quot;x&quot;:1,&quot;y&quot;:1}},&quot;opacity&quot;:1,&quot;path&quot;:{&quot;type&quot;:&quot;POLY_LINE&quot;,&quot;points&quot;:[{&quot;x&quot;:0,&quot;y&quot;:-21.266413104443018},{&quot;x&quot;:0,&quot;y&quot;:21.266413104443018}],&quot;closed&quot;:false},&quot;pathStyles&quot;:[{&quot;type&quot;:&quot;FILL&quot;,&quot;fillStyle&quot;:&quot;transparent&quot;},{&quot;type&quot;:&quot;STROKE&quot;,&quot;strokeStyle&quot;:&quot;rgba(49,126,194,1)&quot;,&quot;lineWidth&quot;:2,&quot;lineJoin&quot;:&quot;round&quot;}],&quot;pathMarkers&quot;:{&quot;markerEnd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ba055251-144c-424e-8bde-a6b306a18759&quot;,&quot;order&quot;:&quot;5&quot;}},&quot;dd0c64df-14b7-4030-924c-f64f87323b69&quot;:{&quot;type&quot;:&quot;FIGURE_OBJECT&quot;,&quot;id&quot;:&quot;dd0c64df-14b7-4030-924c-f64f87323b69&quot;,&quot;relativeTransform&quot;:{&quot;translate&quot;:{&quot;x&quot;:0,&quot;y&quot;:7.4587831220883345},&quot;rotate&quot;:0,&quot;skewX&quot;:0,&quot;scale&quot;:{&quot;x&quot;:1,&quot;y&quot;:1}},&quot;opacity&quot;:1,&quot;path&quot;:{&quot;type&quot;:&quot;POLY_LINE&quot;,&quot;points&quot;:[{&quot;x&quot;:-80.63159699239668,&quot;y&quot;:11.890408588694982},{&quot;x&quot;:-80.63159699239645,&quot;y&quot;:-11.890408588694982},{&quot;x&quot;:80.63159699239645,&quot;y&quot;:-11.890408588694754},{&quot;x&quot;:80.63159699239645,&quot;y&quot;:11.890408588694982}],&quot;closed&quot;:false},&quot;pathStyles&quot;:[{&quot;type&quot;:&quot;FILL&quot;,&quot;fillStyle&quot;:&quot;transparent&quot;},{&quot;type&quot;:&quot;STROKE&quot;,&quot;strokeStyle&quot;:&quot;rgba(49,126,194,1)&quot;,&quot;lineWidth&quot;:2,&quot;lineJoin&quot;:&quot;round&quot;}],&quot;pathMarkers&quot;:{&quot;markerStart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.4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ba055251-144c-424e-8bde-a6b306a18759&quot;,&quot;order&quot;:&quot;2&quot;}},&quot;03303361-4042-48e4-b3f4-c71c7fa397f6&quot;:{&quot;type&quot;:&quot;FIGURE_OBJECT&quot;,&quot;id&quot;:&quot;03303361-4042-48e4-b3f4-c71c7fa397f6&quot;,&quot;relativeTransform&quot;:{&quot;translate&quot;:{&quot;x&quot;:93.38021967433681,&quot;y&quot;:-104.54838929197348},&quot;rotate&quot;:-0.08024848405802243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12&quot;}},&quot;2115cc27-f651-4202-a016-b6e9a0f509db&quot;:{&quot;type&quot;:&quot;FIGURE_OBJECT&quot;,&quot;id&quot;:&quot;2115cc27-f651-4202-a016-b6e9a0f509db&quot;,&quot;relativeTransform&quot;:{&quot;translate&quot;:{&quot;x&quot;:-0.000348042752421,&quot;y&quot;:-15.165683607290362},&quot;rotate&quot;:0,&quot;skewX&quot;:0,&quot;scale&quot;:{&quot;x&quot;:1,&quot;y&quot;:1}},&quot;opacity&quot;:1,&quot;path&quot;:{&quot;type&quot;:&quot;POLY_LINE&quot;,&quot;points&quot;:[{&quot;x&quot;:0,&quot;y&quot;:-9.243097372850286},{&quot;x&quot;:0,&quot;y&quot;:9.243097372850286}],&quot;closed&quot;:false},&quot;pathStyles&quot;:[{&quot;type&quot;:&quot;FILL&quot;,&quot;fillStyle&quot;:&quot;transparent&quot;},{&quot;type&quot;:&quot;STROKE&quot;,&quot;strokeStyle&quot;:&quot;#FFC72C&quot;,&quot;lineWidth&quot;:3,&quot;lineJoin&quot;:&quot;round&quot;}],&quot;isLocked&quot;:false,&quot;parent&quot;:{&quot;type&quot;:&quot;CHILD&quot;,&quot;parentId&quot;:&quot;03303361-4042-48e4-b3f4-c71c7fa397f6&quot;,&quot;order&quot;:&quot;5&quot;}},&quot;1df25bf0-4d14-4b75-8ef0-924389101a1c&quot;:{&quot;type&quot;:&quot;FIGURE_OBJECT&quot;,&quot;id&quot;:&quot;1df25bf0-4d14-4b75-8ef0-924389101a1c&quot;,&quot;relativeTransform&quot;:{&quot;translate&quot;:{&quot;x&quot;:0,&quot;y&quot;:5.234349447848672},&quot;rotate&quot;:0,&quot;skewX&quot;:0,&quot;scale&quot;:{&quot;x&quot;:1,&quot;y&quot;:1}},&quot;opacity&quot;:1,&quot;path&quot;:{&quot;type&quot;:&quot;POLY_LINE&quot;,&quot;points&quot;:[{&quot;x&quot;:-238.21941116959562,&quot;y&quot;:11.890408588694868},{&quot;x&quot;:-238.21941116959562,&quot;y&quot;:-11.890408588694868},{&quot;x&quot;:238.21941116959562,&quot;y&quot;:-11.890408588694868},{&quot;x&quot;:238.21941116959562,&quot;y&quot;:11.425454678521987}],&quot;closed&quot;:false},&quot;pathStyles&quot;:[{&quot;type&quot;:&quot;FILL&quot;,&quot;fillStyle&quot;:&quot;transparent&quot;},{&quot;type&quot;:&quot;STROKE&quot;,&quot;strokeStyle&quot;:&quot;#FFC72C&quot;,&quot;lineWidth&quot;:3,&quot;lineJoin&quot;:&quot;round&quot;}]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03303361-4042-48e4-b3f4-c71c7fa397f6&quot;,&quot;order&quot;:&quot;2&quot;}},&quot;dd7d51a0-b733-40fa-9896-159fa330ce1a&quot;:{&quot;type&quot;:&quot;FIGURE_OBJECT&quot;,&quot;id&quot;:&quot;dd7d51a0-b733-40fa-9896-159fa330ce1a&quot;,&quot;name&quot;:&quot;Bone marrow (femur, red)&quot;,&quot;relativeTransform&quot;:{&quot;translate&quot;:{&quot;x&quot;:33.125382106253504,&quot;y&quot;:-271.1318590089959},&quot;rotate&quot;:4.560484561634792,&quot;skewX&quot;:1.6643608027862837e-16,&quot;scale&quot;:{&quot;x&quot;:-1.0804393666025478,&quot;y&quot;:1.0804393666025474}},&quot;opacity&quot;:1,&quot;image&quot;:{&quot;url&quot;:&quot;https://icons.biorender.com/biorender/5c0ab80f3fbb901200f2abee/20181207181316/image/bone-marrow-femur-red.png&quot;,&quot;size&quot;:{&quot;x&quot;:169,&quot;y&quot;:409},&quot;isPremium&quot;:false,&quot;isPacked&quot;:true},&quot;source&quot;:{&quot;id&quot;:&quot;5c0ab80f3fbb901200f2abee&quot;,&quot;type&quot;:&quot;ASSETS&quot;},&quot;pathStyles&quot;:[{&quot;type&quot;:&quot;FILL&quot;,&quot;fillStyle&quot;:&quot;rgb(0,0,0)&quot;}],&quot;isLocked&quot;:false,&quot;parent&quot;:{&quot;type&quot;:&quot;CHILD&quot;,&quot;parentId&quot;:&quot;3c52a634-6229-4679-bd2a-7e15f8e68599&quot;,&quot;order&quot;:&quot;01&quot;}},&quot;90a0a251-c6b5-45dc-a3dd-dcf196356165&quot;:{&quot;id&quot;:&quot;90a0a251-c6b5-45dc-a3dd-dcf196356165&quot;,&quot;type&quot;:&quot;FIGURE_OBJECT&quot;,&quot;document&quot;:{&quot;type&quot;:&quot;DOCUMENT_GROUP&quot;,&quot;canvasType&quot;:&quot;SLIDE&quot;,&quot;units&quot;:&quot;in&quot;}}}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ORTMETHOD" val="pptx_export_from_biorender"/>
  <p:tag name="ILLUSTRATIONID" val="607c7777c215c400a22307b5"/>
  <p:tag name="SLIDEID" val="3f702361-e822-4ca4-a276-09eb4bdcb788"/>
  <p:tag name="VERSION" val="1780334029947"/>
  <p:tag name="TITLE" val="Clonal hematopoiesis"/>
  <p:tag name="CREATORNAME" val="Monica Guzman"/>
  <p:tag name="DATEINSERTED" val="1780334030162"/>
  <p:tag name="DPI" val="300"/>
  <p:tag name="BIOJSON" val="{&quot;id&quot;:&quot;90a0a251-c6b5-45dc-a3dd-dcf196356165&quot;,&quot;objects&quot;:{&quot;3f702361-e822-4ca4-a276-09eb4bdcb788&quot;:{&quot;type&quot;:&quot;FIGURE_OBJECT&quot;,&quot;id&quot;:&quot;3f702361-e822-4ca4-a276-09eb4bdcb788&quot;,&quot;document&quot;:{&quot;type&quot;:&quot;FIGURE&quot;,&quot;canvasType&quot;:&quot;FIGURE&quot;,&quot;units&quot;:&quot;in&quot;},&quot;relativeTransform&quot;:{&quot;translate&quot;:{&quot;x&quot;:0,&quot;y&quot;:0},&quot;rotate&quot;:0,&quot;skewX&quot;:0,&quot;scale&quot;:{&quot;x&quot;:1,&quot;y&quot;:1}},&quot;isLocked&quot;:false,&quot;parent&quot;:{&quot;type&quot;:&quot;DOCUMENT&quot;,&quot;parentId&quot;:&quot;90a0a251-c6b5-45dc-a3dd-dcf196356165&quot;,&quot;order&quot;:&quot;52&quot;}},&quot;1cbe22a3-5a0f-4f52-8dfd-29e5149f4930&quot;:{&quot;type&quot;:&quot;FIGURE_OBJECT&quot;,&quot;id&quot;:&quot;1cbe22a3-5a0f-4f52-8dfd-29e5149f4930&quot;,&quot;relativeTransform&quot;:{&quot;translate&quot;:{&quot;x&quot;:-105.21965795451945,&quot;y&quot;:-2.401893240278449},&quot;rotate&quot;:0,&quot;skewX&quot;:0,&quot;scale&quot;:{&quot;x&quot;:1,&quot;y&quot;:1}},&quot;opacity&quot;:1,&quot;path&quot;:{&quot;type&quot;:&quot;ARC&quot;,&quot;size&quot;:{&quot;x&quot;:58,&quot;y&quot;:58},&quot;startAngle&quot;:4.71238898038469,&quot;sweepAngle&quot;:3.141592653589793,&quot;selectedObjectIds&quot;:[&quot;8c050c28-ca4f-43e0-8f13-adaa05e1a03d&quot;]},&quot;pathStyles&quot;:[{&quot;type&quot;:&quot;FILL&quot;,&quot;fillStyle&quot;:&quot;rgba(0,0,0,0)&quot;},{&quot;type&quot;:&quot;STROKE&quot;,&quot;strokeStyle&quot;:&quot;rgb(194, 20, 28)&quot;,&quot;lineWidth&quot;:4,&quot;lineJoin&quot;:&quot;round&quot;}],&quot;pathMarkers&quot;:{&quot;markerEnd&quot;:{&quot;type&quot;:&quot;PATH&quot;,&quot;units&quot;:{&quot;type&quot;:&quot;STROKE_WIDTH&quot;,&quot;scale&quot;:0.6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thPattern&quot;:{&quot;type&quot;:&quot;ROW&quot;,&quot;patternObject&quot;:{&quot;name&quot;:&quot;triangle&quot;,&quot;path&quot;:{&quot;type&quot;:&quot;SPLINE&quot;,&quot;spline&quot;:{&quot;points&quot;:[{&quot;x&quot;:0,&quot;y&quot;:0,&quot;isEndPoint&quot;:true},{&quot;x&quot;:1,&quot;y&quot;:0.5,&quot;isEndPoint&quot;:true},{&quot;x&quot;:1,&quot;y&quot;:-0.5,&quot;isEndPoint&quot;:true}],&quot;closed&quot;:true}},&quot;pathStyles&quot;:[{&quot;type&quot;:&quot;FILL&quot;,&quot;fillStyle&quot;:&quot;context-stroke&quot;}]},&quot;bending&quot;:true,&quot;patternTransform&quot;:{},&quot;xUnits&quot;:&quot;PATH_LENGTH&quot;,&quot;yUnits&quot;:&quot;STROKE_WIDTH&quot;,&quot;isPremium&quot;:false},&quot;parent&quot;:{&quot;type&quot;:&quot;CHILD&quot;,&quot;parentId&quot;:&quot;3f702361-e822-4ca4-a276-09eb4bdcb788&quot;,&quot;order&quot;:&quot;99&quot;}},&quot;58129151-f243-4a8d-a493-7d997f1392fd&quot;:{&quot;type&quot;:&quot;FIGURE_OBJECT&quot;,&quot;id&quot;:&quot;58129151-f243-4a8d-a493-7d997f1392fd&quot;,&quot;relativeTransform&quot;:{&quot;translate&quot;:{&quot;x&quot;:371.1393489206059,&quot;y&quot;:-2.401893240278449},&quot;rotate&quot;:0,&quot;skewX&quot;:0,&quot;scale&quot;:{&quot;x&quot;:1,&quot;y&quot;:1}},&quot;opacity&quot;:1,&quot;path&quot;:{&quot;type&quot;:&quot;ARC&quot;,&quot;size&quot;:{&quot;x&quot;:58,&quot;y&quot;:58},&quot;startAngle&quot;:4.71238898038469,&quot;sweepAngle&quot;:3.141592653589793,&quot;selectedObjectIds&quot;:[&quot;8c050c28-ca4f-43e0-8f13-adaa05e1a03d&quot;]},&quot;pathStyles&quot;:[{&quot;type&quot;:&quot;FILL&quot;,&quot;fillStyle&quot;:&quot;rgba(0,0,0,0)&quot;},{&quot;type&quot;:&quot;STROKE&quot;,&quot;strokeStyle&quot;:&quot;rgb(194, 20, 28)&quot;,&quot;lineWidth&quot;:4,&quot;lineJoin&quot;:&quot;round&quot;}],&quot;pathMarkers&quot;:{&quot;markerEnd&quot;:{&quot;type&quot;:&quot;PATH&quot;,&quot;units&quot;:{&quot;type&quot;:&quot;STROKE_WIDTH&quot;,&quot;scale&quot;:0.600000000000000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thPattern&quot;:{&quot;type&quot;:&quot;ROW&quot;,&quot;patternObject&quot;:{&quot;name&quot;:&quot;triangle&quot;,&quot;path&quot;:{&quot;type&quot;:&quot;SPLINE&quot;,&quot;spline&quot;:{&quot;points&quot;:[{&quot;x&quot;:0,&quot;y&quot;:0,&quot;isEndPoint&quot;:true},{&quot;x&quot;:1,&quot;y&quot;:0.5,&quot;isEndPoint&quot;:true},{&quot;x&quot;:1,&quot;y&quot;:-0.5,&quot;isEndPoint&quot;:true}],&quot;closed&quot;:true}},&quot;pathStyles&quot;:[{&quot;type&quot;:&quot;FILL&quot;,&quot;fillStyle&quot;:&quot;context-stroke&quot;}]},&quot;bending&quot;:true,&quot;patternTransform&quot;:{},&quot;xUnits&quot;:&quot;PATH_LENGTH&quot;,&quot;yUnits&quot;:&quot;STROKE_WIDTH&quot;,&quot;isPremium&quot;:false},&quot;parent&quot;:{&quot;type&quot;:&quot;CHILD&quot;,&quot;parentId&quot;:&quot;3f702361-e822-4ca4-a276-09eb4bdcb788&quot;,&quot;order&quot;:&quot;98&quot;}},&quot;8c050c28-ca4f-43e0-8f13-adaa05e1a03d&quot;:{&quot;type&quot;:&quot;FIGURE_OBJECT&quot;,&quot;id&quot;:&quot;8c050c28-ca4f-43e0-8f13-adaa05e1a03d&quot;,&quot;relativeTransform&quot;:{&quot;translate&quot;:{&quot;x&quot;:136.0033489206059,&quot;y&quot;:-156.75189309939475},&quot;rotate&quot;:0,&quot;skewX&quot;:0,&quot;scale&quot;:{&quot;x&quot;:1,&quot;y&quot;:1}},&quot;opacity&quot;:1,&quot;path&quot;:{&quot;type&quot;:&quot;ARC&quot;,&quot;size&quot;:{&quot;x&quot;:58,&quot;y&quot;:58},&quot;startAngle&quot;:4.71238898038469,&quot;sweepAngle&quot;:3.141592653589793,&quot;selectedObjectIds&quot;:[&quot;8c050c28-ca4f-43e0-8f13-adaa05e1a03d&quot;]},&quot;pathStyles&quot;:[{&quot;type&quot;:&quot;FILL&quot;,&quot;fillStyle&quot;:&quot;rgba(0,0,0,0)&quot;},{&quot;type&quot;:&quot;STROKE&quot;,&quot;strokeStyle&quot;:&quot;rgb(227, 55, 45)&quot;,&quot;lineWidth&quot;:7,&quot;lineJoin&quot;:&quot;round&quot;}],&quot;pathMarkers&quot;:{&quot;markerEnd&quot;:{&quot;type&quot;:&quot;PATH&quot;,&quot;units&quot;:{&quot;type&quot;:&quot;STROKE_WIDTH&quot;,&quot;scale&quot;:0.5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thPattern&quot;:{&quot;type&quot;:&quot;ROW&quot;,&quot;patternObject&quot;:{&quot;name&quot;:&quot;triangle&quot;,&quot;path&quot;:{&quot;type&quot;:&quot;SPLINE&quot;,&quot;spline&quot;:{&quot;points&quot;:[{&quot;x&quot;:0,&quot;y&quot;:0,&quot;isEndPoint&quot;:true},{&quot;x&quot;:1,&quot;y&quot;:0.5,&quot;isEndPoint&quot;:true},{&quot;x&quot;:1,&quot;y&quot;:-0.5,&quot;isEndPoint&quot;:true}],&quot;closed&quot;:true}},&quot;pathStyles&quot;:[{&quot;type&quot;:&quot;FILL&quot;,&quot;fillStyle&quot;:&quot;context-stroke&quot;}]},&quot;bending&quot;:true,&quot;patternTransform&quot;:{},&quot;xUnits&quot;:&quot;PATH_LENGTH&quot;,&quot;yUnits&quot;:&quot;STROKE_WIDTH&quot;,&quot;isPremium&quot;:false},&quot;parent&quot;:{&quot;type&quot;:&quot;CHILD&quot;,&quot;parentId&quot;:&quot;3f702361-e822-4ca4-a276-09eb4bdcb788&quot;,&quot;order&quot;:&quot;97&quot;}},&quot;93f458e4-254b-4886-86b0-84c1f09a90e8&quot;:{&quot;type&quot;:&quot;FIGURE_OBJECT&quot;,&quot;id&quot;:&quot;93f458e4-254b-4886-86b0-84c1f09a90e8&quot;,&quot;relativeTransform&quot;:{&quot;translate&quot;:{&quot;x&quot;:0,&quot;y&quot;:0},&quot;rotate&quot;:0,&quot;skewX&quot;:0,&quot;scale&quot;:{&quot;x&quot;:1,&quot;y&quot;:1}},&quot;path&quot;:{&quot;type&quot;:&quot;RECT&quot;,&quot;size&quot;:{&quot;x&quot;:960,&quot;y&quot;:672}},&quot;pathStyles&quot;:[{&quot;type&quot;:&quot;FILL&quot;,&quot;fillStyle&quot;:&quot;rgb(255, 255, 255)&quot;}],&quot;parent&quot;:{&quot;type&quot;:&quot;FRAME&quot;,&quot;parentId&quot;:&quot;3f702361-e822-4ca4-a276-09eb4bdcb788&quot;,&quot;order&quot;:&quot;5&quot;}},&quot;754ec03a-4cb0-4d13-9e10-bc1abf751767&quot;:{&quot;type&quot;:&quot;FIGURE_OBJECT&quot;,&quot;id&quot;:&quot;754ec03a-4cb0-4d13-9e10-bc1abf751767&quot;,&quot;relativeTransform&quot;:{&quot;translate&quot;:{&quot;x&quot;:-392.0335480244662,&quot;y&quot;:191.7365763964251},&quot;rotate&quot;:0,&quot;skewX&quot;:0,&quot;scale&quot;:{&quot;x&quot;:1,&quot;y&quot;:1}},&quot;opacity&quot;:1,&quot;path&quot;:{&quot;type&quot;:&quot;POLY_LINE&quot;,&quot;points&quot;:[{&quot;x&quot;:0,&quot;y&quot;:-20.422212961839136},{&quot;x&quot;:0,&quot;y&quot;:20.422212961839136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f702361-e822-4ca4-a276-09eb4bdcb788&quot;,&quot;order&quot;:&quot;95&quot;}},&quot;5f9402ff-205c-4bbe-b398-330ac114ff8d&quot;:{&quot;type&quot;:&quot;FIGURE_OBJECT&quot;,&quot;id&quot;:&quot;5f9402ff-205c-4bbe-b398-330ac114ff8d&quot;,&quot;relativeTransform&quot;:{&quot;translate&quot;:{&quot;x&quot;:-396.15808232038466,&quot;y&quot;:155.621565486870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2]}],&quot;text&quot;:&quot;Megakaryocyte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3.68383535923068,&quot;y&quot;:18},&quot;targetSize&quot;:{&quot;x&quot;:103.68383535923068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9&quot;}},&quot;6534a431-dec4-4350-bf8b-c9424313aa54&quot;:{&quot;type&quot;:&quot;FIGURE_OBJECT&quot;,&quot;id&quot;:&quot;6534a431-dec4-4350-bf8b-c9424313aa54&quot;,&quot;relativeTransform&quot;:{&quot;translate&quot;:{&quot;x&quot;:-82.78303777185012,&quot;y&quot;:111.28149902085201},&quot;rotate&quot;:0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85&quot;}},&quot;5fcd109e-c2fb-49f4-ba27-084c882247e8&quot;:{&quot;type&quot;:&quot;FIGURE_OBJECT&quot;,&quot;id&quot;:&quot;5fcd109e-c2fb-49f4-ba27-084c882247e8&quot;,&quot;name&quot;:&quot;Red blood cell 1&quot;,&quot;relativeTransform&quot;:{&quot;translate&quot;:{&quot;x&quot;:11.584867906532516,&quot;y&quot;:-0.287205190941983},&quot;rotate&quot;:0.44168683711274603,&quot;skewX&quot;:0,&quot;scale&quot;:{&quot;x&quot;:0.23888351355496878,&quot;y&quot;:0.2388835135549688}},&quot;opacity&quot;:1,&quot;image&quot;:{&quot;url&quot;:&quot;https://icons.biorender.com/biorender/5b4f4a6a96681f00149b46d5/red-blood-cell-1.png&quot;,&quot;size&quot;:{&quot;x&quot;:197,&quot;y&quot;:163},&quot;isPremium&quot;:false,&quot;isPacked&quot;:true},&quot;source&quot;:{&quot;id&quot;:&quot;5b4f4a123444200014c1f9a7&quot;,&quot;type&quot;:&quot;ASSETS&quot;},&quot;pathStyles&quot;:[{&quot;type&quot;:&quot;FILL&quot;,&quot;fillStyle&quot;:&quot;rgb(0,0,0)&quot;}],&quot;isLocked&quot;:false,&quot;parent&quot;:{&quot;type&quot;:&quot;CHILD&quot;,&quot;parentId&quot;:&quot;6534a431-dec4-4350-bf8b-c9424313aa54&quot;,&quot;order&quot;:&quot;5&quot;}},&quot;db53de47-f35e-45d5-b82b-9c7c5eac9a49&quot;:{&quot;type&quot;:&quot;FIGURE_OBJECT&quot;,&quot;id&quot;:&quot;db53de47-f35e-45d5-b82b-9c7c5eac9a49&quot;,&quot;name&quot;:&quot;Red blood cell 3&quot;,&quot;relativeTransform&quot;:{&quot;translate&quot;:{&quot;x&quot;:-16.605889995149848,&quot;y&quot;:7.613938224636553},&quot;rotate&quot;:0,&quot;skewX&quot;:0,&quot;scale&quot;:{&quot;x&quot;:0.24947402127323803,&quot;y&quot;:0.24947402127323803}},&quot;opacity&quot;:0.82,&quot;image&quot;:{&quot;url&quot;:&quot;https://icons.biorender.com/biorender/5b4f49943444200014c1f9a3/red-blood-cell-3.png&quot;,&quot;size&quot;:{&quot;x&quot;:197,&quot;y&quot;:163},&quot;isPremium&quot;:false,&quot;isPacked&quot;:true},&quot;source&quot;:{&quot;id&quot;:&quot;59f798577b352c00127f47f0&quot;,&quot;type&quot;:&quot;ASSETS&quot;},&quot;pathStyles&quot;:[{&quot;type&quot;:&quot;FILL&quot;,&quot;fillStyle&quot;:&quot;rgb(0,0,0)&quot;}],&quot;isLocked&quot;:false,&quot;parent&quot;:{&quot;type&quot;:&quot;CHILD&quot;,&quot;parentId&quot;:&quot;6534a431-dec4-4350-bf8b-c9424313aa54&quot;,&quot;order&quot;:&quot;2&quot;}},&quot;425dce9e-e2cf-4ad4-86de-c1ebea9ac7d9&quot;:{&quot;type&quot;:&quot;FIGURE_OBJECT&quot;,&quot;id&quot;:&quot;425dce9e-e2cf-4ad4-86de-c1ebea9ac7d9&quot;,&quot;name&quot;:&quot;Basophil&quot;,&quot;relativeTransform&quot;:{&quot;translate&quot;:{&quot;x&quot;:-186.53819992093827,&quot;y&quot;:111.2814990208513},&quot;rotate&quot;:1.5707963267948966,&quot;skewX&quot;:0,&quot;scale&quot;:{&quot;x&quot;:0.6806226462264731,&quot;y&quot;:0.6806226462264731}},&quot;opacity&quot;:1,&quot;image&quot;:{&quot;url&quot;:&quot;https://icons.biorender.com/biorender/5be1c039eb01841200bce2b2/basophil-1.png&quot;,&quot;size&quot;:{&quot;x&quot;:85,&quot;y&quot;:87},&quot;isPremium&quot;:false,&quot;isPacked&quot;:true},&quot;source&quot;:{&quot;id&quot;:&quot;5be1bfc5eb01841200bce2ab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82&quot;}},&quot;4a6bd7bc-f197-4db8-a61a-93024f2c79cf&quot;:{&quot;type&quot;:&quot;FIGURE_OBJECT&quot;,&quot;id&quot;:&quot;4a6bd7bc-f197-4db8-a61a-93024f2c79cf&quot;,&quot;name&quot;:&quot;Monocyte&quot;,&quot;relativeTransform&quot;:{&quot;translate&quot;:{&quot;x&quot;:28.70063316039086,&quot;y&quot;:111.28149902085207},&quot;rotate&quot;:0,&quot;skewX&quot;:0,&quot;scale&quot;:{&quot;x&quot;:0.6942287861067007,&quot;y&quot;:0.6942287861067007}},&quot;opacity&quot;:1,&quot;image&quot;:{&quot;url&quot;:&quot;https://icons.biorender.com/biorender/5be1cb18df7f0b120034bb42/monocyte-1.png&quot;,&quot;size&quot;:{&quot;x&quot;:90,&quot;y&quot;:80},&quot;isPremium&quot;:false,&quot;isPacked&quot;:true},&quot;source&quot;:{&quot;id&quot;:&quot;5be1caf0df7f0b120034bb3c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8&quot;}},&quot;b34b33a4-c8b8-4a5b-bd56-dbce6cd16e96&quot;:{&quot;type&quot;:&quot;FIGURE_OBJECT&quot;,&quot;id&quot;:&quot;b34b33a4-c8b8-4a5b-bd56-dbce6cd16e96&quot;,&quot;name&quot;:&quot;Eosinophil&quot;,&quot;relativeTransform&quot;:{&quot;translate&quot;:{&quot;x&quot;:-294.292699573678,&quot;y&quot;:111.28149902085246},&quot;rotate&quot;:0,&quot;skewX&quot;:0,&quot;scale&quot;:{&quot;x&quot;:0.5680053704509371,&quot;y&quot;:0.5680053704509371}},&quot;opacity&quot;:1,&quot;image&quot;:{&quot;url&quot;:&quot;https://icons.biorender.com/biorender/5be1c251eb01841200bce30e/eosinophil-1.png&quot;,&quot;size&quot;:{&quot;x&quot;:110,&quot;y&quot;:110},&quot;isPremium&quot;:false,&quot;isPacked&quot;:true},&quot;source&quot;:{&quot;id&quot;:&quot;5be1c1f9eb01841200bce304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77&quot;}},&quot;dd2956e2-0015-4e82-8df2-60d955dd5ed9&quot;:{&quot;type&quot;:&quot;FIGURE_OBJECT&quot;,&quot;id&quot;:&quot;dd2956e2-0015-4e82-8df2-60d955dd5ed9&quot;,&quot;name&quot;:&quot;Neutrophil&quot;,&quot;relativeTransform&quot;:{&quot;translate&quot;:{&quot;x&quot;:129.77294332976714,&quot;y&quot;:111.28149902085228},&quot;rotate&quot;:0,&quot;skewX&quot;:0,&quot;scale&quot;:{&quot;x&quot;:0.3961551188735202,&quot;y&quot;:0.3961551188735202}},&quot;opacity&quot;:1,&quot;image&quot;:{&quot;url&quot;:&quot;https://icons.biorender.com/biorender/5ddeca98d8d7a100044a0e4c/neutrophil-1.png&quot;,&quot;size&quot;:{&quot;x&quot;:163,&quot;y&quot;:163},&quot;isPremium&quot;:false,&quot;isPacked&quot;:true},&quot;source&quot;:{&quot;id&quot;:&quot;5be1cbaadf7f0b120034bb54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75&quot;}},&quot;8173958c-543c-498f-a653-615b8f3d654d&quot;:{&quot;type&quot;:&quot;FIGURE_OBJECT&quot;,&quot;id&quot;:&quot;8173958c-543c-498f-a653-615b8f3d654d&quot;,&quot;name&quot;:&quot;Megakaryocyte&quot;,&quot;relativeTransform&quot;:{&quot;translate&quot;:{&quot;x&quot;:-392.9770799371736,&quot;y&quot;:113.05674529643086},&quot;rotate&quot;:0,&quot;skewX&quot;:0,&quot;scale&quot;:{&quot;x&quot;:0.2020971489030228,&quot;y&quot;:0.2020971489030227}},&quot;opacity&quot;:1,&quot;image&quot;:{&quot;url&quot;:&quot;https://icons.biorender.com/biorender/5be1cad5df7f0b120034bb37/megakaryocyte-1.png&quot;,&quot;size&quot;:{&quot;x&quot;:386,&quot;y&quot;:357},&quot;isPremium&quot;:false,&quot;isPacked&quot;:true},&quot;source&quot;:{&quot;id&quot;:&quot;5be1ca8ddf7f0b120034bb2e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72&quot;}},&quot;0385c309-783d-4fb7-a276-21bbf89a4d05&quot;:{&quot;type&quot;:&quot;FIGURE_OBJECT&quot;,&quot;id&quot;:&quot;0385c309-783d-4fb7-a276-21bbf89a4d05&quot;,&quot;relativeTransform&quot;:{&quot;translate&quot;:{&quot;x&quot;:129.83835067680027,&quot;y&quot;:154.44013489049473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9]}],&quot;text&quot;:&quot;Neutrophi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9.198093627575,&quot;y&quot;:18},&quot;targetSize&quot;:{&quot;x&quot;:109.198093627575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71&quot;}},&quot;b1d7d95f-6c80-4d01-8298-e41c609cd1dc&quot;:{&quot;type&quot;:&quot;FIGURE_OBJECT&quot;,&quot;id&quot;:&quot;b1d7d95f-6c80-4d01-8298-e41c609cd1dc&quot;,&quot;relativeTransform&quot;:{&quot;translate&quot;:{&quot;x&quot;:28.227306154010677,&quot;y&quot;:153.96357224850806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7]}],&quot;text&quot;:&quot;Monocyte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92.1358914982664,&quot;y&quot;:18},&quot;targetSize&quot;:{&quot;x&quot;:92.1358914982664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7&quot;}},&quot;01feeb18-4636-4ed2-9569-819f94938c99&quot;:{&quot;type&quot;:&quot;FIGURE_OBJECT&quot;,&quot;id&quot;:&quot;01feeb18-4636-4ed2-9569-819f94938c99&quot;,&quot;relativeTransform&quot;:{&quot;translate&quot;:{&quot;x&quot;:-83.63236477823028,&quot;y&quot;:154.6727919161509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1]}],&quot;text&quot;:&quot;Erythrocytes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0.09825249194375,&quot;y&quot;:18},&quot;targetSize&quot;:{&quot;x&quot;:100.09825249194375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67&quot;}},&quot;0404e3aa-5e12-4035-be80-834ab44727d9&quot;:{&quot;type&quot;:&quot;FIGURE_OBJECT&quot;,&quot;id&quot;:&quot;0404e3aa-5e12-4035-be80-834ab44727d9&quot;,&quot;relativeTransform&quot;:{&quot;translate&quot;:{&quot;x&quot;:-294.7660265800589,&quot;y&quot;:155.8671148117952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9]}],&quot;text&quot;:&quot;Eosinophi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78.25507914098515,&quot;y&quot;:18},&quot;targetSize&quot;:{&quot;x&quot;:78.25507914098515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65&quot;}},&quot;fc99482f-4bad-4974-bb15-0cd6e233b34b&quot;:{&quot;type&quot;:&quot;FIGURE_OBJECT&quot;,&quot;id&quot;:&quot;fc99482f-4bad-4974-bb15-0cd6e233b34b&quot;,&quot;relativeTransform&quot;:{&quot;translate&quot;:{&quot;x&quot;:-187.01152692731884,&quot;y&quot;:155.4098055126645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7]}],&quot;text&quot;:&quot;Basophi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61.59407957810827,&quot;y&quot;:18},&quot;targetSize&quot;:{&quot;x&quot;:61.59407957810827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62&quot;}},&quot;0b872082-0168-465d-b5d8-85c378b2ca54&quot;:{&quot;type&quot;:&quot;FIGURE_OBJECT&quot;,&quot;id&quot;:&quot;0b872082-0168-465d-b5d8-85c378b2ca54&quot;,&quot;relativeTransform&quot;:{&quot;translate&quot;:{&quot;x&quot;:337.09363914325854,&quot;y&quot;:113.53745352989998},&quot;rotate&quot;:0,&quot;skewX&quot;:0,&quot;scale&quot;:{&quot;x&quot;:0.946654012760964,&quot;y&quot;:0.946654012760964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61&quot;}},&quot;95d08f34-0ce5-495f-a20c-e80ed65912b6&quot;:{&quot;type&quot;:&quot;FIGURE_OBJECT&quot;,&quot;id&quot;:&quot;95d08f34-0ce5-495f-a20c-e80ed65912b6&quot;,&quot;name&quot;:&quot;T-cell&quot;,&quot;relativeTransform&quot;:{&quot;translate&quot;:{&quot;x&quot;:-82.53939984212656,&quot;y&quot;:6.394884621840902e-14},&quot;rotate&quot;:0,&quot;skewX&quot;:0,&quot;scale&quot;:{&quot;x&quot;:0.4225094312051018,&quot;y&quot;:0.4225094312051018}},&quot;opacity&quot;:1,&quot;image&quot;:{&quot;url&quot;:&quot;https://icons.biorender.com/biorender/5be1c5ed779980120020cbbe/20181106165005/image/lymphocyte-t-cell-1.png&quot;,&quot;size&quot;:{&quot;x&quot;:154,&quot;y&quot;:154},&quot;isPremium&quot;:false,&quot;isPacked&quot;:true},&quot;source&quot;:{&quot;id&quot;:&quot;5be1c5ed779980120020cbbe&quot;,&quot;type&quot;:&quot;ASSETS&quot;},&quot;pathStyles&quot;:[{&quot;type&quot;:&quot;FILL&quot;,&quot;fillStyle&quot;:&quot;rgb(0,0,0)&quot;}],&quot;isLocked&quot;:false,&quot;parent&quot;:{&quot;type&quot;:&quot;CHILD&quot;,&quot;parentId&quot;:&quot;0b872082-0168-465d-b5d8-85c378b2ca54&quot;,&quot;order&quot;:&quot;7&quot;}},&quot;fe898e8e-9849-4afb-9104-dd5ef5d73c9d&quot;:{&quot;type&quot;:&quot;FIGURE_OBJECT&quot;,&quot;id&quot;:&quot;fe898e8e-9849-4afb-9104-dd5ef5d73c9d&quot;,&quot;name&quot;:&quot;B-cell&quot;,&quot;relativeTransform&quot;:{&quot;translate&quot;:{&quot;x&quot;:3.056377428080957,&quot;y&quot;:1.0658141036401503e-13},&quot;rotate&quot;:0,&quot;skewX&quot;:0,&quot;scale&quot;:{&quot;x&quot;:0.4267013438052005,&quot;y&quot;:0.4267013438052005}},&quot;opacity&quot;:1,&quot;image&quot;:{&quot;url&quot;:&quot;https://icons.biorender.com/biorender/5be1c4badf7f0b120034ba5b/20181106164448/image/lymphocyte-b-cell-1.png&quot;,&quot;size&quot;:{&quot;x&quot;:154,&quot;y&quot;:154},&quot;isPremium&quot;:false,&quot;isPacked&quot;:true},&quot;source&quot;:{&quot;id&quot;:&quot;5be1c4badf7f0b120034ba5b&quot;,&quot;type&quot;:&quot;ASSETS&quot;},&quot;pathStyles&quot;:[{&quot;type&quot;:&quot;FILL&quot;,&quot;fillStyle&quot;:&quot;rgb(0,0,0)&quot;}],&quot;isLocked&quot;:false,&quot;parent&quot;:{&quot;type&quot;:&quot;CHILD&quot;,&quot;parentId&quot;:&quot;0b872082-0168-465d-b5d8-85c378b2ca54&quot;,&quot;order&quot;:&quot;5&quot;}},&quot;430d6b4f-0dc6-41b8-aac7-3d3f22801a04&quot;:{&quot;type&quot;:&quot;FIGURE_OBJECT&quot;,&quot;id&quot;:&quot;430d6b4f-0dc6-41b8-aac7-3d3f22801a04&quot;,&quot;name&quot;:&quot;Natural killer cell&quot;,&quot;relativeTransform&quot;:{&quot;translate&quot;:{&quot;x&quot;:84.69949999999993,&quot;y&quot;:1.4210854715202004e-14},&quot;rotate&quot;:0,&quot;skewX&quot;:0,&quot;scale&quot;:{&quot;x&quot;:0.4277905076749215,&quot;y&quot;:0.4287751413430393}},&quot;opacity&quot;:1,&quot;image&quot;:{&quot;url&quot;:&quot;https://icons.biorender.com/biorender/5be1cb88df7f0b120034bb49/natural-killer-cell.png&quot;,&quot;size&quot;:{&quot;x&quot;:142,&quot;y&quot;:147},&quot;isPremium&quot;:false,&quot;isPacked&quot;:true},&quot;source&quot;:{&quot;id&quot;:&quot;5be1cb1ddf7f0b120034bb48&quot;,&quot;type&quot;:&quot;ASSETS&quot;},&quot;pathStyles&quot;:[{&quot;type&quot;:&quot;FILL&quot;,&quot;fillStyle&quot;:&quot;rgb(0,0,0)&quot;}],&quot;isLocked&quot;:false,&quot;parent&quot;:{&quot;type&quot;:&quot;CHILD&quot;,&quot;parentId&quot;:&quot;0b872082-0168-465d-b5d8-85c378b2ca54&quot;,&quot;order&quot;:&quot;2&quot;}},&quot;14ae12d4-4eef-4e80-8e9d-909031075468&quot;:{&quot;type&quot;:&quot;FIGURE_OBJECT&quot;,&quot;id&quot;:&quot;14ae12d4-4eef-4e80-8e9d-909031075468&quot;,&quot;relativeTransform&quot;:{&quot;translate&quot;:{&quot;x&quot;:417.64964186845765,&quot;y&quot;:153.89155806395306},&quot;rotate&quot;:-2.443460952792061e-16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6]}],&quot;text&quot;:&quot;NK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79.7831762893521,&quot;y&quot;:18},&quot;targetSize&quot;:{&quot;x&quot;:79.7831762893521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6&quot;}},&quot;000f7d14-5b6b-49b2-b636-6e3598bf006d&quot;:{&quot;type&quot;:&quot;FIGURE_OBJECT&quot;,&quot;id&quot;:&quot;000f7d14-5b6b-49b2-b636-6e3598bf006d&quot;,&quot;relativeTransform&quot;:{&quot;translate&quot;:{&quot;x&quot;:340.36046490319205,&quot;y&quot;:153.7121313442077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5]}],&quot;text&quot;:&quot;B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79.7831762893521,&quot;y&quot;:18},&quot;targetSize&quot;:{&quot;x&quot;:79.7831762893521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57&quot;}},&quot;1ff137b5-b3be-4d95-a7a4-34974bdaee06&quot;:{&quot;type&quot;:&quot;FIGURE_OBJECT&quot;,&quot;id&quot;:&quot;1ff137b5-b3be-4d95-a7a4-34974bdaee06&quot;,&quot;relativeTransform&quot;:{&quot;translate&quot;:{&quot;x&quot;:259.24693007885065,&quot;y&quot;:153.8517045715301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5]}],&quot;text&quot;:&quot;T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63.20485394351264,&quot;y&quot;:18},&quot;targetSize&quot;:{&quot;x&quot;:63.20485394351264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56&quot;}},&quot;29f0d962-08f1-45ea-8bbd-9fd65bf43e5f&quot;:{&quot;type&quot;:&quot;FIGURE_OBJECT&quot;,&quot;id&quot;:&quot;29f0d962-08f1-45ea-8bbd-9fd65bf43e5f&quot;,&quot;relativeTransform&quot;:{&quot;translate&quot;:{&quot;x&quot;:180.7230785735626,&quot;y&quot;:-208.08336931671556},&quot;rotate&quot;:0,&quot;skewX&quot;:0,&quot;scale&quot;:{&quot;x&quot;:1,&quot;y&quot;:1}},&quot;opacity&quot;:1,&quot;path&quot;:{&quot;type&quot;:&quot;POLY_LINE&quot;,&quot;points&quot;:[{&quot;x&quot;:51.513415463176216,&quot;y&quot;:18.121525442564632},{&quot;x&quot;:-23.27225154493999,&quot;y&quot;:18.121525442564632},{&quot;x&quot;:-51.513415463176216,&quot;y&quot;:-18.121525442564632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pathMarkers&quot;:{&quot;markerEnd&quot;:{&quot;type&quot;:&quot;PATH&quot;,&quot;units&quot;:{&quot;type&quot;:&quot;STROKE_WIDTH&quot;,&quot;scale&quot;:1},&quot;orient&quot;:{&quot;type&quot;:&quot;AUTO_START_REVERSE&quot;},&quot;name&quot;:&quot;dot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1.7,&quot;y&quot;:0,&quot;isEndPoint&quot;:true},{&quot;x&quot;:-1.6999999999999997,&quot;y&quot;:0.9388840747123488,&quot;isEndPoint&quot;:false},{&quot;x&quot;:-0.9388840747123485,&quot;y&quot;:1.7,&quot;isEndPoint&quot;:false},{&quot;x&quot;:1.0409497792752501e-16,&quot;y&quot;:1.7,&quot;isEndPoint&quot;:true},{&quot;x&quot;:0.9388840747123488,&quot;y&quot;:1.7,&quot;isEndPoint&quot;:false},{&quot;x&quot;:1.7,&quot;y&quot;:0.9388840747123487,&quot;isEndPoint&quot;:false},{&quot;x&quot;:1.7,&quot;y&quot;:0,&quot;isEndPoint&quot;:true},{&quot;x&quot;:1.7,&quot;y&quot;:-0.9388840747123487,&quot;isEndPoint&quot;:false},{&quot;x&quot;:0.9388840747123488,&quot;y&quot;:-1.7,&quot;isEndPoint&quot;:false},{&quot;x&quot;:1.0409497792752501e-16,&quot;y&quot;:-1.7,&quot;isEndPoint&quot;:true},{&quot;x&quot;:-0.9388840747123485,&quot;y&quot;:-1.7,&quot;isEndPoint&quot;:false},{&quot;x&quot;:-1.6999999999999997,&quot;y&quot;:-0.9388840747123488,&quot;isEndPoint&quot;:false},{&quot;x&quot;:-1.7,&quot;y&quot;:-2.0818995585505003e-16,&quot;isEndPoint&quot;:true}],&quot;closed&quot;:false}},&quot;pathStyles&quot;:[{&quot;type&quot;:&quot;FILL&quot;,&quot;fillStyle&quot;:&quot;context-stroke-flat&quot;}]}},&quot;isLocked&quot;:false,&quot;parent&quot;:{&quot;type&quot;:&quot;CHILD&quot;,&quot;parentId&quot;:&quot;3f702361-e822-4ca4-a276-09eb4bdcb788&quot;,&quot;order&quot;:&quot;55&quot;}},&quot;e9449cbc-ce50-4f32-ad79-4b06b1da03c6&quot;:{&quot;type&quot;:&quot;FIGURE_OBJECT&quot;,&quot;id&quot;:&quot;e9449cbc-ce50-4f32-ad79-4b06b1da03c6&quot;,&quot;relativeTransform&quot;:{&quot;translate&quot;:{&quot;x&quot;:100.02855027296911,&quot;y&quot;:-99.19343850698621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22]}],&quot;text&quot;:&quot;Hematopoietic stem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2.01357865950281,&quot;y&quot;:36.96948982955137},&quot;targetSize&quot;:{&quot;x&quot;:102.01357865950281,&quot;y&quot;:36.96948982955137},&quot;format&quot;:&quot;BETTER_TEXT&quot;,&quot;verticalAlign&quot;:&quot;TOP&quot;},&quot;isLocked&quot;:false,&quot;parent&quot;:{&quot;type&quot;:&quot;CHILD&quot;,&quot;parentId&quot;:&quot;3f702361-e822-4ca4-a276-09eb4bdcb788&quot;,&quot;order&quot;:&quot;52&quot;}},&quot;6d0724d8-5b32-40e4-adba-f8e5cf80a7d2&quot;:{&quot;type&quot;:&quot;FIGURE_OBJECT&quot;,&quot;id&quot;:&quot;6d0724d8-5b32-40e4-adba-f8e5cf80a7d2&quot;,&quot;relativeTransform&quot;:{&quot;translate&quot;:{&quot;x&quot;:79.74245121435274,&quot;y&quot;:-205.34506019907826},&quot;rotate&quot;:0,&quot;skewX&quot;:0,&quot;scale&quot;:{&quot;x&quot;:1,&quot;y&quot;:1}},&quot;opacity&quot;:1,&quot;path&quot;:{&quot;type&quot;:&quot;POLY_LINE&quot;,&quot;points&quot;:[{&quot;x&quot;:-21.898254023311367,&quot;y&quot;:-23.1292617244184},{&quot;x&quot;:11.760408551513436,&quot;y&quot;:-13.016404057901383},{&quot;x&quot;:21.36857408260728,&quot;y&quot;:23.90310243977612}],&quot;closed&quot;:false},&quot;pathStyles&quot;:[{&quot;type&quot;:&quot;FILL&quot;,&quot;fillStyle&quot;:&quot;transparent&quot;},{&quot;type&quot;:&quot;STROKE&quot;,&quot;strokeStyle&quot;:{&quot;units&quot;:&quot;PATH_LENGTH&quot;,&quot;stops&quot;:{&quot;0&quot;:&quot;#23232300&quot;,&quot;1&quot;:&quot;#232323ff&quot;}},&quot;lineWidth&quot;:2.36663503190241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0.7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f702361-e822-4ca4-a276-09eb4bdcb788&quot;,&quot;order&quot;:&quot;51&quot;}},&quot;7d94190f-cb2b-47bb-a548-2259eb095b2e&quot;:{&quot;type&quot;:&quot;FIGURE_OBJECT&quot;,&quot;id&quot;:&quot;7d94190f-cb2b-47bb-a548-2259eb095b2e&quot;,&quot;name&quot;:&quot;Stem cell (hematopoietic)&quot;,&quot;relativeTransform&quot;:{&quot;translate&quot;:{&quot;x&quot;:102.03726562334111,&quot;y&quot;:-148.288354839401},&quot;rotate&quot;:1.5707963267948966,&quot;skewX&quot;:0,&quot;scale&quot;:{&quot;x&quot;:0.114313542259432,&quot;y&quot;:0.114313542259432}},&quot;opacity&quot;:1,&quot;image&quot;:{&quot;url&quot;:&quot;https://icons.biorender.com/biorender/5be31cc96f3d0b12005a9ca3/stem-cell-hematopoietic.png&quot;,&quot;size&quot;:{&quot;x&quot;:493,&quot;y&quot;:494},&quot;isPremium&quot;:false,&quot;isPacked&quot;:true},&quot;source&quot;:{&quot;id&quot;:&quot;5b4df95d4f626900144a414e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5&quot;}},&quot;d544b0cf-1ff3-413a-afd4-f5eb99352d86&quot;:{&quot;type&quot;:&quot;FIGURE_OBJECT&quot;,&quot;id&quot;:&quot;d544b0cf-1ff3-413a-afd4-f5eb99352d86&quot;,&quot;relativeTransform&quot;:{&quot;translate&quot;:{&quot;x&quot;:340.83422315375583,&quot;y&quot;:191.57901313519824},&quot;rotate&quot;:0,&quot;skewX&quot;:0,&quot;scale&quot;:{&quot;x&quot;:1,&quot;y&quot;:1}},&quot;opacity&quot;:1,&quot;path&quot;:{&quot;type&quot;:&quot;POLY_LINE&quot;,&quot;points&quot;:[{&quot;x&quot;:0,&quot;y&quot;:-20.422212961839023},{&quot;x&quot;:0,&quot;y&quot;:20.422212961839023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3f702361-e822-4ca4-a276-09eb4bdcb788&quot;,&quot;order&quot;:&quot;45&quot;}},&quot;f3e80af5-3799-4c1f-a625-44c1067c2fa0&quot;:{&quot;type&quot;:&quot;FIGURE_OBJECT&quot;,&quot;id&quot;:&quot;f3e80af5-3799-4c1f-a625-44c1067c2fa0&quot;,&quot;name&quot;:&quot;Dendritic cell&quot;,&quot;relativeTransform&quot;:{&quot;translate&quot;:{&quot;x&quot;:-37.641958263129155,&quot;y&quot;:252.97714219023032},&quot;rotate&quot;:0,&quot;skewX&quot;:0,&quot;scale&quot;:{&quot;x&quot;:0.3034450695414569,&quot;y&quot;:0.3034450695414569}},&quot;opacity&quot;:1,&quot;image&quot;:{&quot;url&quot;:&quot;https://icons.biorender.com/biorender/5be1c0a7eb01841200bce2c1/dendritic-cell-1.png&quot;,&quot;size&quot;:{&quot;x&quot;:221,&quot;y&quot;:221},&quot;isPremium&quot;:false,&quot;isPacked&quot;:true},&quot;source&quot;:{&quot;id&quot;:&quot;5be1c055eb01841200bce2b6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4&quot;}},&quot;b7c921ad-4daf-4644-b774-9b28e6835861&quot;:{&quot;type&quot;:&quot;FIGURE_OBJECT&quot;,&quot;id&quot;:&quot;b7c921ad-4daf-4644-b774-9b28e6835861&quot;,&quot;name&quot;:&quot;Macrophage&quot;,&quot;relativeTransform&quot;:{&quot;translate&quot;:{&quot;x&quot;:92.43400642058448,&quot;y&quot;:252.9771421902304},&quot;rotate&quot;:0,&quot;skewX&quot;:0,&quot;scale&quot;:{&quot;x&quot;:0.3367377546504097,&quot;y&quot;:0.3367377546504097}},&quot;opacity&quot;:1,&quot;image&quot;:{&quot;url&quot;:&quot;https://icons.biorender.com/biorender/5be1c82adf7f0b120034babd/macrophage-1.png&quot;,&quot;size&quot;:{&quot;x&quot;:173,&quot;y&quot;:173},&quot;isPremium&quot;:false,&quot;isPacked&quot;:true},&quot;source&quot;:{&quot;id&quot;:&quot;5be1c773df7f0b120034bab2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35&quot;}},&quot;41556917-7f65-4432-afec-cc31879db9c8&quot;:{&quot;type&quot;:&quot;FIGURE_OBJECT&quot;,&quot;id&quot;:&quot;41556917-7f65-4432-afec-cc31879db9c8&quot;,&quot;relativeTransform&quot;:{&quot;translate&quot;:{&quot;x&quot;:94.09316086346885,&quot;y&quot;:298.04136933089273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9]}],&quot;text&quot;:&quot;Macrophage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94.88480184132169,&quot;y&quot;:18},&quot;targetSize&quot;:{&quot;x&quot;:94.88480184132169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32&quot;}},&quot;af8c5c71-a5bc-4d66-96a3-8f01cb6db424&quot;:{&quot;type&quot;:&quot;FIGURE_OBJECT&quot;,&quot;id&quot;:&quot;af8c5c71-a5bc-4d66-96a3-8f01cb6db424&quot;,&quot;relativeTransform&quot;:{&quot;translate&quot;:{&quot;x&quot;:-35.4096848480498,&quot;y&quot;:298.5243474289033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3]}],&quot;text&quot;:&quot;Dendritic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09.37881455308066,&quot;y&quot;:18},&quot;targetSize&quot;:{&quot;x&quot;:109.37881455308066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3&quot;}},&quot;26818472-bbae-4415-a557-bc7856d32caf&quot;:{&quot;type&quot;:&quot;FIGURE_OBJECT&quot;,&quot;id&quot;:&quot;26818472-bbae-4415-a557-bc7856d32caf&quot;,&quot;relativeTransform&quot;:{&quot;translate&quot;:{&quot;x&quot;:339.4098654484435,&quot;y&quot;:297.2837992258468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0]}],&quot;text&quot;:&quot;Plasma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87.26579805755823,&quot;y&quot;:18},&quot;targetSize&quot;:{&quot;x&quot;:87.26579805755823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27&quot;}},&quot;c416d8ff-cde3-4c9e-be4c-4572f90d9497&quot;:{&quot;type&quot;:&quot;FIGURE_OBJECT&quot;,&quot;id&quot;:&quot;c416d8ff-cde3-4c9e-be4c-4572f90d9497&quot;,&quot;name&quot;:&quot;Plasma cell&quot;,&quot;relativeTransform&quot;:{&quot;translate&quot;:{&quot;x&quot;:339.8831924548248,&quot;y&quot;:249.97714219023084},&quot;rotate&quot;:1.5707963267948966,&quot;skewX&quot;:0,&quot;scale&quot;:{&quot;x&quot;:0.2523379157270594,&quot;y&quot;:0.2523379157270594}},&quot;opacity&quot;:1,&quot;image&quot;:{&quot;url&quot;:&quot;https://icons.biorender.com/biorender/5be1cdecdf7f0b120034bb92/plasma-cell-1.png&quot;,&quot;size&quot;:{&quot;x&quot;:275,&quot;y&quot;:190},&quot;isPremium&quot;:false,&quot;isPacked&quot;:true},&quot;source&quot;:{&quot;id&quot;:&quot;5be1cdc08ba1f112008d4769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25&quot;}},&quot;8882c084-909d-4204-bc01-a4ab79d3778e&quot;:{&quot;type&quot;:&quot;FIGURE_OBJECT&quot;,&quot;id&quot;:&quot;8882c084-909d-4204-bc01-a4ab79d3778e&quot;,&quot;relativeTransform&quot;:{&quot;translate&quot;:{&quot;x&quot;:-130.8244089760741,&quot;y&quot;:59.985442584128464},&quot;rotate&quot;:0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22&quot;}},&quot;d4d3eb82-e1f8-452e-9caa-3035ea245127&quot;:{&quot;type&quot;:&quot;FIGURE_OBJECT&quot;,&quot;id&quot;:&quot;d4d3eb82-e1f8-452e-9caa-3035ea245127&quot;,&quot;relativeTransform&quot;:{&quot;translate&quot;:{&quot;x&quot;:52.123311655203565,&quot;y&quot;:5.0544024043365425},&quot;rotate&quot;:0,&quot;skewX&quot;:0,&quot;scale&quot;:{&quot;x&quot;:1,&quot;y&quot;:1}},&quot;opacity&quot;:1,&quot;path&quot;:{&quot;type&quot;:&quot;POLY_LINE&quot;,&quot;points&quot;:[{&quot;x&quot;:0,&quot;y&quot;:-11.404181108932107},{&quot;x&quot;:0,&quot;y&quot;:11.404181108932107}],&quot;closed&quot;:false},&quot;pathStyles&quot;:[{&quot;type&quot;:&quot;FILL&quot;,&quot;fillStyle&quot;:&quot;transparent&quot;},{&quot;type&quot;:&quot;STROKE&quot;,&quot;strokeStyle&quot;:&quot;#232323&quot;,&quot;lineWidth&quot;:1.394960418822246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882c084-909d-4204-bc01-a4ab79d3778e&quot;,&quot;order&quot;:&quot;7&quot;}},&quot;635b60a7-cda6-472a-a00f-13bd41d02906&quot;:{&quot;type&quot;:&quot;FIGURE_OBJECT&quot;,&quot;id&quot;:&quot;635b60a7-cda6-472a-a00f-13bd41d02906&quot;,&quot;relativeTransform&quot;:{&quot;translate&quot;:{&quot;x&quot;:-55.2724122944245,&quot;y&quot;:4.928392472656924},&quot;rotate&quot;:0,&quot;skewX&quot;:0,&quot;scale&quot;:{&quot;x&quot;:1,&quot;y&quot;:1}},&quot;opacity&quot;:1,&quot;path&quot;:{&quot;type&quot;:&quot;POLY_LINE&quot;,&quot;points&quot;:[{&quot;x&quot;:0,&quot;y&quot;:-11.530191040611385},{&quot;x&quot;:0,&quot;y&quot;:11.530191040611385}],&quot;closed&quot;:false},&quot;pathStyles&quot;:[{&quot;type&quot;:&quot;FILL&quot;,&quot;fillStyle&quot;:&quot;transparent&quot;},{&quot;type&quot;:&quot;STROKE&quot;,&quot;strokeStyle&quot;:&quot;#232323&quot;,&quot;lineWidth&quot;:1.394960418822246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882c084-909d-4204-bc01-a4ab79d3778e&quot;,&quot;order&quot;:&quot;6&quot;}},&quot;e38ccc93-fa01-4e8b-8eae-4f0ae8392741&quot;:{&quot;type&quot;:&quot;FIGURE_OBJECT&quot;,&quot;id&quot;:&quot;e38ccc93-fa01-4e8b-8eae-4f0ae8392741&quot;,&quot;relativeTransform&quot;:{&quot;translate&quot;:{&quot;x&quot;:159.51903560483163,&quot;y&quot;:5.169453463784521},&quot;rotate&quot;:0,&quot;skewX&quot;:0,&quot;scale&quot;:{&quot;x&quot;:1,&quot;y&quot;:1}},&quot;opacity&quot;:1,&quot;path&quot;:{&quot;type&quot;:&quot;POLY_LINE&quot;,&quot;points&quot;:[{&quot;x&quot;:0,&quot;y&quot;:-12.040572526612436},{&quot;x&quot;:0,&quot;y&quot;:12.040572526612436}],&quot;closed&quot;:false},&quot;pathStyles&quot;:[{&quot;type&quot;:&quot;FILL&quot;,&quot;fillStyle&quot;:&quot;transparent&quot;},{&quot;type&quot;:&quot;STROKE&quot;,&quot;strokeStyle&quot;:&quot;#232323&quot;,&quot;lineWidth&quot;:1.394960418822246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882c084-909d-4204-bc01-a4ab79d3778e&quot;,&quot;order&quot;:&quot;5&quot;}},&quot;07b1026d-9506-4fdc-ada6-3616450dc83a&quot;:{&quot;type&quot;:&quot;FIGURE_OBJECT&quot;,&quot;id&quot;:&quot;07b1026d-9506-4fdc-ada6-3616450dc83a&quot;,&quot;relativeTransform&quot;:{&quot;translate&quot;:{&quot;x&quot;:-162.66813624405256,&quot;y&quot;:5.969465181336091},&quot;rotate&quot;:0,&quot;skewX&quot;:0,&quot;scale&quot;:{&quot;x&quot;:1,&quot;y&quot;:1}},&quot;opacity&quot;:1,&quot;path&quot;:{&quot;type&quot;:&quot;POLY_LINE&quot;,&quot;points&quot;:[{&quot;x&quot;:0,&quot;y&quot;:-11.954907765464668},{&quot;x&quot;:0,&quot;y&quot;:11.95490776546444}],&quot;closed&quot;:false},&quot;pathStyles&quot;:[{&quot;type&quot;:&quot;FILL&quot;,&quot;fillStyle&quot;:&quot;transparent&quot;},{&quot;type&quot;:&quot;STROKE&quot;,&quot;strokeStyle&quot;:&quot;#232323&quot;,&quot;lineWidth&quot;:1.394960418822246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882c084-909d-4204-bc01-a4ab79d3778e&quot;,&quot;order&quot;:&quot;3&quot;}},&quot;d02afeb0-ed58-4a75-9666-b0b01c1c72df&quot;:{&quot;type&quot;:&quot;FIGURE_OBJECT&quot;,&quot;id&quot;:&quot;d02afeb0-ed58-4a75-9666-b0b01c1c72df&quot;,&quot;relativeTransform&quot;:{&quot;translate&quot;:{&quot;x&quot;:-1.137e-13,&quot;y&quot;:-16.137458334589383},&quot;rotate&quot;:0,&quot;skewX&quot;:0,&quot;scale&quot;:{&quot;x&quot;:1,&quot;y&quot;:1}},&quot;opacity&quot;:1,&quot;path&quot;:{&quot;type&quot;:&quot;POLY_LINE&quot;,&quot;points&quot;:[{&quot;x&quot;:0,&quot;y&quot;:-9.243097372850116},{&quot;x&quot;:0,&quot;y&quot;:9.243097372850116}],&quot;closed&quot;:false},&quot;pathStyles&quot;:[{&quot;type&quot;:&quot;FILL&quot;,&quot;fillStyle&quot;:&quot;transparent&quot;},{&quot;type&quot;:&quot;STROKE&quot;,&quot;strokeStyle&quot;:&quot;#232323&quot;,&quot;lineWidth&quot;:1.6197377310182337,&quot;lineJoin&quot;:&quot;round&quot;}],&quot;isLocked&quot;:false,&quot;parent&quot;:{&quot;type&quot;:&quot;CHILD&quot;,&quot;parentId&quot;:&quot;8882c084-909d-4204-bc01-a4ab79d3778e&quot;,&quot;order&quot;:&quot;2&quot;}},&quot;842d4836-b40a-4280-9d80-2a3a9898ba6b&quot;:{&quot;type&quot;:&quot;FIGURE_OBJECT&quot;,&quot;id&quot;:&quot;842d4836-b40a-4280-9d80-2a3a9898ba6b&quot;,&quot;relativeTransform&quot;:{&quot;translate&quot;:{&quot;x&quot;:0,&quot;y&quot;:6.025936353970792},&quot;rotate&quot;:0,&quot;skewX&quot;:0,&quot;scale&quot;:{&quot;x&quot;:1,&quot;y&quot;:1}},&quot;opacity&quot;:1,&quot;path&quot;:{&quot;type&quot;:&quot;POLY_LINE&quot;,&quot;points&quot;:[{&quot;x&quot;:-261.02355885104896,&quot;y&quot;:11.710220767517626},{&quot;x&quot;:-261.02355885104896,&quot;y&quot;:-12.070596409871882},{&quot;x&quot;:261.02355885104896,&quot;y&quot;:-12.070596409871882},{&quot;x&quot;:261.02355885104896,&quot;y&quot;:12.070596409871882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8882c084-909d-4204-bc01-a4ab79d3778e&quot;,&quot;order&quot;:&quot;1&quot;}},&quot;72e9d184-45f1-4f34-a0ba-e071be36e467&quot;:{&quot;type&quot;:&quot;FIGURE_OBJECT&quot;,&quot;id&quot;:&quot;72e9d184-45f1-4f34-a0ba-e071be36e467&quot;,&quot;relativeTransform&quot;:{&quot;translate&quot;:{&quot;x&quot;:283.88383294367196,&quot;y&quot;:-189.75263333733074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0]}],&quot;text&quot;:&quot;Bone marrow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11.5968335057797,&quot;y&quot;:18},&quot;targetSize&quot;:{&quot;x&quot;:111.5968335057797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2&quot;}},&quot;80abe061-0736-4469-a476-c1c481440c92&quot;:{&quot;type&quot;:&quot;FIGURE_OBJECT&quot;,&quot;id&quot;:&quot;80abe061-0736-4469-a476-c1c481440c92&quot;,&quot;relativeTransform&quot;:{&quot;translate&quot;:{&quot;x&quot;:-390.4201049122355,&quot;y&quot;:299.44762428126467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8]}],&quot;text&quot;:&quot;Platelets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66.05441974338163,&quot;y&quot;:18},&quot;targetSize&quot;:{&quot;x&quot;:66.05441974338163,&quot;y&quot;:17.115504550718228},&quot;format&quot;:&quot;BETTER_TEXT&quot;,&quot;verticalAlign&quot;:&quot;TOP&quot;},&quot;isLocked&quot;:false,&quot;parent&quot;:{&quot;type&quot;:&quot;CHILD&quot;,&quot;parentId&quot;:&quot;3f702361-e822-4ca4-a276-09eb4bdcb788&quot;,&quot;order&quot;:&quot;17&quot;}},&quot;1cb17cdb-59fd-4db7-9fbc-ab77a2575e65&quot;:{&quot;type&quot;:&quot;FIGURE_OBJECT&quot;,&quot;id&quot;:&quot;1cb17cdb-59fd-4db7-9fbc-ab77a2575e65&quot;,&quot;relativeTransform&quot;:{&quot;translate&quot;:{&quot;x&quot;:-385.58204730947,&quot;y&quot;:248.81306738984114},&quot;rotate&quot;:0.10282886466991202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15&quot;}},&quot;1519c3fb-dcf0-4da2-a76f-a4e1b4b83f8f&quot;:{&quot;type&quot;:&quot;FIGURE_OBJECT&quot;,&quot;id&quot;:&quot;1519c3fb-dcf0-4da2-a76f-a4e1b4b83f8f&quot;,&quot;name&quot;:&quot;Platelet&quot;,&quot;relativeTransform&quot;:{&quot;translate&quot;:{&quot;x&quot;:11.70382700611554,&quot;y&quot;:-5.321914002858648},&quot;rotate&quot;:0.747859353509104,&quot;skewX&quot;:0,&quot;scale&quot;:{&quot;x&quot;:0.08411850048251727,&quot;y&quot;:0.08411850048251726}},&quot;opacity&quot;:1,&quot;image&quot;:{&quot;url&quot;:&quot;https://icons.biorender.com/biorender/5cc0717491c8f735000d3e37/platelet-1.png&quot;,&quot;size&quot;:{&quot;x&quot;:387,&quot;y&quot;:387},&quot;isPremium&quot;:false,&quot;isPacked&quot;:true},&quot;source&quot;:{&quot;id&quot;:&quot;5be1ce3edf7f0b120034bba1&quot;,&quot;type&quot;:&quot;ASSETS&quot;},&quot;pathStyles&quot;:[{&quot;type&quot;:&quot;FILL&quot;,&quot;fillStyle&quot;:&quot;rgb(0,0,0)&quot;}],&quot;isLocked&quot;:false,&quot;parent&quot;:{&quot;type&quot;:&quot;CHILD&quot;,&quot;parentId&quot;:&quot;1cb17cdb-59fd-4db7-9fbc-ab77a2575e65&quot;,&quot;order&quot;:&quot;7&quot;}},&quot;872c488c-553a-47fe-9be6-4b068be53824&quot;:{&quot;type&quot;:&quot;FIGURE_OBJECT&quot;,&quot;id&quot;:&quot;872c488c-553a-47fe-9be6-4b068be53824&quot;,&quot;name&quot;:&quot;Platelet&quot;,&quot;relativeTransform&quot;:{&quot;translate&quot;:{&quot;x&quot;:-8.323559416814117,&quot;y&quot;:16.276871273620287},&quot;rotate&quot;:0,&quot;skewX&quot;:0,&quot;scale&quot;:{&quot;x&quot;:0.08411850048251726,&quot;y&quot;:0.08411850048251726}},&quot;opacity&quot;:1,&quot;image&quot;:{&quot;url&quot;:&quot;https://icons.biorender.com/biorender/5cc0717491c8f735000d3e37/platelet-1.png&quot;,&quot;size&quot;:{&quot;x&quot;:387,&quot;y&quot;:387},&quot;isPremium&quot;:false,&quot;isPacked&quot;:true},&quot;source&quot;:{&quot;id&quot;:&quot;5be1ce3edf7f0b120034bba1&quot;,&quot;type&quot;:&quot;ASSETS&quot;},&quot;pathStyles&quot;:[{&quot;type&quot;:&quot;FILL&quot;,&quot;fillStyle&quot;:&quot;rgb(0,0,0)&quot;}],&quot;isLocked&quot;:false,&quot;parent&quot;:{&quot;type&quot;:&quot;CHILD&quot;,&quot;parentId&quot;:&quot;1cb17cdb-59fd-4db7-9fbc-ab77a2575e65&quot;,&quot;order&quot;:&quot;5&quot;}},&quot;45916257-8b04-4fd6-8cdc-39007cc29a85&quot;:{&quot;type&quot;:&quot;FIGURE_OBJECT&quot;,&quot;id&quot;:&quot;45916257-8b04-4fd6-8cdc-39007cc29a85&quot;,&quot;name&quot;:&quot;Platelet&quot;,&quot;relativeTransform&quot;:{&quot;translate&quot;:{&quot;x&quot;:-18.42973521392,&quot;y&quot;:-16.276871273620284},&quot;rotate&quot;:6.283185307179586,&quot;skewX&quot;:0,&quot;scale&quot;:{&quot;x&quot;:-0.08411850048251726,&quot;y&quot;:0.08411850048251726}},&quot;opacity&quot;:1,&quot;image&quot;:{&quot;url&quot;:&quot;https://icons.biorender.com/biorender/5cc0717491c8f735000d3e37/platelet-1.png&quot;,&quot;size&quot;:{&quot;x&quot;:387,&quot;y&quot;:387},&quot;isPremium&quot;:false,&quot;isPacked&quot;:true},&quot;source&quot;:{&quot;id&quot;:&quot;5be1ce3edf7f0b120034bba1&quot;,&quot;type&quot;:&quot;ASSETS&quot;},&quot;pathStyles&quot;:[{&quot;type&quot;:&quot;FILL&quot;,&quot;fillStyle&quot;:&quot;rgb(0,0,0)&quot;}],&quot;isLocked&quot;:false,&quot;parent&quot;:{&quot;type&quot;:&quot;CHILD&quot;,&quot;parentId&quot;:&quot;1cb17cdb-59fd-4db7-9fbc-ab77a2575e65&quot;,&quot;order&quot;:&quot;2&quot;}},&quot;f32a5ee9-273c-4dd5-9466-88fc3feff81f&quot;:{&quot;type&quot;:&quot;FIGURE_OBJECT&quot;,&quot;id&quot;:&quot;f32a5ee9-273c-4dd5-9466-88fc3feff81f&quot;,&quot;relativeTransform&quot;:{&quot;translate&quot;:{&quot;x&quot;:231.77706599751463,&quot;y&quot;:-0.635492985706239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right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7]}],&quot;text&quot;:&quot;Lymphoid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,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4]}],&quot;text&quot;:&quot;progenitor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37.86254388496843,&quot;y&quot;:36.96948982955137},&quot;targetSize&quot;:{&quot;x&quot;:137.86254388496843,&quot;y&quot;:36.96948982955137},&quot;format&quot;:&quot;BETTER_TEXT&quot;,&quot;verticalAlign&quot;:&quot;TOP&quot;},&quot;isLocked&quot;:false,&quot;parent&quot;:{&quot;type&quot;:&quot;CHILD&quot;,&quot;parentId&quot;:&quot;3f702361-e822-4ca4-a276-09eb4bdcb788&quot;,&quot;order&quot;:&quot;12&quot;}},&quot;21a0280c-307e-434f-aadb-69a5e170299c&quot;:{&quot;type&quot;:&quot;FIGURE_OBJECT&quot;,&quot;id&quot;:&quot;21a0280c-307e-434f-aadb-69a5e170299c&quot;,&quot;name&quot;:&quot;Stem cell&quot;,&quot;relativeTransform&quot;:{&quot;translate&quot;:{&quot;x&quot;:339.95447198326707,&quot;y&quot;:-3.2373035859004737},&quot;rotate&quot;:2.142365352888523,&quot;skewX&quot;:1.7278759594743864e-16,&quot;scale&quot;:{&quot;x&quot;:0.1229650957952577,&quot;y&quot;:-0.1229650957952577}},&quot;opacity&quot;:1,&quot;image&quot;:{&quot;url&quot;:&quot;/api/legacy-url/s9f7hldbv2khfwwd74jf/1541610673/svg&quot;,&quot;size&quot;:{&quot;x&quot;:493,&quot;y&quot;:494},&quot;isPremium&quot;:false,&quot;isPacked&quot;:true,&quot;isSignedURL&quot;:true},&quot;source&quot;:{&quot;id&quot;:&quot;5a9971e371e20f0014059eb8&quot;,&quot;type&quot;:&quot;UNKNOWN&quot;,&quot;version&quot;:&quot;1541610673&quot;,&quot;legacyId&quot;:&quot;s9f7hldbv2khfwwd74jf&quot;,&quot;format&quot;:&quot;svg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11&quot;}},&quot;12a3eb13-5263-4635-957c-bfece578d546&quot;:{&quot;type&quot;:&quot;FIGURE_OBJECT&quot;,&quot;id&quot;:&quot;12a3eb13-5263-4635-957c-bfece578d546&quot;,&quot;relativeTransform&quot;:{&quot;translate&quot;:{&quot;x&quot;:-26.141825945440686,&quot;y&quot;:-0.5821469984674401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6]}],&quot;text&quot;:&quot;Myeloid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,{&quot;runs&quot;:[{&quot;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,&quot;range&quot;:[0,14]}],&quot;text&quot;:&quot;progenitor cell&quot;,&quot;baseStyle&quot;:{&quot;fontFamily&quot;:&quot;Roboto&quot;,&quot;fontSize&quot;:15.146464204175423,&quot;color&quot;:&quot;#232323&quot;,&quot;fontWeight&quot;:&quot;normal&quot;,&quot;fontStyle&quot;:&quot;normal&quot;,&quot;decoration&quot;:&quot;none&quot;,&quot;script&quot;:&quot;none&quot;}}],&quot;verticalAlign&quot;:&quot;TOP&quot;},&quot;size&quot;:{&quot;x&quot;:135.80238883342784,&quot;y&quot;:36.96948982955137},&quot;targetSize&quot;:{&quot;x&quot;:135.80238883342784,&quot;y&quot;:36.96948982955137},&quot;format&quot;:&quot;BETTER_TEXT&quot;,&quot;verticalAlign&quot;:&quot;TOP&quot;},&quot;isLocked&quot;:false,&quot;parent&quot;:{&quot;type&quot;:&quot;CHILD&quot;,&quot;parentId&quot;:&quot;3f702361-e822-4ca4-a276-09eb4bdcb788&quot;,&quot;order&quot;:&quot;1&quot;}},&quot;4e3c2b77-3b9e-4dc6-b71c-15f5766cfd14&quot;:{&quot;type&quot;:&quot;FIGURE_OBJECT&quot;,&quot;id&quot;:&quot;4e3c2b77-3b9e-4dc6-b71c-15f5766cfd14&quot;,&quot;name&quot;:&quot;Stem cell&quot;,&quot;relativeTransform&quot;:{&quot;translate&quot;:{&quot;x&quot;:-130.82412880808994,&quot;y&quot;:0.00037613418554771627},&quot;rotate&quot;:0,&quot;skewX&quot;:0,&quot;scale&quot;:{&quot;x&quot;:0.1229650957952577,&quot;y&quot;:0.1229650957952577}},&quot;opacity&quot;:1,&quot;image&quot;:{&quot;url&quot;:&quot;https://icons.biorender.com/biorender/5ec40eff7d24a30028c76baf/stem-cell.png&quot;,&quot;size&quot;:{&quot;x&quot;:493,&quot;y&quot;:494},&quot;isPremium&quot;:false,&quot;isPacked&quot;:true},&quot;source&quot;:{&quot;id&quot;:&quot;5a9971e371e20f0014059eb8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07&quot;}},&quot;cdd3baf1-07fd-4860-8912-707dfb7ee014&quot;:{&quot;type&quot;:&quot;FIGURE_OBJECT&quot;,&quot;id&quot;:&quot;cdd3baf1-07fd-4860-8912-707dfb7ee014&quot;,&quot;name&quot;:&quot;Bracket (square, long, lead line)&quot;,&quot;relativeTransform&quot;:{&quot;translate&quot;:{&quot;x&quot;:27.27537141705966,&quot;y&quot;:197.02479691913663},&quot;rotate&quot;:1.5707963267948966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06&quot;}},&quot;b3ae41fe-8898-45c2-a529-868fa32cd5c6&quot;:{&quot;type&quot;:&quot;FIGURE_OBJECT&quot;,&quot;id&quot;:&quot;b3ae41fe-8898-45c2-a529-868fa32cd5c6&quot;,&quot;relativeTransform&quot;:{&quot;translate&quot;:{&quot;x&quot;:-15.117751468765618,&quot;y&quot;:-0.436628346452153},&quot;rotate&quot;:6.108652381980153e-17,&quot;skewX&quot;:0,&quot;scale&quot;:{&quot;x&quot;:1,&quot;y&quot;:1}},&quot;opacity&quot;:1,&quot;path&quot;:{&quot;type&quot;:&quot;POLY_LINE&quot;,&quot;points&quot;:[{&quot;x&quot;:-10.112791703298171,&quot;y&quot;:0},{&quot;x&quot;:10.112791703298171,&quot;y&quot;:0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isLocked&quot;:false,&quot;parent&quot;:{&quot;type&quot;:&quot;CHILD&quot;,&quot;parentId&quot;:&quot;cdd3baf1-07fd-4860-8912-707dfb7ee014&quot;,&quot;order&quot;:&quot;5&quot;}},&quot;c53fc45e-c3a8-4412-b15a-a8393bfa62a0&quot;:{&quot;type&quot;:&quot;FIGURE_OBJECT&quot;,&quot;id&quot;:&quot;c53fc45e-c3a8-4412-b15a-a8393bfa62a0&quot;,&quot;relativeTransform&quot;:{&quot;translate&quot;:{&quot;x&quot;:5.956233283833171,&quot;y&quot;:0},&quot;rotate&quot;:6.108652381980153e-17,&quot;skewX&quot;:0,&quot;scale&quot;:{&quot;x&quot;:1,&quot;y&quot;:1}},&quot;opacity&quot;:1,&quot;path&quot;:{&quot;type&quot;:&quot;POLY_LINE&quot;,&quot;points&quot;:[{&quot;x&quot;:11.890408588694868,&quot;y&quot;:66.83710729545436},{&quot;x&quot;:-11.890408588694868,&quot;y&quot;:66.83710729545436},{&quot;x&quot;:-11.890408588694868,&quot;y&quot;:-66.83710729545436},{&quot;x&quot;:11.890408588694868,&quot;y&quot;:-66.83710729545436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dd3baf1-07fd-4860-8912-707dfb7ee014&quot;,&quot;order&quot;:&quot;2&quot;}},&quot;c8d589de-b176-4df3-9f19-ddb84564297f&quot;:{&quot;type&quot;:&quot;FIGURE_OBJECT&quot;,&quot;id&quot;:&quot;c8d589de-b176-4df3-9f19-ddb84564297f&quot;,&quot;relativeTransform&quot;:{&quot;translate&quot;:{&quot;x&quot;:339.91048880150265,&quot;y&quot;:57.73358689555698},&quot;rotate&quot;:0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05&quot;}},&quot;00508a05-227d-437f-a6e2-61672ae71f33&quot;:{&quot;type&quot;:&quot;FIGURE_OBJECT&quot;,&quot;id&quot;:&quot;00508a05-227d-437f-a6e2-61672ae71f33&quot;,&quot;relativeTransform&quot;:{&quot;translate&quot;:{&quot;x&quot;:2.274e-13,&quot;y&quot;:0},&quot;rotate&quot;:0,&quot;skewX&quot;:0,&quot;scale&quot;:{&quot;x&quot;:1,&quot;y&quot;:1}},&quot;opacity&quot;:1,&quot;path&quot;:{&quot;type&quot;:&quot;POLY_LINE&quot;,&quot;points&quot;:[{&quot;x&quot;:0,&quot;y&quot;:-21.266413104443018},{&quot;x&quot;:0,&quot;y&quot;:21.266413104443018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8d589de-b176-4df3-9f19-ddb84564297f&quot;,&quot;order&quot;:&quot;5&quot;}},&quot;0eb820b7-203a-40f2-9748-76dd1a6c924b&quot;:{&quot;type&quot;:&quot;FIGURE_OBJECT&quot;,&quot;id&quot;:&quot;0eb820b7-203a-40f2-9748-76dd1a6c924b&quot;,&quot;relativeTransform&quot;:{&quot;translate&quot;:{&quot;x&quot;:0,&quot;y&quot;:7.4587831220883345},&quot;rotate&quot;:0,&quot;skewX&quot;:0,&quot;scale&quot;:{&quot;x&quot;:1,&quot;y&quot;:1}},&quot;opacity&quot;:1,&quot;path&quot;:{&quot;type&quot;:&quot;POLY_LINE&quot;,&quot;points&quot;:[{&quot;x&quot;:-80.63159699239668,&quot;y&quot;:11.890408588694982},{&quot;x&quot;:-80.63159699239645,&quot;y&quot;:-11.890408588694982},{&quot;x&quot;:80.63159699239645,&quot;y&quot;:-11.890408588694754},{&quot;x&quot;:80.63159699239645,&quot;y&quot;:11.890408588694982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8d589de-b176-4df3-9f19-ddb84564297f&quot;,&quot;order&quot;:&quot;2&quot;}},&quot;9343750f-c738-41ad-bd06-9ba1b0d8457b&quot;:{&quot;type&quot;:&quot;FIGURE_OBJECT&quot;,&quot;id&quot;:&quot;9343750f-c738-41ad-bd06-9ba1b0d8457b&quot;,&quot;relativeTransform&quot;:{&quot;translate&quot;:{&quot;x&quot;:102.70965430594993,&quot;y&quot;:-51.23685182851193},&quot;rotate&quot;:0,&quot;skewX&quot;:0,&quot;scale&quot;:{&quot;x&quot;:1,&quot;y&quot;:1}},&quot;opacity&quot;:1,&quot;source&quot;:{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02&quot;}},&quot;c398b049-4153-401a-b505-7eec51abd337&quot;:{&quot;type&quot;:&quot;FIGURE_OBJECT&quot;,&quot;id&quot;:&quot;c398b049-4153-401a-b505-7eec51abd337&quot;,&quot;relativeTransform&quot;:{&quot;translate&quot;:{&quot;x&quot;:-0.000348042752421,&quot;y&quot;:-15.165683607290362},&quot;rotate&quot;:0,&quot;skewX&quot;:0,&quot;scale&quot;:{&quot;x&quot;:1,&quot;y&quot;:1}},&quot;opacity&quot;:1,&quot;path&quot;:{&quot;type&quot;:&quot;POLY_LINE&quot;,&quot;points&quot;:[{&quot;x&quot;:0,&quot;y&quot;:-9.243097372850286},{&quot;x&quot;:0,&quot;y&quot;:9.243097372850286}],&quot;closed&quot;:false},&quot;pathStyles&quot;:[{&quot;type&quot;:&quot;FILL&quot;,&quot;fillStyle&quot;:&quot;transparent&quot;},{&quot;type&quot;:&quot;STROKE&quot;,&quot;strokeStyle&quot;:&quot;#232323&quot;,&quot;lineWidth&quot;:1.6197377310182337,&quot;lineJoin&quot;:&quot;round&quot;}],&quot;isLocked&quot;:false,&quot;parent&quot;:{&quot;type&quot;:&quot;CHILD&quot;,&quot;parentId&quot;:&quot;9343750f-c738-41ad-bd06-9ba1b0d8457b&quot;,&quot;order&quot;:&quot;5&quot;}},&quot;bb61ed0f-4d06-45c1-af2d-a531199d572a&quot;:{&quot;type&quot;:&quot;FIGURE_OBJECT&quot;,&quot;id&quot;:&quot;bb61ed0f-4d06-45c1-af2d-a531199d572a&quot;,&quot;relativeTransform&quot;:{&quot;translate&quot;:{&quot;x&quot;:0,&quot;y&quot;:5.234349447848672},&quot;rotate&quot;:0,&quot;skewX&quot;:0,&quot;scale&quot;:{&quot;x&quot;:1,&quot;y&quot;:1}},&quot;opacity&quot;:1,&quot;path&quot;:{&quot;type&quot;:&quot;POLY_LINE&quot;,&quot;points&quot;:[{&quot;x&quot;:-238.21941116959562,&quot;y&quot;:11.890408588694868},{&quot;x&quot;:-238.21941116959562,&quot;y&quot;:-11.890408588694868},{&quot;x&quot;:238.21941116959562,&quot;y&quot;:-11.890408588694868},{&quot;x&quot;:238.21941116959562,&quot;y&quot;:11.425454678521987}],&quot;closed&quot;:false},&quot;pathStyles&quot;:[{&quot;type&quot;:&quot;FILL&quot;,&quot;fillStyle&quot;:&quot;transparent&quot;},{&quot;type&quot;:&quot;STROKE&quot;,&quot;strokeStyle&quot;:&quot;#232323&quot;,&quot;lineWidth&quot;:1.4199810191414461,&quot;lineJoin&quot;:&quot;round&quot;}]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9343750f-c738-41ad-bd06-9ba1b0d8457b&quot;,&quot;order&quot;:&quot;2&quot;}},&quot;59c127fc-3212-4fb9-b6cd-94215420be9e&quot;:{&quot;type&quot;:&quot;FIGURE_OBJECT&quot;,&quot;id&quot;:&quot;59c127fc-3212-4fb9-b6cd-94215420be9e&quot;,&quot;name&quot;:&quot;Bone marrow (femur, red)&quot;,&quot;relativeTransform&quot;:{&quot;translate&quot;:{&quot;x&quot;:28.701382106253504,&quot;y&quot;:-225.1318590089959},&quot;rotate&quot;:4.560484561634792,&quot;skewX&quot;:1.6643608027862837e-16,&quot;scale&quot;:{&quot;x&quot;:-1.0804393666025478,&quot;y&quot;:1.0804393666025474}},&quot;opacity&quot;:1,&quot;image&quot;:{&quot;url&quot;:&quot;https://icons.biorender.com/biorender/5c0ab80f3fbb901200f2abee/20181207181316/image/bone-marrow-femur-red.png&quot;,&quot;size&quot;:{&quot;x&quot;:169,&quot;y&quot;:409},&quot;isPremium&quot;:false,&quot;isPacked&quot;:true},&quot;source&quot;:{&quot;id&quot;:&quot;5c0ab80f3fbb901200f2abee&quot;,&quot;type&quot;:&quot;ASSETS&quot;},&quot;pathStyles&quot;:[{&quot;type&quot;:&quot;FILL&quot;,&quot;fillStyle&quot;:&quot;rgb(0,0,0)&quot;}],&quot;isLocked&quot;:false,&quot;parent&quot;:{&quot;type&quot;:&quot;CHILD&quot;,&quot;parentId&quot;:&quot;3f702361-e822-4ca4-a276-09eb4bdcb788&quot;,&quot;order&quot;:&quot;01&quot;}},&quot;90a0a251-c6b5-45dc-a3dd-dcf196356165&quot;:{&quot;id&quot;:&quot;90a0a251-c6b5-45dc-a3dd-dcf196356165&quot;,&quot;type&quot;:&quot;FIGURE_OBJECT&quot;,&quot;document&quot;:{&quot;type&quot;:&quot;DOCUMENT_GROUP&quot;,&quot;canvasType&quot;:&quot;SLIDE&quot;,&quot;units&quot;:&quot;in&quot;}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0eeaa05e-6352-420f-906d-43c3888e8a3c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0eeaa05e-6352-420f-906d-43c3888e8a3c&quot;:{&quot;type&quot;:&quot;FIGURE_OBJECT&quot;,&quot;id&quot;:&quot;0eeaa05e-6352-420f-906d-43c3888e8a3c&quot;,&quot;relativeTransform&quot;:{&quot;translate&quot;:{&quot;x&quot;:368.39827470175027,&quot;y&quot;:43.65007073397973},&quot;rotate&quot;:0,&quot;skewX&quot;:0,&quot;scale&quot;:{&quot;x&quot;:1,&quot;y&quot;:1}},&quot;opacity&quot;:1,&quot;path&quot;:{&quot;type&quot;:&quot;RECT&quot;,&quot;size&quot;:{&quot;x&quot;:223.20345059649924,&quot;y&quot;:366.01039021834026},&quot;cornerRounding&quot;:{&quot;type&quot;:&quot;ARC_LENGTH&quot;,&quot;global&quot;:13.749843996963858}},&quot;pathStyles&quot;:[{&quot;type&quot;:&quot;FILL&quot;,&quot;fillStyle&quot;:&quot;rgba(0,0,0,0)&quot;},{&quot;type&quot;:&quot;STROKE&quot;,&quot;strokeStyle&quot;:&quot;rgba(185,219,244,1)&quot;,&quot;lineWidth&quot;:0.8753422555436886,&quot;lineJoin&quot;:&quot;round&quot;,&quot;dashArray&quot;:[2]}],&quot;isLocked&quot;:false,&quot;parent&quot;:{&quot;type&quot;:&quot;CHILD&quot;,&quot;parentId&quot;:&quot;357552f4-52ee-4d92-b11c-ecd42a979f64&quot;,&quot;order&quot;:&quot;03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015c8231-e419-4db9-a7a4-8fe3d85f8d46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015c8231-e419-4db9-a7a4-8fe3d85f8d46&quot;:{&quot;relativeTransform&quot;:{&quot;translate&quot;:{&quot;x&quot;:-118.03108664701261,&quot;y&quot;:-138.61206836950402},&quot;rotate&quot;:0,&quot;skewX&quot;:0,&quot;scale&quot;:{&quot;x&quot;:1,&quot;y&quot;:1}},&quot;type&quot;:&quot;FIGURE_OBJECT&quot;,&quot;id&quot;:&quot;015c8231-e419-4db9-a7a4-8fe3d85f8d46&quot;,&quot;name&quot;:&quot;Number label (01)&quot;,&quot;layout&quot;:{&quot;sizeRatio&quot;:{&quot;x&quot;:0.88,&quot;y&quot;:0.88},&quot;keepAspectRatio&quot;:true},&quot;opacity&quot;:1,&quot;path&quot;:{&quot;type&quot;:&quot;ELLIPSE&quot;,&quot;size&quot;:{&quot;x&quot;:25.384925410766968,&quot;y&quot;:25.384925410766968}},&quot;pathStyles&quot;:[{&quot;type&quot;:&quot;FILL&quot;,&quot;fillStyle&quot;:&quot;rgba(23,23,23,1)&quot;},{&quot;type&quot;:&quot;STROKE&quot;,&quot;strokeStyle&quot;:&quot;rgba(49,126,194,1)&quot;,&quot;lineWidth&quot;:1.7506845110873772,&quot;lineJoin&quot;:&quot;round&quot;}],&quot;isLocked&quot;:false,&quot;parent&quot;:{&quot;type&quot;:&quot;CHILD&quot;,&quot;parentId&quot;:&quot;357552f4-52ee-4d92-b11c-ecd42a979f64&quot;,&quot;order&quot;:&quot;11&quot;},&quot;source&quot;:{&quot;id&quot;:&quot;5edaa7a5f381bb00af50d86f&quot;,&quot;type&quot;:&quot;ASSETS&quot;}},&quot;8025cdbb-2498-474a-9baa-68877c01fde8&quot;:{&quot;type&quot;:&quot;FIGURE_OBJECT&quot;,&quot;id&quot;:&quot;8025cdbb-2498-474a-9baa-68877c01fde8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0]}],&quot;text&quot;:&quot;2&quot;,&quot;baseStyle&quot;:{&quot;fontFamily&quot;:&quot;Roboto&quot;,&quot;fontSize&quot;:14.005476088699018,&quot;color&quot;:&quot;rgba(23,23,23,1)&quot;,&quot;fontWeight&quot;:&quot;bold&quot;,&quot;fontStyle&quot;:&quot;normal&quot;,&quot;decoration&quot;:&quot;none&quot;,&quot;script&quot;:&quot;none&quot;}}],&quot;verticalAlign&quot;:&quot;TOP&quot;},&quot;size&quot;:{&quot;x&quot;:22.338734361474934,&quot;y&quot;:16},&quot;targetSize&quot;:{&quot;x&quot;:19.55403812196477,&quot;y&quot;:2},&quot;format&quot;:&quot;BETTER_TEXT&quot;,&quot;verticalAlign&quot;:&quot;TOP&quot;},&quot;parent&quot;:{&quot;type&quot;:&quot;CHILD&quot;,&quot;parentId&quot;:&quot;015c8231-e419-4db9-a7a4-8fe3d85f8d46&quot;,&quot;order&quot;:&quot;5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2b583eb9-d1ce-44a8-be80-9664b9826c0c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2b583eb9-d1ce-44a8-be80-9664b9826c0c&quot;:{&quot;relativeTransform&quot;:{&quot;translate&quot;:{&quot;x&quot;:125.18371497404061,&quot;y&quot;:-138.61198500357494},&quot;rotate&quot;:0,&quot;skewX&quot;:0,&quot;scale&quot;:{&quot;x&quot;:1,&quot;y&quot;:1}},&quot;type&quot;:&quot;FIGURE_OBJECT&quot;,&quot;id&quot;:&quot;2b583eb9-d1ce-44a8-be80-9664b9826c0c&quot;,&quot;name&quot;:&quot;Number label (01)&quot;,&quot;layout&quot;:{&quot;sizeRatio&quot;:{&quot;x&quot;:0.88,&quot;y&quot;:0.88},&quot;keepAspectRatio&quot;:true},&quot;opacity&quot;:1,&quot;path&quot;:{&quot;type&quot;:&quot;ELLIPSE&quot;,&quot;size&quot;:{&quot;x&quot;:25.384925410766968,&quot;y&quot;:25.384925410766968}},&quot;pathStyles&quot;:[{&quot;type&quot;:&quot;FILL&quot;,&quot;fillStyle&quot;:&quot;rgba(23,23,23,1)&quot;},{&quot;type&quot;:&quot;STROKE&quot;,&quot;strokeStyle&quot;:&quot;rgba(49,126,194,1)&quot;,&quot;lineWidth&quot;:1.7506845110873772,&quot;lineJoin&quot;:&quot;round&quot;}],&quot;isLocked&quot;:false,&quot;parent&quot;:{&quot;type&quot;:&quot;CHILD&quot;,&quot;parentId&quot;:&quot;357552f4-52ee-4d92-b11c-ecd42a979f64&quot;,&quot;order&quot;:&quot;2&quot;},&quot;source&quot;:{&quot;id&quot;:&quot;5edaa7a5f381bb00af50d86f&quot;,&quot;type&quot;:&quot;ASSETS&quot;}},&quot;3e17aa55-dad5-448f-9d79-36132c875c97&quot;:{&quot;type&quot;:&quot;FIGURE_OBJECT&quot;,&quot;id&quot;:&quot;3e17aa55-dad5-448f-9d79-36132c875c97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0]}],&quot;text&quot;:&quot;3&quot;,&quot;baseStyle&quot;:{&quot;fontFamily&quot;:&quot;Roboto&quot;,&quot;fontSize&quot;:14.005476088699018,&quot;color&quot;:&quot;rgba(23,23,23,1)&quot;,&quot;fontWeight&quot;:&quot;bold&quot;,&quot;fontStyle&quot;:&quot;normal&quot;,&quot;decoration&quot;:&quot;none&quot;,&quot;script&quot;:&quot;none&quot;}}],&quot;verticalAlign&quot;:&quot;TOP&quot;},&quot;size&quot;:{&quot;x&quot;:22.338734361474934,&quot;y&quot;:16},&quot;targetSize&quot;:{&quot;x&quot;:19.55403812196477,&quot;y&quot;:2},&quot;format&quot;:&quot;BETTER_TEXT&quot;,&quot;verticalAlign&quot;:&quot;TOP&quot;},&quot;parent&quot;:{&quot;type&quot;:&quot;CHILD&quot;,&quot;parentId&quot;:&quot;2b583eb9-d1ce-44a8-be80-9664b9826c0c&quot;,&quot;order&quot;:&quot;5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0260ad7c-b78f-4299-9f35-4b2c64014e32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0260ad7c-b78f-4299-9f35-4b2c64014e32&quot;:{&quot;relativeTransform&quot;:{&quot;translate&quot;:{&quot;x&quot;:368.3976274864463,&quot;y&quot;:-138.6119850035749},&quot;rotate&quot;:0,&quot;skewX&quot;:0,&quot;scale&quot;:{&quot;x&quot;:1,&quot;y&quot;:1}},&quot;type&quot;:&quot;FIGURE_OBJECT&quot;,&quot;id&quot;:&quot;0260ad7c-b78f-4299-9f35-4b2c64014e32&quot;,&quot;name&quot;:&quot;Number label (01)&quot;,&quot;layout&quot;:{&quot;sizeRatio&quot;:{&quot;x&quot;:0.88,&quot;y&quot;:0.88},&quot;keepAspectRatio&quot;:true},&quot;opacity&quot;:1,&quot;path&quot;:{&quot;type&quot;:&quot;ELLIPSE&quot;,&quot;size&quot;:{&quot;x&quot;:25.384925410766968,&quot;y&quot;:25.384925410766968}},&quot;pathStyles&quot;:[{&quot;type&quot;:&quot;FILL&quot;,&quot;fillStyle&quot;:&quot;#000000&quot;},{&quot;type&quot;:&quot;STROKE&quot;,&quot;strokeStyle&quot;:&quot;rgba(49,126,194,1)&quot;,&quot;lineWidth&quot;:1.7506845110873772,&quot;lineJoin&quot;:&quot;round&quot;}],&quot;isLocked&quot;:false,&quot;parent&quot;:{&quot;type&quot;:&quot;CHILD&quot;,&quot;parentId&quot;:&quot;357552f4-52ee-4d92-b11c-ecd42a979f64&quot;,&quot;order&quot;:&quot;21&quot;},&quot;source&quot;:{&quot;id&quot;:&quot;5edaa7a5f381bb00af50d86f&quot;,&quot;type&quot;:&quot;ASSETS&quot;}},&quot;fc83962e-75a5-4bed-aead-fac25ee48795&quot;:{&quot;type&quot;:&quot;FIGURE_OBJECT&quot;,&quot;id&quot;:&quot;fc83962e-75a5-4bed-aead-fac25ee48795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4.005476088699018,&quot;color&quot;:&quot;#FFC72C&quot;,&quot;fontWeight&quot;:&quot;bold&quot;,&quot;fontStyle&quot;:&quot;normal&quot;,&quot;decoration&quot;:&quot;none&quot;,&quot;script&quot;:&quot;none&quot;},&quot;range&quot;:[0,0]}],&quot;text&quot;:&quot;4&quot;,&quot;baseStyle&quot;:{&quot;fontFamily&quot;:&quot;Roboto&quot;,&quot;fontSize&quot;:14.005476088699018,&quot;color&quot;:&quot;rgba(23,23,23,1)&quot;,&quot;fontWeight&quot;:&quot;bold&quot;,&quot;fontStyle&quot;:&quot;normal&quot;,&quot;decoration&quot;:&quot;none&quot;,&quot;script&quot;:&quot;none&quot;}}],&quot;verticalAlign&quot;:&quot;TOP&quot;},&quot;size&quot;:{&quot;x&quot;:22.338734361474934,&quot;y&quot;:16},&quot;targetSize&quot;:{&quot;x&quot;:19.55403812196477,&quot;y&quot;:2},&quot;format&quot;:&quot;BETTER_TEXT&quot;,&quot;verticalAlign&quot;:&quot;TOP&quot;},&quot;parent&quot;:{&quot;type&quot;:&quot;CHILD&quot;,&quot;parentId&quot;:&quot;0260ad7c-b78f-4299-9f35-4b2c64014e32&quot;,&quot;order&quot;:&quot;5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f18df19a-2e30-4999-8462-f8777a83f871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f18df19a-2e30-4999-8462-f8777a83f871&quot;:{&quot;relativeTransform&quot;:{&quot;translate&quot;:{&quot;x&quot;:-118.57667460437762,&quot;y&quot;:119.2467173316532},&quot;rotate&quot;:0,&quot;skewX&quot;:0,&quot;scale&quot;:{&quot;x&quot;:1,&quot;y&quot;:1}},&quot;type&quot;:&quot;FIGURE_OBJECT&quot;,&quot;id&quot;:&quot;f18df19a-2e30-4999-8462-f8777a83f871&quot;,&quot;name&quot;:&quot;Spheroidal cell (cluster)&quot;,&quot;opacity&quot;:1,&quot;source&quot;:{&quot;id&quot;:&quot;5f3598505dfc9900ae31ff44&quot;,&quot;type&quot;:&quot;ASSETS&quot;},&quot;pathStyles&quot;:[{&quot;type&quot;:&quot;FILL&quot;,&quot;fillStyle&quot;:&quot;rgb(0,0,0)&quot;}],&quot;isLocked&quot;:false,&quot;parent&quot;:{&quot;type&quot;:&quot;CHILD&quot;,&quot;parentId&quot;:&quot;357552f4-52ee-4d92-b11c-ecd42a979f64&quot;,&quot;order&quot;:&quot;22&quot;}},&quot;65b831bd-e587-40a3-9fcf-9aa0d0b4e25b&quot;:{&quot;type&quot;:&quot;FIGURE_OBJECT&quot;,&quot;id&quot;:&quot;65b831bd-e587-40a3-9fcf-9aa0d0b4e25b&quot;,&quot;name&quot;:&quot;Spheroidal cell&quot;,&quot;relativeTransform&quot;:{&quot;translate&quot;:{&quot;x&quot;:-2.5038202209447924,&quot;y&quot;:-31.4620506320923},&quot;rotate&quot;:-2.679149151447384,&quot;skewX&quot;:1.3158270706001188e-16,&quot;scale&quot;:{&quot;x&quot;:0.3247586391892682,&quot;y&quot;:0.324758639189268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05&quot;}},&quot;ac194739-bb93-4979-97cf-0bff1cd32b03&quot;:{&quot;type&quot;:&quot;FIGURE_OBJECT&quot;,&quot;id&quot;:&quot;ac194739-bb93-4979-97cf-0bff1cd32b03&quot;,&quot;name&quot;:&quot;Spheroidal cell&quot;,&quot;relativeTransform&quot;:{&quot;translate&quot;:{&quot;x&quot;:-38.35705887212034,&quot;y&quot;:15.572231795691001},&quot;rotate&quot;:-2.679149151447384,&quot;skewX&quot;:1.3158270706001188e-16,&quot;scale&quot;:{&quot;x&quot;:0.3247586391892682,&quot;y&quot;:0.324758639189268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1&quot;}},&quot;681c1f75-7004-45fb-8cb0-665d95abde92&quot;:{&quot;type&quot;:&quot;FIGURE_OBJECT&quot;,&quot;id&quot;:&quot;681c1f75-7004-45fb-8cb0-665d95abde92&quot;,&quot;name&quot;:&quot;Spheroidal cell&quot;,&quot;relativeTransform&quot;:{&quot;translate&quot;:{&quot;x&quot;:38.35705887212054,&quot;y&quot;:-2.597980922481326},&quot;rotate&quot;:-2.679149151447384,&quot;skewX&quot;:1.3158270706001188e-16,&quot;scale&quot;:{&quot;x&quot;:0.3247586391892682,&quot;y&quot;:0.324758639189268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2&quot;}},&quot;22701d58-efae-4952-9bf7-7d3c6b28e956&quot;:{&quot;type&quot;:&quot;FIGURE_OBJECT&quot;,&quot;id&quot;:&quot;22701d58-efae-4952-9bf7-7d3c6b28e956&quot;,&quot;name&quot;:&quot;Spheroidal cell&quot;,&quot;relativeTransform&quot;:{&quot;translate&quot;:{&quot;x&quot;:-38.356565623624604,&quot;y&quot;:-7.482182819458727},&quot;rotate&quot;:0.16567988901875036,&quot;skewX&quot;:-6.579135353000584e-17,&quot;scale&quot;:{&quot;x&quot;:0.32475863918926845,&quot;y&quot;:0.32475863918926823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25&quot;}},&quot;96efd020-65ae-4d21-bf4b-a0f6d216ac87&quot;:{&quot;type&quot;:&quot;FIGURE_OBJECT&quot;,&quot;id&quot;:&quot;96efd020-65ae-4d21-bf4b-a0f6d216ac87&quot;,&quot;name&quot;:&quot;Spheroidal cell&quot;,&quot;relativeTransform&quot;:{&quot;translate&quot;:{&quot;x&quot;:24.249975297473593,&quot;y&quot;:-23.180280478117172},&quot;rotate&quot;:0.1656798890187504,&quot;skewX&quot;:-1.3158270706001169e-16,&quot;scale&quot;:{&quot;x&quot;:0.32475863918926845,&quot;y&quot;:0.32475863918926823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3&quot;}},&quot;ebb7dbf5-8dd5-4d43-8a40-32dc22545376&quot;:{&quot;type&quot;:&quot;FIGURE_OBJECT&quot;,&quot;id&quot;:&quot;ebb7dbf5-8dd5-4d43-8a40-32dc22545376&quot;,&quot;name&quot;:&quot;Spheroidal cell&quot;,&quot;relativeTransform&quot;:{&quot;translate&quot;:{&quot;x&quot;:5.862055436972125,&quot;y&quot;:36.63568734463359},&quot;rotate&quot;:-2.679149151447384,&quot;skewX&quot;:1.3158270706001188e-16,&quot;scale&quot;:{&quot;x&quot;:0.3247586391892682,&quot;y&quot;:0.324758639189268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5&quot;}},&quot;aa51de96-5b89-4180-8a0c-b80c63eda83e&quot;:{&quot;type&quot;:&quot;FIGURE_OBJECT&quot;,&quot;id&quot;:&quot;aa51de96-5b89-4180-8a0c-b80c63eda83e&quot;,&quot;name&quot;:&quot;Spheroidal cell&quot;,&quot;relativeTransform&quot;:{&quot;translate&quot;:{&quot;x&quot;:-22.6225696700914,&quot;y&quot;:26.094278793735636},&quot;rotate&quot;:0,&quot;skewX&quot;:0,&quot;scale&quot;:{&quot;x&quot;:0.32475863918926823,&quot;y&quot;:0.32475863918926823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55&quot;}},&quot;ef0ad6d7-92f5-4b7b-8106-751cc7f734a1&quot;:{&quot;type&quot;:&quot;FIGURE_OBJECT&quot;,&quot;id&quot;:&quot;ef0ad6d7-92f5-4b7b-8106-751cc7f734a1&quot;,&quot;name&quot;:&quot;Spheroidal cell&quot;,&quot;relativeTransform&quot;:{&quot;translate&quot;:{&quot;x&quot;:-14.144792510637199,&quot;y&quot;:-20.58486680917257},&quot;rotate&quot;:-2.447656139780367,&quot;skewX&quot;:-6.579135353000592e-17,&quot;scale&quot;:{&quot;x&quot;:0.3247586391892683,&quot;y&quot;:0.32475863918926856}},&quot;opacity&quot;:1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6&quot;}},&quot;da42d1bd-46bc-4ae8-8d83-69dda838a49a&quot;:{&quot;type&quot;:&quot;FIGURE_OBJECT&quot;,&quot;id&quot;:&quot;da42d1bd-46bc-4ae8-8d83-69dda838a49a&quot;,&quot;name&quot;:&quot;Spheroidal cell&quot;,&quot;relativeTransform&quot;:{&quot;translate&quot;:{&quot;x&quot;:24.249712969809053,&quot;y&quot;:15.57235152149747},&quot;rotate&quot;:2.5130506582729475,&quot;skewX&quot;:-1.9737406059001796e-16,&quot;scale&quot;:{&quot;x&quot;:0.3247586391892681,&quot;y&quot;:0.32475863918926806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7&quot;}},&quot;93465c9a-98c9-4176-bd43-8cd6f0148618&quot;:{&quot;type&quot;:&quot;FIGURE_OBJECT&quot;,&quot;id&quot;:&quot;93465c9a-98c9-4176-bd43-8cd6f0148618&quot;,&quot;name&quot;:&quot;Spheroidal cell&quot;,&quot;relativeTransform&quot;:{&quot;translate&quot;:{&quot;x&quot;:-1.6950857715799006,&quot;y&quot;:1.8170493501381526},&quot;rotate&quot;:2.5130506582729475,&quot;skewX&quot;:-7.464221238516486e-17,&quot;scale&quot;:{&quot;x&quot;:0.304896803918897,&quot;y&quot;:0.3048968039188969}},&quot;opacity&quot;:1,&quot;image&quot;:{&quot;url&quot;:&quot;https://icons.biorender.com/biorender/5f35964d8d485800287e50a9/spheroidal-cell.png&quot;,&quot;fallbackUrl&quot;:&quot;https://res.cloudinary.com/dlcjuc3ej/image/upload/v1597347396/vnhjzrw6xfq1s1fzwdzn.svg#/keystone/api/icons/5f35964d8d485800287e50a9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f18df19a-2e30-4999-8462-f8777a83f871&quot;,&quot;order&quot;:&quot;8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1b205623600c96ae364fd7"/>
  <p:tag name="FIGURESLIDEID" val="357552f4-52ee-4d92-b11c-ecd42a979f64"/>
  <p:tag name="SELECTIONIDS" val="8b7e53ea-94b3-4ef7-b3e7-a8c5dd63f26a"/>
  <p:tag name="TRANSPARENTBACKGROUND" val="true"/>
  <p:tag name="VERSION" val="1780164270412"/>
  <p:tag name="TITLE" val="Untitled"/>
  <p:tag name="CREATORNAME" val="Monica Guzman"/>
  <p:tag name="DATEINSERTED" val="1780164270621"/>
  <p:tag name="DPI" val="300"/>
  <p:tag name="BIOJSON" val="{&quot;id&quot;:&quot;846258bb-3fab-4b83-a1f8-5085dec8dc2b&quot;,&quot;objects&quot;:{&quot;8b7e53ea-94b3-4ef7-b3e7-a8c5dd63f26a&quot;:{&quot;relativeTransform&quot;:{&quot;translate&quot;:{&quot;x&quot;:128.72354885265554,&quot;y&quot;:120.32939666932016},&quot;rotate&quot;:0,&quot;skewX&quot;:0,&quot;scale&quot;:{&quot;x&quot;:1,&quot;y&quot;:1}},&quot;type&quot;:&quot;FIGURE_OBJECT&quot;,&quot;id&quot;:&quot;8b7e53ea-94b3-4ef7-b3e7-a8c5dd63f26a&quot;,&quot;name&quot;:&quot;Spheroidal cell (cluster)&quot;,&quot;opacity&quot;:1,&quot;source&quot;:{&quot;id&quot;:&quot;5f3598505dfc9900ae31ff44&quot;,&quot;type&quot;:&quot;ASSETS&quot;},&quot;pathStyles&quot;:[{&quot;type&quot;:&quot;FILL&quot;,&quot;fillStyle&quot;:&quot;rgb(0,0,0)&quot;}],&quot;isLocked&quot;:false,&quot;parent&quot;:{&quot;type&quot;:&quot;CHILD&quot;,&quot;parentId&quot;:&quot;357552f4-52ee-4d92-b11c-ecd42a979f64&quot;,&quot;order&quot;:&quot;23&quot;}},&quot;7a0806e5-b5e7-42cd-a4f7-7f6262ced6ec&quot;:{&quot;type&quot;:&quot;FIGURE_OBJECT&quot;,&quot;id&quot;:&quot;7a0806e5-b5e7-42cd-a4f7-7f6262ced6ec&quot;,&quot;name&quot;:&quot;Spheroidal cell&quot;,&quot;relativeTransform&quot;:{&quot;translate&quot;:{&quot;x&quot;:-15.07329844655975,&quot;y&quot;:-34.35328228459739},&quot;rotate&quot;:-2.679149151447384,&quot;skewX&quot;:7.195592211891385e-17,&quot;scale&quot;:{&quot;x&quot;:0.3105359266855677,&quot;y&quot;:0.3105359266855677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05&quot;}},&quot;bc9b6752-2c88-4061-b415-a6b2c73c6cdd&quot;:{&quot;type&quot;:&quot;FIGURE_OBJECT&quot;,&quot;id&quot;:&quot;bc9b6752-2c88-4061-b415-a6b2c73c6cdd&quot;,&quot;name&quot;:&quot;Spheroidal cell&quot;,&quot;relativeTransform&quot;:{&quot;translate&quot;:{&quot;x&quot;:-36.677222356646645,&quot;y&quot;:14.890250320389834},&quot;rotate&quot;:-2.679149151447384,&quot;skewX&quot;:7.195592211891385e-17,&quot;scale&quot;:{&quot;x&quot;:0.3105359266855677,&quot;y&quot;:0.3105359266855677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1&quot;}},&quot;0750a432-f932-45b1-8d34-e3740e0bbc3d&quot;:{&quot;type&quot;:&quot;FIGURE_OBJECT&quot;,&quot;id&quot;:&quot;0750a432-f932-45b1-8d34-e3740e0bbc3d&quot;,&quot;name&quot;:&quot;Spheroidal cell&quot;,&quot;relativeTransform&quot;:{&quot;translate&quot;:{&quot;x&quot;:36.67722235664684,&quot;y&quot;:-2.484203084752994},&quot;rotate&quot;:-2.679149151447384,&quot;skewX&quot;:7.195592211891385e-17,&quot;scale&quot;:{&quot;x&quot;:0.3105359266855677,&quot;y&quot;:0.3105359266855677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2&quot;}},&quot;d6abbdf2-351c-4136-b417-8f71a3810cbc&quot;:{&quot;type&quot;:&quot;FIGURE_OBJECT&quot;,&quot;id&quot;:&quot;d6abbdf2-351c-4136-b417-8f71a3810cbc&quot;,&quot;name&quot;:&quot;Spheroidal cell&quot;,&quot;relativeTransform&quot;:{&quot;translate&quot;:{&quot;x&quot;:-40.044327034944764,&quot;y&quot;:-2.484170252012184},&quot;rotate&quot;:0.16567988901875036,&quot;skewX&quot;:-1.0793388317837063e-16,&quot;scale&quot;:{&quot;x&quot;:0.3105359266855679,&quot;y&quot;:0.31053592668556773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25&quot;}},&quot;ae49a0c4-3975-46de-9e97-114b5b53c0aa&quot;:{&quot;type&quot;:&quot;FIGURE_OBJECT&quot;,&quot;id&quot;:&quot;ae49a0c4-3975-46de-9e97-114b5b53c0aa&quot;,&quot;name&quot;:&quot;Spheroidal cell&quot;,&quot;relativeTransform&quot;:{&quot;translate&quot;:{&quot;x&quot;:5.6053283815535355,&quot;y&quot;:35.03123780703557},&quot;rotate&quot;:-2.679149151447384,&quot;skewX&quot;:7.195592211891385e-17,&quot;scale&quot;:{&quot;x&quot;:0.3105359266855677,&quot;y&quot;:0.31053592668556773}},&quot;opacity&quot;:0.57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5&quot;}},&quot;627a79e2-44ad-43d4-af94-c028799be864&quot;:{&quot;type&quot;:&quot;FIGURE_OBJECT&quot;,&quot;id&quot;:&quot;627a79e2-44ad-43d4-af94-c028799be864&quot;,&quot;name&quot;:&quot;Spheroidal cell&quot;,&quot;relativeTransform&quot;:{&quot;translate&quot;:{&quot;x&quot;:-21.631820647014216,&quot;y&quot;:24.951487254144244},&quot;rotate&quot;:0,&quot;skewX&quot;:0,&quot;scale&quot;:{&quot;x&quot;:0.31053592668556773,&quot;y&quot;:0.3105359266855678}},&quot;opacity&quot;:0.99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55&quot;}},&quot;a8213594-d457-44bb-89aa-6395d9b28482&quot;:{&quot;type&quot;:&quot;FIGURE_OBJECT&quot;,&quot;id&quot;:&quot;a8213594-d457-44bb-89aa-6395d9b28482&quot;,&quot;name&quot;:&quot;Spheroidal cell&quot;,&quot;relativeTransform&quot;:{&quot;translate&quot;:{&quot;x&quot;:-13.525325334011782,&quot;y&quot;:-19.68335840500907},&quot;rotate&quot;:-2.447656139780367,&quot;skewX&quot;:0,&quot;scale&quot;:{&quot;x&quot;:0.31053592668556773,&quot;y&quot;:0.31053592668556823}},&quot;opacity&quot;:1,&quot;image&quot;:{&quot;url&quot;:&quot;https://icons.biorender.com/biorender/5f32bc680be41f0028c4b1b3/20200811154432/image/spheroidal-cell.png&quot;,&quot;fallbackUrl&quot;:&quot;https://res.cloudinary.com/dlcjuc3ej/image/upload/v1597160672/xdzhhqchl0aw7rxptj2g.svg#/keystone/api/icons/5f32bc680be41f0028c4b1b3/20200811154432/image/spheroidal-cell.svg&quot;,&quot;size&quot;:{&quot;x&quot;:157,&quot;y&quot;:154},&quot;isPremium&quot;:false,&quot;isPacked&quot;:true},&quot;source&quot;:{&quot;id&quot;:&quot;5f32bc680be41f0028c4b1b3&quot;,&quot;type&quot;:&quot;ASSETS&quot;},&quot;pathStyles&quot;:[{&quot;type&quot;:&quot;FILL&quot;,&quot;fillStyle&quot;:&quot;rgb(0,0,0)&quot;}],&quot;isLocked&quot;:false,&quot;parent&quot;:{&quot;type&quot;:&quot;CHILD&quot;,&quot;parentId&quot;:&quot;8b7e53ea-94b3-4ef7-b3e7-a8c5dd63f26a&quot;,&quot;order&quot;:&quot;6&quot;}},&quot;357552f4-52ee-4d92-b11c-ecd42a979f64&quot;:{&quot;id&quot;:&quot;357552f4-52ee-4d92-b11c-ecd42a979f64&quot;,&quot;type&quot;:&quot;FIGURE_OBJECT&quot;,&quot;document&quot;:{&quot;type&quot;:&quot;FIGURE&quot;,&quot;canvasType&quot;:&quot;FIGURE&quot;,&quot;units&quot;:&quot;in&quot;},&quot;parent&quot;:{&quot;parentId&quot;:&quot;846258bb-3fab-4b83-a1f8-5085dec8dc2b&quot;,&quot;type&quot;:&quot;DOCUMENT&quot;,&quot;order&quot;:&quot;5&quot;}},&quot;846258bb-3fab-4b83-a1f8-5085dec8dc2b&quot;:{&quot;id&quot;:&quot;846258bb-3fab-4b83-a1f8-5085dec8dc2b&quot;,&quot;type&quot;:&quot;FIGURE_OBJECT&quot;,&quot;document&quot;:{&quot;type&quot;:&quot;DOCUMENT_GROUP&quot;,&quot;canvasType&quot;:&quot;SLIDE&quot;,&quot;units&quot;:&quot;in&quot;}}}}"/>
</p:tagLst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9886D40CD7EC4D935D51C3740BE9D0" ma:contentTypeVersion="16" ma:contentTypeDescription="Create a new document." ma:contentTypeScope="" ma:versionID="9ed61825e8e4615a38f2a24d6782f829">
  <xsd:schema xmlns:xsd="http://www.w3.org/2001/XMLSchema" xmlns:xs="http://www.w3.org/2001/XMLSchema" xmlns:p="http://schemas.microsoft.com/office/2006/metadata/properties" xmlns:ns2="e9238eb1-92e5-4d29-bd36-3085c6ab8fd6" xmlns:ns3="e8e32729-2f62-48f9-807c-0c294a9d29a1" targetNamespace="http://schemas.microsoft.com/office/2006/metadata/properties" ma:root="true" ma:fieldsID="66e5b52362a9a9be71bcb9f1963fe29c" ns2:_="" ns3:_="">
    <xsd:import namespace="e9238eb1-92e5-4d29-bd36-3085c6ab8fd6"/>
    <xsd:import namespace="e8e32729-2f62-48f9-807c-0c294a9d29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238eb1-92e5-4d29-bd36-3085c6ab8fd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4efb7178-e706-4845-8006-d624f387122c}" ma:internalName="TaxCatchAll" ma:showField="CatchAllData" ma:web="e9238eb1-92e5-4d29-bd36-3085c6ab8f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e32729-2f62-48f9-807c-0c294a9d29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ef97951-4dde-4a12-b6dd-a89a304526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e32729-2f62-48f9-807c-0c294a9d29a1">
      <Terms xmlns="http://schemas.microsoft.com/office/infopath/2007/PartnerControls"/>
    </lcf76f155ced4ddcb4097134ff3c332f>
    <TaxCatchAll xmlns="e9238eb1-92e5-4d29-bd36-3085c6ab8fd6" xsi:nil="true"/>
  </documentManagement>
</p:properties>
</file>

<file path=customXml/itemProps1.xml><?xml version="1.0" encoding="utf-8"?>
<ds:datastoreItem xmlns:ds="http://schemas.openxmlformats.org/officeDocument/2006/customXml" ds:itemID="{AB17F84E-3458-45E5-BBE9-8BA40D08CC5A}"/>
</file>

<file path=customXml/itemProps2.xml><?xml version="1.0" encoding="utf-8"?>
<ds:datastoreItem xmlns:ds="http://schemas.openxmlformats.org/officeDocument/2006/customXml" ds:itemID="{F2A1C5BE-99BE-4704-BBE6-48615B3D8410}"/>
</file>

<file path=customXml/itemProps3.xml><?xml version="1.0" encoding="utf-8"?>
<ds:datastoreItem xmlns:ds="http://schemas.openxmlformats.org/officeDocument/2006/customXml" ds:itemID="{79B6D568-74E5-443D-B1AC-B8F4A903864A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3325</TotalTime>
  <Words>1943</Words>
  <Application>Microsoft Macintosh PowerPoint</Application>
  <PresentationFormat>On-screen Show (16:9)</PresentationFormat>
  <Paragraphs>350</Paragraphs>
  <Slides>36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Arial</vt:lpstr>
      <vt:lpstr>Calibri</vt:lpstr>
      <vt:lpstr>Calibri Light</vt:lpstr>
      <vt:lpstr>Franklin Gothic Medium</vt:lpstr>
      <vt:lpstr>Franklin Gothic Medium Cond</vt:lpstr>
      <vt:lpstr>Roboto</vt:lpstr>
      <vt:lpstr>Symbol</vt:lpstr>
      <vt:lpstr>Trebuchet MS</vt:lpstr>
      <vt:lpstr>Office 2013 - 2022 Theme</vt:lpstr>
      <vt:lpstr>PowerPoint Presentation</vt:lpstr>
      <vt:lpstr>What We Will Cover</vt:lpstr>
      <vt:lpstr>The Body's Defense System</vt:lpstr>
      <vt:lpstr>PowerPoint Presentation</vt:lpstr>
      <vt:lpstr>PowerPoint Presentation</vt:lpstr>
      <vt:lpstr>The Tumor Microenvironment (TME)</vt:lpstr>
      <vt:lpstr>How Tumors Escape the Immune System</vt:lpstr>
      <vt:lpstr>PowerPoint Presentation</vt:lpstr>
      <vt:lpstr>Acute Myeloid Leukemia</vt:lpstr>
      <vt:lpstr>Hematopoiesis </vt:lpstr>
      <vt:lpstr>Clonal Hematopoiesis</vt:lpstr>
      <vt:lpstr>Breaking Immune Equilibrium</vt:lpstr>
      <vt:lpstr>PowerPoint Presentation</vt:lpstr>
      <vt:lpstr>PowerPoint Presentation</vt:lpstr>
      <vt:lpstr>Therapeutic strategies to restore immune surveillance</vt:lpstr>
      <vt:lpstr>PowerPoint Presentation</vt:lpstr>
      <vt:lpstr>Checkpoint blockade</vt:lpstr>
      <vt:lpstr>ASXL1 mutant has increased PD-1 expression and controls stemness</vt:lpstr>
      <vt:lpstr>Asxl1 KO improves tumor control during anti-PD-L1 treatment</vt:lpstr>
      <vt:lpstr>Asxl1 disruption signatures is associated with improved response to immunotherapy in humans</vt:lpstr>
      <vt:lpstr>CAR T cell therapy</vt:lpstr>
      <vt:lpstr>CAR T process</vt:lpstr>
      <vt:lpstr>Targeting CD123 with Allogeneic TCRα/β Deficient CAR T-Cells </vt:lpstr>
      <vt:lpstr>Primary derived xenotransplants (PDX) were generated to test in vivo activity of UCART123</vt:lpstr>
      <vt:lpstr>UCART123 cells significantly decrease tumor burden and improves overall survival</vt:lpstr>
      <vt:lpstr>Novel multiplex digital PCR assays were developed to monitor residual AML and CART in PDX mice</vt:lpstr>
      <vt:lpstr>Novel multiplex digital PCR assays were developed to monitor residual AML and CART in PDX mice</vt:lpstr>
      <vt:lpstr>PowerPoint Presentation</vt:lpstr>
      <vt:lpstr>Competitive BM/AML xenografts were generated to test in vivo selectivity of UCART123 </vt:lpstr>
      <vt:lpstr>PowerPoint Presentation</vt:lpstr>
      <vt:lpstr>PowerPoint Presentation</vt:lpstr>
      <vt:lpstr>PowerPoint Presentation</vt:lpstr>
      <vt:lpstr>PowerPoint Presentation</vt:lpstr>
      <vt:lpstr>Additional therapeutic avenues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Immune Regulation in Tumor Progression and Therapy</dc:title>
  <dc:subject>PptxGenJS Presentation</dc:subject>
  <dc:creator>PptxGenJS</dc:creator>
  <cp:lastModifiedBy>Monica L Guzman</cp:lastModifiedBy>
  <cp:revision>8</cp:revision>
  <dcterms:created xsi:type="dcterms:W3CDTF">2026-05-28T19:20:16Z</dcterms:created>
  <dcterms:modified xsi:type="dcterms:W3CDTF">2026-06-01T22:39:43Z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0x010100AF9886D40CD7EC4D935D51C3740BE9D0</vt:lpwstr>
  </property>
</Properties>
</file>