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presentation.xml" ContentType="application/vnd.openxmlformats-officedocument.presentationml.presentation.main+xml"/>
  <Override PartName="/ppt/slideMasters/slideMaster2.xml" ContentType="application/vnd.openxmlformats-officedocument.presentationml.slideMaster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notesSlides/notesSlide2.xml" ContentType="application/vnd.openxmlformats-officedocument.presentationml.notesSlide+xml"/>
  <Override PartName="/ppt/notesSlides/notesSlide1.xml" ContentType="application/vnd.openxmlformats-officedocument.presentationml.notesSlide+xml"/>
  <Override PartName="/ppt/slideLayouts/slideLayout20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theme/theme4.xml" ContentType="application/vnd.openxmlformats-officedocument.theme+xml"/>
  <Override PartName="/ppt/theme/theme3.xml" ContentType="application/vnd.openxmlformats-officedocument.theme+xml"/>
  <Override PartName="/ppt/theme/theme2.xml" ContentType="application/vnd.openxmlformats-officedocument.theme+xml"/>
  <Override PartName="/ppt/theme/theme1.xml" ContentType="application/vnd.openxmlformats-officedocument.theme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  <p:sldMasterId id="2147483660" r:id="rId2"/>
  </p:sldMasterIdLst>
  <p:notesMasterIdLst>
    <p:notesMasterId r:id="rId56"/>
  </p:notesMasterIdLst>
  <p:handoutMasterIdLst>
    <p:handoutMasterId r:id="rId57"/>
  </p:handoutMasterIdLst>
  <p:sldIdLst>
    <p:sldId id="305" r:id="rId3"/>
    <p:sldId id="329" r:id="rId4"/>
    <p:sldId id="311" r:id="rId5"/>
    <p:sldId id="306" r:id="rId6"/>
    <p:sldId id="403" r:id="rId7"/>
    <p:sldId id="448" r:id="rId8"/>
    <p:sldId id="276" r:id="rId9"/>
    <p:sldId id="326" r:id="rId10"/>
    <p:sldId id="319" r:id="rId11"/>
    <p:sldId id="304" r:id="rId12"/>
    <p:sldId id="283" r:id="rId13"/>
    <p:sldId id="312" r:id="rId14"/>
    <p:sldId id="320" r:id="rId15"/>
    <p:sldId id="278" r:id="rId16"/>
    <p:sldId id="325" r:id="rId17"/>
    <p:sldId id="519" r:id="rId18"/>
    <p:sldId id="517" r:id="rId19"/>
    <p:sldId id="524" r:id="rId20"/>
    <p:sldId id="565" r:id="rId21"/>
    <p:sldId id="328" r:id="rId22"/>
    <p:sldId id="776" r:id="rId23"/>
    <p:sldId id="778" r:id="rId24"/>
    <p:sldId id="449" r:id="rId25"/>
    <p:sldId id="438" r:id="rId26"/>
    <p:sldId id="439" r:id="rId27"/>
    <p:sldId id="450" r:id="rId28"/>
    <p:sldId id="280" r:id="rId29"/>
    <p:sldId id="421" r:id="rId30"/>
    <p:sldId id="781" r:id="rId31"/>
    <p:sldId id="307" r:id="rId32"/>
    <p:sldId id="507" r:id="rId33"/>
    <p:sldId id="302" r:id="rId34"/>
    <p:sldId id="640" r:id="rId35"/>
    <p:sldId id="716" r:id="rId36"/>
    <p:sldId id="282" r:id="rId37"/>
    <p:sldId id="739" r:id="rId38"/>
    <p:sldId id="270" r:id="rId39"/>
    <p:sldId id="300" r:id="rId40"/>
    <p:sldId id="327" r:id="rId41"/>
    <p:sldId id="299" r:id="rId42"/>
    <p:sldId id="313" r:id="rId43"/>
    <p:sldId id="743" r:id="rId44"/>
    <p:sldId id="744" r:id="rId45"/>
    <p:sldId id="773" r:id="rId46"/>
    <p:sldId id="774" r:id="rId47"/>
    <p:sldId id="294" r:id="rId48"/>
    <p:sldId id="288" r:id="rId49"/>
    <p:sldId id="777" r:id="rId50"/>
    <p:sldId id="466" r:id="rId51"/>
    <p:sldId id="467" r:id="rId52"/>
    <p:sldId id="780" r:id="rId53"/>
    <p:sldId id="779" r:id="rId54"/>
    <p:sldId id="468" r:id="rId55"/>
  </p:sldIdLst>
  <p:sldSz cx="9144000" cy="6858000" type="screen4x3"/>
  <p:notesSz cx="6858000" cy="9144000"/>
  <p:defaultTextStyle>
    <a:defPPr>
      <a:defRPr lang="en-US"/>
    </a:defPPr>
    <a:lvl1pPr algn="ctr" rtl="0" eaLnBrk="0" fontAlgn="base" hangingPunct="0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Helvetica" charset="0"/>
        <a:ea typeface="+mn-ea"/>
        <a:cs typeface="+mn-cs"/>
      </a:defRPr>
    </a:lvl1pPr>
    <a:lvl2pPr marL="457200" algn="ctr" rtl="0" eaLnBrk="0" fontAlgn="base" hangingPunct="0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Helvetica" charset="0"/>
        <a:ea typeface="+mn-ea"/>
        <a:cs typeface="+mn-cs"/>
      </a:defRPr>
    </a:lvl2pPr>
    <a:lvl3pPr marL="914400" algn="ctr" rtl="0" eaLnBrk="0" fontAlgn="base" hangingPunct="0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Helvetica" charset="0"/>
        <a:ea typeface="+mn-ea"/>
        <a:cs typeface="+mn-cs"/>
      </a:defRPr>
    </a:lvl3pPr>
    <a:lvl4pPr marL="1371600" algn="ctr" rtl="0" eaLnBrk="0" fontAlgn="base" hangingPunct="0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Helvetica" charset="0"/>
        <a:ea typeface="+mn-ea"/>
        <a:cs typeface="+mn-cs"/>
      </a:defRPr>
    </a:lvl4pPr>
    <a:lvl5pPr marL="1828800" algn="ctr" rtl="0" eaLnBrk="0" fontAlgn="base" hangingPunct="0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Helvetica" charset="0"/>
        <a:ea typeface="+mn-ea"/>
        <a:cs typeface="+mn-cs"/>
      </a:defRPr>
    </a:lvl5pPr>
    <a:lvl6pPr marL="2286000" algn="l" defTabSz="457200" rtl="0" eaLnBrk="1" latinLnBrk="0" hangingPunct="1">
      <a:defRPr sz="2400" b="1" kern="1200">
        <a:solidFill>
          <a:schemeClr val="tx1"/>
        </a:solidFill>
        <a:latin typeface="Helvetica" charset="0"/>
        <a:ea typeface="+mn-ea"/>
        <a:cs typeface="+mn-cs"/>
      </a:defRPr>
    </a:lvl6pPr>
    <a:lvl7pPr marL="2743200" algn="l" defTabSz="457200" rtl="0" eaLnBrk="1" latinLnBrk="0" hangingPunct="1">
      <a:defRPr sz="2400" b="1" kern="1200">
        <a:solidFill>
          <a:schemeClr val="tx1"/>
        </a:solidFill>
        <a:latin typeface="Helvetica" charset="0"/>
        <a:ea typeface="+mn-ea"/>
        <a:cs typeface="+mn-cs"/>
      </a:defRPr>
    </a:lvl7pPr>
    <a:lvl8pPr marL="3200400" algn="l" defTabSz="457200" rtl="0" eaLnBrk="1" latinLnBrk="0" hangingPunct="1">
      <a:defRPr sz="2400" b="1" kern="1200">
        <a:solidFill>
          <a:schemeClr val="tx1"/>
        </a:solidFill>
        <a:latin typeface="Helvetica" charset="0"/>
        <a:ea typeface="+mn-ea"/>
        <a:cs typeface="+mn-cs"/>
      </a:defRPr>
    </a:lvl8pPr>
    <a:lvl9pPr marL="3657600" algn="l" defTabSz="457200" rtl="0" eaLnBrk="1" latinLnBrk="0" hangingPunct="1">
      <a:defRPr sz="2400" b="1" kern="1200">
        <a:solidFill>
          <a:schemeClr val="tx1"/>
        </a:solidFill>
        <a:latin typeface="Helvetica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A0505"/>
    <a:srgbClr val="FFFF00"/>
    <a:srgbClr val="00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3210"/>
    <p:restoredTop sz="91752"/>
  </p:normalViewPr>
  <p:slideViewPr>
    <p:cSldViewPr>
      <p:cViewPr varScale="1">
        <p:scale>
          <a:sx n="74" d="100"/>
          <a:sy n="74" d="100"/>
        </p:scale>
        <p:origin x="176" y="46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256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63" Type="http://schemas.openxmlformats.org/officeDocument/2006/relationships/customXml" Target="../customXml/item2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slide" Target="slides/slide51.xml"/><Relationship Id="rId58" Type="http://schemas.openxmlformats.org/officeDocument/2006/relationships/presProps" Target="presProps.xml"/><Relationship Id="rId5" Type="http://schemas.openxmlformats.org/officeDocument/2006/relationships/slide" Target="slides/slide3.xml"/><Relationship Id="rId61" Type="http://schemas.openxmlformats.org/officeDocument/2006/relationships/tableStyles" Target="tableStyles.xml"/><Relationship Id="rId19" Type="http://schemas.openxmlformats.org/officeDocument/2006/relationships/slide" Target="slides/slide1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notesMaster" Target="notesMasters/notesMaster1.xml"/><Relationship Id="rId64" Type="http://schemas.openxmlformats.org/officeDocument/2006/relationships/customXml" Target="../customXml/item3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viewProps" Target="viewProps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customXml" Target="../customXml/item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handoutMaster" Target="handoutMasters/handoutMaster1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891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3891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891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D39BA825-DDC5-9048-B4F9-528E47AAEF75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757581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E87BC74-7C83-3E4E-9263-7C523D16DA59}" type="datetimeFigureOut">
              <a:rPr lang="en-US" smtClean="0"/>
              <a:t>6/8/26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F2E64E4-78C4-BB4F-AC5D-CE01C43CF3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22639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8DFE7AE-B7D0-4C45-BECA-3305493DE569}" type="slidenum">
              <a:rPr lang="en-US"/>
              <a:pPr/>
              <a:t>5</a:t>
            </a:fld>
            <a:endParaRPr lang="en-US"/>
          </a:p>
        </p:txBody>
      </p:sp>
      <p:sp>
        <p:nvSpPr>
          <p:cNvPr id="3563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563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755002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2D3B8F2-E8D9-4D5A-8572-B3625421E68A}" type="slidenum">
              <a:rPr lang="en-US"/>
              <a:pPr/>
              <a:t>28</a:t>
            </a:fld>
            <a:endParaRPr lang="en-US"/>
          </a:p>
        </p:txBody>
      </p:sp>
      <p:sp>
        <p:nvSpPr>
          <p:cNvPr id="3962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962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908064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73E3242-A07E-46AF-81A9-1D1FCC5EB517}" type="slidenum">
              <a:rPr lang="en-US"/>
              <a:pPr/>
              <a:t>33</a:t>
            </a:fld>
            <a:endParaRPr lang="en-US"/>
          </a:p>
        </p:txBody>
      </p:sp>
      <p:sp>
        <p:nvSpPr>
          <p:cNvPr id="5959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959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178161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297ABF4-ECD0-439F-96DD-5D8BBA68B910}" type="slidenum">
              <a:rPr lang="en-US"/>
              <a:pPr/>
              <a:t>34</a:t>
            </a:fld>
            <a:endParaRPr lang="en-US"/>
          </a:p>
        </p:txBody>
      </p:sp>
      <p:sp>
        <p:nvSpPr>
          <p:cNvPr id="5969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969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649353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EAC2F32-62C0-4544-9859-0D1BA2FC1445}" type="slidenum">
              <a:rPr lang="en-US"/>
              <a:pPr/>
              <a:t>36</a:t>
            </a:fld>
            <a:endParaRPr lang="en-US"/>
          </a:p>
        </p:txBody>
      </p:sp>
      <p:sp>
        <p:nvSpPr>
          <p:cNvPr id="6645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60463" y="692150"/>
            <a:ext cx="4603750" cy="3452813"/>
          </a:xfrm>
          <a:ln/>
        </p:spPr>
      </p:sp>
      <p:sp>
        <p:nvSpPr>
          <p:cNvPr id="6645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115927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565E51E-DF32-4416-937D-179570B98925}" type="slidenum">
              <a:rPr lang="en-US">
                <a:solidFill>
                  <a:prstClr val="black"/>
                </a:solidFill>
              </a:rPr>
              <a:pPr/>
              <a:t>39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6174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74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604182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094C9B8-21E0-46E0-8F44-2DFDDD64EA16}" type="slidenum">
              <a:rPr lang="en-US"/>
              <a:pPr/>
              <a:t>42</a:t>
            </a:fld>
            <a:endParaRPr lang="en-US"/>
          </a:p>
        </p:txBody>
      </p:sp>
      <p:sp>
        <p:nvSpPr>
          <p:cNvPr id="6871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871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966212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AE58D89-004F-4874-AA8C-ED4927E0696B}" type="slidenum">
              <a:rPr lang="en-US"/>
              <a:pPr/>
              <a:t>43</a:t>
            </a:fld>
            <a:endParaRPr lang="en-US"/>
          </a:p>
        </p:txBody>
      </p:sp>
      <p:sp>
        <p:nvSpPr>
          <p:cNvPr id="6737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60463" y="692150"/>
            <a:ext cx="4603750" cy="3452813"/>
          </a:xfrm>
          <a:ln/>
        </p:spPr>
      </p:sp>
      <p:sp>
        <p:nvSpPr>
          <p:cNvPr id="6737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794533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CB3B6C4-D895-4A4D-AC8C-6CD75B446A43}" type="slidenum">
              <a:rPr lang="en-US">
                <a:latin typeface="Helvetica" pitchFamily="-84" charset="0"/>
              </a:rPr>
              <a:pPr/>
              <a:t>49</a:t>
            </a:fld>
            <a:endParaRPr lang="en-US">
              <a:latin typeface="Helvetica" pitchFamily="-84" charset="0"/>
            </a:endParaRPr>
          </a:p>
        </p:txBody>
      </p:sp>
      <p:sp>
        <p:nvSpPr>
          <p:cNvPr id="481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81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>
              <a:latin typeface="Times" pitchFamily="-84" charset="0"/>
              <a:ea typeface="ＭＳ Ｐゴシック" pitchFamily="-84" charset="-128"/>
              <a:cs typeface="ＭＳ Ｐゴシック" pitchFamily="-8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95097044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F5E13AA-3BF4-E345-BFB7-3FAC55BB334C}" type="slidenum">
              <a:rPr lang="en-US">
                <a:latin typeface="Helvetica" pitchFamily="-84" charset="0"/>
              </a:rPr>
              <a:pPr/>
              <a:t>50</a:t>
            </a:fld>
            <a:endParaRPr lang="en-US">
              <a:latin typeface="Helvetica" pitchFamily="-84" charset="0"/>
            </a:endParaRPr>
          </a:p>
        </p:txBody>
      </p:sp>
      <p:sp>
        <p:nvSpPr>
          <p:cNvPr id="501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01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>
              <a:latin typeface="Times" pitchFamily="-84" charset="0"/>
              <a:ea typeface="ＭＳ Ｐゴシック" pitchFamily="-84" charset="-128"/>
              <a:cs typeface="ＭＳ Ｐゴシック" pitchFamily="-8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51524266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C5D8241-AFEA-44B3-B19F-A60F9289FEB0}" type="slidenum">
              <a:rPr lang="en-US"/>
              <a:pPr/>
              <a:t>6</a:t>
            </a:fld>
            <a:endParaRPr lang="en-US"/>
          </a:p>
        </p:txBody>
      </p:sp>
      <p:sp>
        <p:nvSpPr>
          <p:cNvPr id="4679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679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322386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249C679-FF19-4F46-A4B0-AEE99DE3B79C}" type="slidenum">
              <a:rPr lang="en-US"/>
              <a:pPr/>
              <a:t>16</a:t>
            </a:fld>
            <a:endParaRPr lang="en-US"/>
          </a:p>
        </p:txBody>
      </p:sp>
      <p:sp>
        <p:nvSpPr>
          <p:cNvPr id="3594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594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946736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F932B69-7CA0-4249-B5D6-3217A370E74B}" type="slidenum">
              <a:rPr lang="en-US"/>
              <a:pPr/>
              <a:t>17</a:t>
            </a:fld>
            <a:endParaRPr lang="en-US"/>
          </a:p>
        </p:txBody>
      </p:sp>
      <p:sp>
        <p:nvSpPr>
          <p:cNvPr id="3624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624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839902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1DD7963-C9AC-4CC2-9188-1271F9B050FD}" type="slidenum">
              <a:rPr lang="en-US"/>
              <a:pPr/>
              <a:t>18</a:t>
            </a:fld>
            <a:endParaRPr lang="en-US"/>
          </a:p>
        </p:txBody>
      </p:sp>
      <p:sp>
        <p:nvSpPr>
          <p:cNvPr id="3717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717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633537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200" dirty="0">
              <a:solidFill>
                <a:schemeClr val="tx1">
                  <a:lumMod val="65000"/>
                  <a:lumOff val="35000"/>
                </a:schemeClr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2CB5D8-B7F9-9B45-9D2C-F522E748973C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853241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While</a:t>
            </a:r>
            <a:r>
              <a:rPr lang="en-US" baseline="0" dirty="0"/>
              <a:t> allowing improving the immune system’s ability to fight cancer, it also allows for new onset autoimmunity, which is called immune-related adverse events.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B113CC3-C2C1-6F4E-8E05-E79B13D4313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4369811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9870EE7-2C96-4D50-8D14-A2F647E75AF4}" type="slidenum">
              <a:rPr lang="en-US"/>
              <a:pPr/>
              <a:t>24</a:t>
            </a:fld>
            <a:endParaRPr lang="en-US"/>
          </a:p>
        </p:txBody>
      </p:sp>
      <p:sp>
        <p:nvSpPr>
          <p:cNvPr id="4259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259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933891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5543150-AAF3-43A4-B3F2-0E86EE10B784}" type="slidenum">
              <a:rPr lang="en-US"/>
              <a:pPr/>
              <a:t>25</a:t>
            </a:fld>
            <a:endParaRPr lang="en-US"/>
          </a:p>
        </p:txBody>
      </p:sp>
      <p:sp>
        <p:nvSpPr>
          <p:cNvPr id="428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280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14937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fld id="{8C677E82-6DBD-5348-B2E4-4AC32CAEC41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fld id="{24DA2249-073A-E44C-AA61-E5D1B11254D8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fld id="{CCEDDA1A-3E00-684C-943D-0A8CDEC152BA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fld id="{28F1A009-64EA-AF41-AD36-3914998C0222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 sz="1400">
              <a:solidFill>
                <a:srgbClr val="000000"/>
              </a:solidFill>
              <a:latin typeface="Times"/>
            </a:endParaRP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3"/>
          </p:nvPr>
        </p:nvSpPr>
        <p:spPr>
          <a:xfrm>
            <a:off x="358776" y="6496050"/>
            <a:ext cx="8426450" cy="276999"/>
          </a:xfrm>
        </p:spPr>
        <p:txBody>
          <a:bodyPr wrap="square" anchor="b" anchorCtr="0">
            <a:sp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/>
            </a:lvl2pPr>
          </a:lstStyle>
          <a:p>
            <a:pPr lvl="0"/>
            <a:r>
              <a:rPr lang="en-US" dirty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01236530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8775" y="0"/>
            <a:ext cx="8426450" cy="107721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358776" y="1260475"/>
            <a:ext cx="8426450" cy="5235575"/>
          </a:xfrm>
        </p:spPr>
        <p:txBody>
          <a:bodyPr/>
          <a:lstStyle>
            <a:lvl1pPr>
              <a:spcBef>
                <a:spcPts val="2400"/>
              </a:spcBef>
              <a:defRPr/>
            </a:lvl1pPr>
            <a:lvl2pPr>
              <a:spcBef>
                <a:spcPts val="1200"/>
              </a:spcBef>
              <a:defRPr/>
            </a:lvl2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fld id="{1859FE86-0890-DC40-89E9-0C9D28217EDE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 sz="1400">
              <a:solidFill>
                <a:srgbClr val="000000"/>
              </a:solidFill>
              <a:latin typeface="Times"/>
            </a:endParaRPr>
          </a:p>
        </p:txBody>
      </p:sp>
      <p:sp>
        <p:nvSpPr>
          <p:cNvPr id="7" name="Text Placeholder 8"/>
          <p:cNvSpPr>
            <a:spLocks noGrp="1"/>
          </p:cNvSpPr>
          <p:nvPr>
            <p:ph type="body" sz="quarter" idx="13"/>
          </p:nvPr>
        </p:nvSpPr>
        <p:spPr>
          <a:xfrm>
            <a:off x="358775" y="6496050"/>
            <a:ext cx="8426450" cy="276999"/>
          </a:xfrm>
        </p:spPr>
        <p:txBody>
          <a:bodyPr wrap="square" anchor="b" anchorCtr="0">
            <a:sp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/>
            </a:lvl2pPr>
          </a:lstStyle>
          <a:p>
            <a:pPr lvl="0"/>
            <a:r>
              <a:rPr lang="en-US" dirty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35402846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3600" b="1" cap="all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fld id="{CA2401D4-BEB1-A84B-B19C-EF98645C4478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 sz="1400">
              <a:solidFill>
                <a:srgbClr val="000000"/>
              </a:solidFill>
              <a:latin typeface="Times"/>
            </a:endParaRPr>
          </a:p>
        </p:txBody>
      </p:sp>
    </p:spTree>
    <p:extLst>
      <p:ext uri="{BB962C8B-B14F-4D97-AF65-F5344CB8AC3E}">
        <p14:creationId xmlns:p14="http://schemas.microsoft.com/office/powerpoint/2010/main" val="93987068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58775" y="1260475"/>
            <a:ext cx="4137025" cy="5235575"/>
          </a:xfrm>
        </p:spPr>
        <p:txBody>
          <a:bodyPr>
            <a:normAutofit/>
          </a:bodyPr>
          <a:lstStyle>
            <a:lvl1pPr marL="269875" indent="-269875"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199" y="1260475"/>
            <a:ext cx="4137025" cy="5235575"/>
          </a:xfrm>
        </p:spPr>
        <p:txBody>
          <a:bodyPr>
            <a:normAutofit/>
          </a:bodyPr>
          <a:lstStyle>
            <a:lvl1pPr marL="269875" indent="-269875"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fld id="{6A73CAC3-39BC-3C40-98AA-C3B28853F87C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 sz="1400">
              <a:solidFill>
                <a:srgbClr val="000000"/>
              </a:solidFill>
              <a:latin typeface="Times"/>
            </a:endParaRPr>
          </a:p>
        </p:txBody>
      </p:sp>
      <p:sp>
        <p:nvSpPr>
          <p:cNvPr id="8" name="Text Placeholder 8"/>
          <p:cNvSpPr>
            <a:spLocks noGrp="1"/>
          </p:cNvSpPr>
          <p:nvPr>
            <p:ph type="body" sz="quarter" idx="13"/>
          </p:nvPr>
        </p:nvSpPr>
        <p:spPr>
          <a:xfrm>
            <a:off x="358775" y="6496050"/>
            <a:ext cx="8426450" cy="276999"/>
          </a:xfrm>
        </p:spPr>
        <p:txBody>
          <a:bodyPr wrap="square" anchor="b" anchorCtr="0">
            <a:sp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/>
            </a:lvl2pPr>
          </a:lstStyle>
          <a:p>
            <a:pPr lvl="0"/>
            <a:r>
              <a:rPr lang="en-US" dirty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81828861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fld id="{A5938D3B-6865-3848-8888-4B7E11093A6B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 sz="1400">
              <a:solidFill>
                <a:srgbClr val="000000"/>
              </a:solidFill>
              <a:latin typeface="Times"/>
            </a:endParaRPr>
          </a:p>
        </p:txBody>
      </p:sp>
      <p:sp>
        <p:nvSpPr>
          <p:cNvPr id="7" name="Text Placeholder 8"/>
          <p:cNvSpPr>
            <a:spLocks noGrp="1"/>
          </p:cNvSpPr>
          <p:nvPr>
            <p:ph type="body" sz="quarter" idx="13"/>
          </p:nvPr>
        </p:nvSpPr>
        <p:spPr>
          <a:xfrm>
            <a:off x="358775" y="6496050"/>
            <a:ext cx="8426449" cy="276999"/>
          </a:xfrm>
        </p:spPr>
        <p:txBody>
          <a:bodyPr wrap="square" anchor="b" anchorCtr="0">
            <a:sp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/>
            </a:lvl2pPr>
          </a:lstStyle>
          <a:p>
            <a:pPr lvl="0"/>
            <a:r>
              <a:rPr lang="en-US" dirty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77417376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fld id="{9D92DD7D-A61E-5043-B77E-26C055EC0B67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 sz="1400">
              <a:solidFill>
                <a:srgbClr val="000000"/>
              </a:solidFill>
              <a:latin typeface="Times"/>
            </a:endParaRPr>
          </a:p>
        </p:txBody>
      </p:sp>
      <p:sp>
        <p:nvSpPr>
          <p:cNvPr id="6" name="Text Placeholder 8"/>
          <p:cNvSpPr>
            <a:spLocks noGrp="1"/>
          </p:cNvSpPr>
          <p:nvPr>
            <p:ph type="body" sz="quarter" idx="13"/>
          </p:nvPr>
        </p:nvSpPr>
        <p:spPr>
          <a:xfrm>
            <a:off x="358775" y="6496050"/>
            <a:ext cx="8426450" cy="276999"/>
          </a:xfrm>
        </p:spPr>
        <p:txBody>
          <a:bodyPr wrap="square" anchor="b" anchorCtr="0">
            <a:sp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/>
            </a:lvl2pPr>
          </a:lstStyle>
          <a:p>
            <a:pPr lvl="0"/>
            <a:r>
              <a:rPr lang="en-US" dirty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8893728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  <a:latin typeface="Comic Sans M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  <a:latin typeface="Comic Sans M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53E9B96-EC33-481C-8328-F3741EDFCB1B}" type="slidenum">
              <a:rPr lang="en-US">
                <a:solidFill>
                  <a:srgbClr val="000000"/>
                </a:solidFill>
                <a:latin typeface="Comic Sans MS"/>
              </a:rPr>
              <a:pPr/>
              <a:t>‹#›</a:t>
            </a:fld>
            <a:endParaRPr lang="en-US">
              <a:solidFill>
                <a:srgbClr val="000000"/>
              </a:solidFill>
              <a:latin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193636986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  <a:latin typeface="Helvetica" pitchFamily="26" charset="0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  <a:latin typeface="Helvetica" pitchFamily="26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04975EE-9990-4BDD-A20F-9E3A42AE1A3F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61736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fld id="{FF4C59E6-11DC-7541-8056-1AD1F29E9C07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  <a:latin typeface="Helvetica" pitchFamily="26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  <a:latin typeface="Helvetica" pitchFamily="26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E2B568D-A646-44DA-87A3-DC3FED82D1A5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61991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fld id="{0D2FA2D0-BDAE-3542-95FA-D0FCA2F9593A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fld id="{5B5BB2DF-C733-5844-BD78-E1F5458396D4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fld id="{728A1D36-B06A-3742-AACA-E9152556C86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fld id="{E9FDEF63-43BD-E94A-A79D-223586E8BEA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fld id="{3B9D33B5-C71C-B24C-80D4-6EA40C74A9FC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fld id="{85BA1A45-13AD-D24B-8864-76F93CF7A994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fld id="{F4E489E7-EF21-FE47-A420-CB7C3FE9715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6.xml"/><Relationship Id="rId10" Type="http://schemas.openxmlformats.org/officeDocument/2006/relationships/theme" Target="../theme/theme2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 b="0"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b="0"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b="0">
                <a:latin typeface="+mn-lt"/>
              </a:defRPr>
            </a:lvl1pPr>
          </a:lstStyle>
          <a:p>
            <a:fld id="{C0203A35-51AC-9E45-84E6-EECD8CB9C41F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ＭＳ Ｐゴシック" charset="-128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ＭＳ Ｐゴシック" charset="-128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ＭＳ Ｐゴシック" charset="-128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58776" y="0"/>
            <a:ext cx="8426449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58776" y="1260475"/>
            <a:ext cx="8426450" cy="5235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442324" y="6496050"/>
            <a:ext cx="701675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>
            <a:lvl1pPr algn="r">
              <a:defRPr sz="1200" b="0">
                <a:latin typeface="Comic Sans MS" pitchFamily="26" charset="0"/>
              </a:defRPr>
            </a:lvl1pPr>
          </a:lstStyle>
          <a:p>
            <a:fld id="{F5641CC8-67BF-A54B-BFEE-00A3FA34CBE7}" type="slidenum">
              <a:rPr lang="en-US" smtClean="0">
                <a:solidFill>
                  <a:srgbClr val="000000"/>
                </a:solidFill>
              </a:rPr>
              <a:pPr/>
              <a:t>‹#›</a:t>
            </a:fld>
            <a:endParaRPr lang="en-US" sz="1050">
              <a:solidFill>
                <a:srgbClr val="000000"/>
              </a:solidFill>
              <a:latin typeface="Times"/>
            </a:endParaRPr>
          </a:p>
        </p:txBody>
      </p:sp>
    </p:spTree>
    <p:extLst>
      <p:ext uri="{BB962C8B-B14F-4D97-AF65-F5344CB8AC3E}">
        <p14:creationId xmlns:p14="http://schemas.microsoft.com/office/powerpoint/2010/main" val="33331081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3200" b="0">
          <a:solidFill>
            <a:srgbClr val="FF0000"/>
          </a:solidFill>
          <a:latin typeface="Comic Sans MS" panose="030F0702030302020204" pitchFamily="66" charset="0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pitchFamily="26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pitchFamily="26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pitchFamily="26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pitchFamily="26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pitchFamily="26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pitchFamily="26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pitchFamily="26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pitchFamily="26" charset="0"/>
        </a:defRPr>
      </a:lvl9pPr>
    </p:titleStyle>
    <p:bodyStyle>
      <a:lvl1pPr marL="342900" indent="-342900" algn="l" rtl="0" eaLnBrk="0" fontAlgn="base" hangingPunct="0">
        <a:spcBef>
          <a:spcPts val="1200"/>
        </a:spcBef>
        <a:spcAft>
          <a:spcPct val="0"/>
        </a:spcAft>
        <a:buChar char="•"/>
        <a:defRPr sz="2800">
          <a:solidFill>
            <a:schemeClr val="tx1"/>
          </a:solidFill>
          <a:latin typeface="Comic Sans MS" panose="030F0702030302020204" pitchFamily="66" charset="0"/>
          <a:ea typeface="+mn-ea"/>
          <a:cs typeface="+mn-cs"/>
        </a:defRPr>
      </a:lvl1pPr>
      <a:lvl2pPr marL="742950" indent="-285750" algn="l" rtl="0" eaLnBrk="0" fontAlgn="base" hangingPunct="0">
        <a:spcBef>
          <a:spcPts val="600"/>
        </a:spcBef>
        <a:spcAft>
          <a:spcPct val="0"/>
        </a:spcAft>
        <a:buChar char="–"/>
        <a:defRPr sz="2400">
          <a:solidFill>
            <a:schemeClr val="tx1"/>
          </a:solidFill>
          <a:latin typeface="Comic Sans MS" panose="030F0702030302020204" pitchFamily="66" charset="0"/>
          <a:ea typeface="ＭＳ Ｐゴシック" pitchFamily="26" charset="-128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Comic Sans MS" panose="030F0702030302020204" pitchFamily="66" charset="0"/>
          <a:ea typeface="ＭＳ Ｐゴシック" pitchFamily="26" charset="-128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1800">
          <a:solidFill>
            <a:schemeClr val="tx1"/>
          </a:solidFill>
          <a:latin typeface="Comic Sans MS" panose="030F0702030302020204" pitchFamily="66" charset="0"/>
          <a:ea typeface="ＭＳ Ｐゴシック" pitchFamily="26" charset="-128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1800">
          <a:solidFill>
            <a:schemeClr val="tx1"/>
          </a:solidFill>
          <a:latin typeface="Comic Sans MS" panose="030F0702030302020204" pitchFamily="66" charset="0"/>
          <a:ea typeface="ＭＳ Ｐゴシック" pitchFamily="26" charset="-128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pitchFamily="26" charset="-128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pitchFamily="26" charset="-128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pitchFamily="26" charset="-128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pitchFamily="26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794" userDrawn="1">
          <p15:clr>
            <a:srgbClr val="F26B43"/>
          </p15:clr>
        </p15:guide>
        <p15:guide id="2" pos="226" userDrawn="1">
          <p15:clr>
            <a:srgbClr val="F26B43"/>
          </p15:clr>
        </p15:guide>
        <p15:guide id="3" pos="5534" userDrawn="1">
          <p15:clr>
            <a:srgbClr val="F26B43"/>
          </p15:clr>
        </p15:guide>
        <p15:guide id="4" orient="horz" pos="4092" userDrawn="1">
          <p15:clr>
            <a:srgbClr val="F26B43"/>
          </p15:clr>
        </p15:guide>
        <p15:guide id="5" orient="horz" pos="228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3.bin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11" Type="http://schemas.openxmlformats.org/officeDocument/2006/relationships/image" Target="../media/image15.jpeg"/><Relationship Id="rId5" Type="http://schemas.openxmlformats.org/officeDocument/2006/relationships/oleObject" Target="../embeddings/oleObject2.bin"/><Relationship Id="rId10" Type="http://schemas.openxmlformats.org/officeDocument/2006/relationships/image" Target="../media/image14.png"/><Relationship Id="rId4" Type="http://schemas.openxmlformats.org/officeDocument/2006/relationships/image" Target="../media/image11.png"/><Relationship Id="rId9" Type="http://schemas.openxmlformats.org/officeDocument/2006/relationships/oleObject" Target="../embeddings/oleObject4.bin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wm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emf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emf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emf"/><Relationship Id="rId2" Type="http://schemas.openxmlformats.org/officeDocument/2006/relationships/image" Target="../media/image31.em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emf"/><Relationship Id="rId2" Type="http://schemas.openxmlformats.org/officeDocument/2006/relationships/image" Target="../media/image36.emf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6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04800"/>
            <a:ext cx="7772400" cy="1143000"/>
          </a:xfrm>
        </p:spPr>
        <p:txBody>
          <a:bodyPr/>
          <a:lstStyle/>
          <a:p>
            <a:r>
              <a:rPr lang="en-US" sz="3200" b="1" dirty="0">
                <a:solidFill>
                  <a:srgbClr val="FA0505"/>
                </a:solidFill>
                <a:latin typeface="Comic Sans MS" charset="0"/>
              </a:rPr>
              <a:t>T cell Tolerance and Autoimmunity</a:t>
            </a:r>
          </a:p>
        </p:txBody>
      </p:sp>
      <p:sp>
        <p:nvSpPr>
          <p:cNvPr id="849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676400"/>
            <a:ext cx="7696200" cy="4495800"/>
          </a:xfrm>
        </p:spPr>
        <p:txBody>
          <a:bodyPr/>
          <a:lstStyle/>
          <a:p>
            <a:pPr marL="0" indent="0" algn="ctr">
              <a:buNone/>
            </a:pPr>
            <a:endParaRPr lang="en-US" sz="2800" b="1" dirty="0">
              <a:latin typeface="Comic Sans MS" charset="0"/>
            </a:endParaRPr>
          </a:p>
          <a:p>
            <a:pPr marL="0" indent="0" algn="ctr">
              <a:buNone/>
            </a:pPr>
            <a:endParaRPr lang="en-US" sz="2800" b="1" dirty="0">
              <a:latin typeface="Comic Sans MS" charset="0"/>
            </a:endParaRPr>
          </a:p>
          <a:p>
            <a:pPr marL="0" indent="0" algn="ctr">
              <a:buNone/>
            </a:pPr>
            <a:r>
              <a:rPr lang="en-US" sz="2800" b="1" dirty="0">
                <a:latin typeface="Comic Sans MS" charset="0"/>
              </a:rPr>
              <a:t>Mark Anderson, MD, PhD</a:t>
            </a:r>
          </a:p>
          <a:p>
            <a:pPr marL="0" indent="0" algn="ctr">
              <a:buNone/>
            </a:pPr>
            <a:r>
              <a:rPr lang="en-US" sz="2800" b="1" dirty="0">
                <a:latin typeface="Comic Sans MS" charset="0"/>
              </a:rPr>
              <a:t>UCSF Diabetes Center</a:t>
            </a:r>
          </a:p>
          <a:p>
            <a:pPr marL="0" indent="0" algn="ctr">
              <a:buNone/>
            </a:pPr>
            <a:r>
              <a:rPr lang="en-US" sz="2800" b="1" dirty="0">
                <a:latin typeface="Comic Sans MS" charset="0"/>
              </a:rPr>
              <a:t>Director, Immune Tolerance Network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2"/>
          <p:cNvSpPr>
            <a:spLocks noChangeArrowheads="1"/>
          </p:cNvSpPr>
          <p:nvPr/>
        </p:nvSpPr>
        <p:spPr bwMode="auto">
          <a:xfrm>
            <a:off x="609600" y="3048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prstTxWarp prst="textNoShape">
              <a:avLst/>
            </a:prstTxWarp>
          </a:bodyPr>
          <a:lstStyle/>
          <a:p>
            <a:r>
              <a:rPr lang="en-US" sz="2800">
                <a:solidFill>
                  <a:srgbClr val="FA0505"/>
                </a:solidFill>
                <a:latin typeface="Comic Sans MS" charset="0"/>
              </a:rPr>
              <a:t>Consequences of AIRE mutation</a:t>
            </a:r>
            <a:endParaRPr lang="en-US">
              <a:latin typeface="Comic Sans MS" charset="0"/>
            </a:endParaRPr>
          </a:p>
        </p:txBody>
      </p:sp>
      <p:sp>
        <p:nvSpPr>
          <p:cNvPr id="82947" name="Rectangle 3"/>
          <p:cNvSpPr>
            <a:spLocks noChangeArrowheads="1"/>
          </p:cNvSpPr>
          <p:nvPr/>
        </p:nvSpPr>
        <p:spPr bwMode="auto">
          <a:xfrm>
            <a:off x="228600" y="1676400"/>
            <a:ext cx="8534400" cy="480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marL="342900" indent="-342900" algn="l">
              <a:spcBef>
                <a:spcPct val="20000"/>
              </a:spcBef>
              <a:buFontTx/>
              <a:buChar char="•"/>
            </a:pPr>
            <a:r>
              <a:rPr lang="en-US">
                <a:latin typeface="Comic Sans MS" charset="0"/>
              </a:rPr>
              <a:t>Human disease: autoimmune polyendocrinopathy with candidiasis and ectodermal dysplasia (APECED), also called autoimmune polyendocrine syndrome (APS-1)</a:t>
            </a:r>
          </a:p>
          <a:p>
            <a:pPr marL="742950" lvl="1" indent="-285750" algn="l">
              <a:spcBef>
                <a:spcPct val="20000"/>
              </a:spcBef>
              <a:buFontTx/>
              <a:buChar char="–"/>
            </a:pPr>
            <a:r>
              <a:rPr lang="en-US">
                <a:latin typeface="Comic Sans MS" charset="0"/>
                <a:ea typeface="ＭＳ Ｐゴシック" charset="-128"/>
              </a:rPr>
              <a:t>Associated gene identified by positional cloning, named </a:t>
            </a:r>
            <a:r>
              <a:rPr lang="en-US" i="1">
                <a:latin typeface="Comic Sans MS" charset="0"/>
                <a:ea typeface="ＭＳ Ｐゴシック" charset="-128"/>
              </a:rPr>
              <a:t>AIRE</a:t>
            </a:r>
            <a:r>
              <a:rPr lang="en-US">
                <a:latin typeface="Comic Sans MS" charset="0"/>
                <a:ea typeface="ＭＳ Ｐゴシック" charset="-128"/>
              </a:rPr>
              <a:t> (“autoimmune regulator”)</a:t>
            </a:r>
            <a:endParaRPr lang="en-US" sz="2000">
              <a:latin typeface="Comic Sans MS" charset="0"/>
              <a:ea typeface="ＭＳ Ｐゴシック" charset="-128"/>
            </a:endParaRPr>
          </a:p>
          <a:p>
            <a:pPr marL="342900" indent="-342900" algn="l">
              <a:spcBef>
                <a:spcPct val="20000"/>
              </a:spcBef>
              <a:buFontTx/>
              <a:buChar char="•"/>
            </a:pPr>
            <a:endParaRPr lang="en-US">
              <a:latin typeface="Comic Sans MS" charset="0"/>
            </a:endParaRPr>
          </a:p>
          <a:p>
            <a:pPr marL="342900" indent="-342900" algn="l">
              <a:spcBef>
                <a:spcPct val="20000"/>
              </a:spcBef>
              <a:buFontTx/>
              <a:buChar char="•"/>
            </a:pPr>
            <a:r>
              <a:rPr lang="en-US">
                <a:latin typeface="Comic Sans MS" charset="0"/>
              </a:rPr>
              <a:t>Mouse knockout: autoantibodies against multiple endocrine organs, retina</a:t>
            </a:r>
          </a:p>
          <a:p>
            <a:pPr marL="742950" lvl="1" indent="-285750" algn="l">
              <a:spcBef>
                <a:spcPct val="20000"/>
              </a:spcBef>
              <a:buFontTx/>
              <a:buChar char="–"/>
            </a:pPr>
            <a:r>
              <a:rPr lang="en-US">
                <a:latin typeface="Comic Sans MS" charset="0"/>
                <a:ea typeface="ＭＳ Ｐゴシック" charset="-128"/>
              </a:rPr>
              <a:t>Failure to express many self antigens in the thymus --&gt; failure of negative selection</a:t>
            </a:r>
            <a:endParaRPr lang="en-US" sz="2000">
              <a:latin typeface="Comic Sans MS" charset="0"/>
              <a:ea typeface="ＭＳ Ｐゴシック" charset="-128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7" name="Text Box 3"/>
          <p:cNvSpPr txBox="1">
            <a:spLocks noChangeArrowheads="1"/>
          </p:cNvSpPr>
          <p:nvPr/>
        </p:nvSpPr>
        <p:spPr bwMode="auto">
          <a:xfrm>
            <a:off x="457200" y="152400"/>
            <a:ext cx="8499475" cy="94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2800">
                <a:solidFill>
                  <a:srgbClr val="FA0505"/>
                </a:solidFill>
                <a:latin typeface="Comic Sans MS" charset="0"/>
              </a:rPr>
              <a:t>Deletion of self-reactive T cells in the thymus:</a:t>
            </a:r>
          </a:p>
          <a:p>
            <a:r>
              <a:rPr lang="en-US" sz="2800">
                <a:solidFill>
                  <a:srgbClr val="FA0505"/>
                </a:solidFill>
                <a:latin typeface="Comic Sans MS" charset="0"/>
              </a:rPr>
              <a:t>how are self antigens expressed in the thymus?</a:t>
            </a:r>
            <a:endParaRPr lang="en-US" sz="2800"/>
          </a:p>
        </p:txBody>
      </p:sp>
      <p:sp>
        <p:nvSpPr>
          <p:cNvPr id="31748" name="Rectangle 4"/>
          <p:cNvSpPr>
            <a:spLocks noChangeArrowheads="1"/>
          </p:cNvSpPr>
          <p:nvPr/>
        </p:nvSpPr>
        <p:spPr bwMode="auto">
          <a:xfrm>
            <a:off x="4495800" y="6172200"/>
            <a:ext cx="838200" cy="4572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28800" y="1105596"/>
            <a:ext cx="5334000" cy="4679436"/>
          </a:xfrm>
          <a:prstGeom prst="rect">
            <a:avLst/>
          </a:prstGeom>
        </p:spPr>
      </p:pic>
      <p:sp>
        <p:nvSpPr>
          <p:cNvPr id="7" name="Rectangle 5"/>
          <p:cNvSpPr>
            <a:spLocks noChangeArrowheads="1"/>
          </p:cNvSpPr>
          <p:nvPr/>
        </p:nvSpPr>
        <p:spPr bwMode="auto">
          <a:xfrm>
            <a:off x="304800" y="5808470"/>
            <a:ext cx="8686800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l"/>
            <a:r>
              <a:rPr lang="en-US" sz="2000" i="1" dirty="0">
                <a:solidFill>
                  <a:srgbClr val="000066"/>
                </a:solidFill>
                <a:latin typeface="Comic Sans MS" charset="0"/>
              </a:rPr>
              <a:t>AIRE (autoimmune regulator) is a regulator of gene transcription </a:t>
            </a:r>
          </a:p>
          <a:p>
            <a:pPr algn="l"/>
            <a:r>
              <a:rPr lang="en-US" sz="2000" i="1" dirty="0">
                <a:solidFill>
                  <a:srgbClr val="000066"/>
                </a:solidFill>
                <a:latin typeface="Comic Sans MS" charset="0"/>
              </a:rPr>
              <a:t>that stimulates </a:t>
            </a:r>
            <a:r>
              <a:rPr lang="en-US" sz="2000" i="1" dirty="0" err="1">
                <a:solidFill>
                  <a:srgbClr val="000066"/>
                </a:solidFill>
                <a:latin typeface="Comic Sans MS" charset="0"/>
              </a:rPr>
              <a:t>thymic</a:t>
            </a:r>
            <a:r>
              <a:rPr lang="en-US" sz="2000" i="1" dirty="0">
                <a:solidFill>
                  <a:srgbClr val="000066"/>
                </a:solidFill>
                <a:latin typeface="Comic Sans MS" charset="0"/>
              </a:rPr>
              <a:t> expression of many self antigens which are largely restricted to peripheral tissues 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03"/>
          <p:cNvGrpSpPr>
            <a:grpSpLocks/>
          </p:cNvGrpSpPr>
          <p:nvPr/>
        </p:nvGrpSpPr>
        <p:grpSpPr bwMode="auto">
          <a:xfrm>
            <a:off x="2362200" y="4191000"/>
            <a:ext cx="1501775" cy="1227138"/>
            <a:chOff x="661" y="2925"/>
            <a:chExt cx="1251" cy="995"/>
          </a:xfrm>
        </p:grpSpPr>
        <p:sp>
          <p:nvSpPr>
            <p:cNvPr id="3" name="Freeform 104"/>
            <p:cNvSpPr>
              <a:spLocks/>
            </p:cNvSpPr>
            <p:nvPr/>
          </p:nvSpPr>
          <p:spPr bwMode="auto">
            <a:xfrm>
              <a:off x="661" y="2925"/>
              <a:ext cx="1251" cy="995"/>
            </a:xfrm>
            <a:custGeom>
              <a:avLst/>
              <a:gdLst/>
              <a:ahLst/>
              <a:cxnLst>
                <a:cxn ang="0">
                  <a:pos x="78" y="238"/>
                </a:cxn>
                <a:cxn ang="0">
                  <a:pos x="118" y="336"/>
                </a:cxn>
                <a:cxn ang="0">
                  <a:pos x="96" y="446"/>
                </a:cxn>
                <a:cxn ang="0">
                  <a:pos x="163" y="531"/>
                </a:cxn>
                <a:cxn ang="0">
                  <a:pos x="166" y="563"/>
                </a:cxn>
                <a:cxn ang="0">
                  <a:pos x="112" y="576"/>
                </a:cxn>
                <a:cxn ang="0">
                  <a:pos x="40" y="579"/>
                </a:cxn>
                <a:cxn ang="0">
                  <a:pos x="0" y="648"/>
                </a:cxn>
                <a:cxn ang="0">
                  <a:pos x="35" y="752"/>
                </a:cxn>
                <a:cxn ang="0">
                  <a:pos x="171" y="872"/>
                </a:cxn>
                <a:cxn ang="0">
                  <a:pos x="270" y="894"/>
                </a:cxn>
                <a:cxn ang="0">
                  <a:pos x="342" y="944"/>
                </a:cxn>
                <a:cxn ang="0">
                  <a:pos x="454" y="934"/>
                </a:cxn>
                <a:cxn ang="0">
                  <a:pos x="582" y="990"/>
                </a:cxn>
                <a:cxn ang="0">
                  <a:pos x="726" y="931"/>
                </a:cxn>
                <a:cxn ang="0">
                  <a:pos x="784" y="931"/>
                </a:cxn>
                <a:cxn ang="0">
                  <a:pos x="936" y="995"/>
                </a:cxn>
                <a:cxn ang="0">
                  <a:pos x="1112" y="955"/>
                </a:cxn>
                <a:cxn ang="0">
                  <a:pos x="1144" y="904"/>
                </a:cxn>
                <a:cxn ang="0">
                  <a:pos x="1056" y="830"/>
                </a:cxn>
                <a:cxn ang="0">
                  <a:pos x="1054" y="787"/>
                </a:cxn>
                <a:cxn ang="0">
                  <a:pos x="1112" y="771"/>
                </a:cxn>
                <a:cxn ang="0">
                  <a:pos x="1152" y="758"/>
                </a:cxn>
                <a:cxn ang="0">
                  <a:pos x="1251" y="563"/>
                </a:cxn>
                <a:cxn ang="0">
                  <a:pos x="1150" y="494"/>
                </a:cxn>
                <a:cxn ang="0">
                  <a:pos x="1150" y="288"/>
                </a:cxn>
                <a:cxn ang="0">
                  <a:pos x="1078" y="163"/>
                </a:cxn>
                <a:cxn ang="0">
                  <a:pos x="944" y="144"/>
                </a:cxn>
                <a:cxn ang="0">
                  <a:pos x="798" y="56"/>
                </a:cxn>
                <a:cxn ang="0">
                  <a:pos x="662" y="0"/>
                </a:cxn>
                <a:cxn ang="0">
                  <a:pos x="526" y="8"/>
                </a:cxn>
                <a:cxn ang="0">
                  <a:pos x="507" y="27"/>
                </a:cxn>
                <a:cxn ang="0">
                  <a:pos x="531" y="99"/>
                </a:cxn>
                <a:cxn ang="0">
                  <a:pos x="504" y="144"/>
                </a:cxn>
                <a:cxn ang="0">
                  <a:pos x="432" y="75"/>
                </a:cxn>
                <a:cxn ang="0">
                  <a:pos x="379" y="70"/>
                </a:cxn>
                <a:cxn ang="0">
                  <a:pos x="336" y="96"/>
                </a:cxn>
                <a:cxn ang="0">
                  <a:pos x="254" y="152"/>
                </a:cxn>
                <a:cxn ang="0">
                  <a:pos x="144" y="182"/>
                </a:cxn>
                <a:cxn ang="0">
                  <a:pos x="107" y="192"/>
                </a:cxn>
                <a:cxn ang="0">
                  <a:pos x="78" y="238"/>
                </a:cxn>
              </a:cxnLst>
              <a:rect l="0" t="0" r="r" b="b"/>
              <a:pathLst>
                <a:path w="1251" h="995">
                  <a:moveTo>
                    <a:pt x="78" y="238"/>
                  </a:moveTo>
                  <a:cubicBezTo>
                    <a:pt x="118" y="334"/>
                    <a:pt x="118" y="299"/>
                    <a:pt x="118" y="336"/>
                  </a:cubicBezTo>
                  <a:lnTo>
                    <a:pt x="96" y="446"/>
                  </a:lnTo>
                  <a:lnTo>
                    <a:pt x="163" y="531"/>
                  </a:lnTo>
                  <a:lnTo>
                    <a:pt x="166" y="563"/>
                  </a:lnTo>
                  <a:cubicBezTo>
                    <a:pt x="114" y="576"/>
                    <a:pt x="132" y="576"/>
                    <a:pt x="112" y="576"/>
                  </a:cubicBezTo>
                  <a:lnTo>
                    <a:pt x="40" y="579"/>
                  </a:lnTo>
                  <a:lnTo>
                    <a:pt x="0" y="648"/>
                  </a:lnTo>
                  <a:lnTo>
                    <a:pt x="35" y="752"/>
                  </a:lnTo>
                  <a:lnTo>
                    <a:pt x="171" y="872"/>
                  </a:lnTo>
                  <a:lnTo>
                    <a:pt x="270" y="894"/>
                  </a:lnTo>
                  <a:cubicBezTo>
                    <a:pt x="339" y="944"/>
                    <a:pt x="310" y="944"/>
                    <a:pt x="342" y="944"/>
                  </a:cubicBezTo>
                  <a:lnTo>
                    <a:pt x="454" y="934"/>
                  </a:lnTo>
                  <a:lnTo>
                    <a:pt x="582" y="990"/>
                  </a:lnTo>
                  <a:lnTo>
                    <a:pt x="726" y="931"/>
                  </a:lnTo>
                  <a:lnTo>
                    <a:pt x="784" y="931"/>
                  </a:lnTo>
                  <a:lnTo>
                    <a:pt x="936" y="995"/>
                  </a:lnTo>
                  <a:lnTo>
                    <a:pt x="1112" y="955"/>
                  </a:lnTo>
                  <a:lnTo>
                    <a:pt x="1144" y="904"/>
                  </a:lnTo>
                  <a:lnTo>
                    <a:pt x="1056" y="830"/>
                  </a:lnTo>
                  <a:lnTo>
                    <a:pt x="1054" y="787"/>
                  </a:lnTo>
                  <a:lnTo>
                    <a:pt x="1112" y="771"/>
                  </a:lnTo>
                  <a:lnTo>
                    <a:pt x="1152" y="758"/>
                  </a:lnTo>
                  <a:lnTo>
                    <a:pt x="1251" y="563"/>
                  </a:lnTo>
                  <a:lnTo>
                    <a:pt x="1150" y="494"/>
                  </a:lnTo>
                  <a:lnTo>
                    <a:pt x="1150" y="288"/>
                  </a:lnTo>
                  <a:lnTo>
                    <a:pt x="1078" y="163"/>
                  </a:lnTo>
                  <a:lnTo>
                    <a:pt x="944" y="144"/>
                  </a:lnTo>
                  <a:lnTo>
                    <a:pt x="798" y="56"/>
                  </a:lnTo>
                  <a:lnTo>
                    <a:pt x="662" y="0"/>
                  </a:lnTo>
                  <a:lnTo>
                    <a:pt x="526" y="8"/>
                  </a:lnTo>
                  <a:lnTo>
                    <a:pt x="507" y="27"/>
                  </a:lnTo>
                  <a:lnTo>
                    <a:pt x="531" y="99"/>
                  </a:lnTo>
                  <a:lnTo>
                    <a:pt x="504" y="144"/>
                  </a:lnTo>
                  <a:lnTo>
                    <a:pt x="432" y="75"/>
                  </a:lnTo>
                  <a:lnTo>
                    <a:pt x="379" y="70"/>
                  </a:lnTo>
                  <a:lnTo>
                    <a:pt x="336" y="96"/>
                  </a:lnTo>
                  <a:lnTo>
                    <a:pt x="254" y="152"/>
                  </a:lnTo>
                  <a:lnTo>
                    <a:pt x="144" y="182"/>
                  </a:lnTo>
                  <a:lnTo>
                    <a:pt x="107" y="192"/>
                  </a:lnTo>
                  <a:lnTo>
                    <a:pt x="78" y="238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rgbClr val="FFDF5E"/>
                </a:gs>
              </a:gsLst>
              <a:path path="rect">
                <a:fillToRect l="50000" t="50000" r="50000" b="50000"/>
              </a:path>
            </a:gradFill>
            <a:ln w="3175">
              <a:solidFill>
                <a:srgbClr val="808080"/>
              </a:solidFill>
              <a:round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" name="Freeform 105"/>
            <p:cNvSpPr>
              <a:spLocks/>
            </p:cNvSpPr>
            <p:nvPr/>
          </p:nvSpPr>
          <p:spPr bwMode="auto">
            <a:xfrm>
              <a:off x="1000" y="3211"/>
              <a:ext cx="544" cy="421"/>
            </a:xfrm>
            <a:custGeom>
              <a:avLst/>
              <a:gdLst/>
              <a:ahLst/>
              <a:cxnLst>
                <a:cxn ang="0">
                  <a:pos x="171" y="93"/>
                </a:cxn>
                <a:cxn ang="0">
                  <a:pos x="232" y="18"/>
                </a:cxn>
                <a:cxn ang="0">
                  <a:pos x="288" y="0"/>
                </a:cxn>
                <a:cxn ang="0">
                  <a:pos x="360" y="10"/>
                </a:cxn>
                <a:cxn ang="0">
                  <a:pos x="456" y="98"/>
                </a:cxn>
                <a:cxn ang="0">
                  <a:pos x="541" y="258"/>
                </a:cxn>
                <a:cxn ang="0">
                  <a:pos x="544" y="304"/>
                </a:cxn>
                <a:cxn ang="0">
                  <a:pos x="515" y="357"/>
                </a:cxn>
                <a:cxn ang="0">
                  <a:pos x="453" y="378"/>
                </a:cxn>
                <a:cxn ang="0">
                  <a:pos x="379" y="378"/>
                </a:cxn>
                <a:cxn ang="0">
                  <a:pos x="323" y="370"/>
                </a:cxn>
                <a:cxn ang="0">
                  <a:pos x="267" y="381"/>
                </a:cxn>
                <a:cxn ang="0">
                  <a:pos x="192" y="397"/>
                </a:cxn>
                <a:cxn ang="0">
                  <a:pos x="96" y="421"/>
                </a:cxn>
                <a:cxn ang="0">
                  <a:pos x="24" y="365"/>
                </a:cxn>
                <a:cxn ang="0">
                  <a:pos x="0" y="288"/>
                </a:cxn>
                <a:cxn ang="0">
                  <a:pos x="0" y="221"/>
                </a:cxn>
                <a:cxn ang="0">
                  <a:pos x="56" y="133"/>
                </a:cxn>
                <a:cxn ang="0">
                  <a:pos x="117" y="112"/>
                </a:cxn>
                <a:cxn ang="0">
                  <a:pos x="171" y="93"/>
                </a:cxn>
              </a:cxnLst>
              <a:rect l="0" t="0" r="r" b="b"/>
              <a:pathLst>
                <a:path w="544" h="421">
                  <a:moveTo>
                    <a:pt x="171" y="93"/>
                  </a:moveTo>
                  <a:lnTo>
                    <a:pt x="232" y="18"/>
                  </a:lnTo>
                  <a:lnTo>
                    <a:pt x="288" y="0"/>
                  </a:lnTo>
                  <a:cubicBezTo>
                    <a:pt x="360" y="13"/>
                    <a:pt x="360" y="37"/>
                    <a:pt x="360" y="10"/>
                  </a:cubicBezTo>
                  <a:lnTo>
                    <a:pt x="456" y="98"/>
                  </a:lnTo>
                  <a:lnTo>
                    <a:pt x="541" y="258"/>
                  </a:lnTo>
                  <a:lnTo>
                    <a:pt x="544" y="304"/>
                  </a:lnTo>
                  <a:lnTo>
                    <a:pt x="515" y="357"/>
                  </a:lnTo>
                  <a:lnTo>
                    <a:pt x="453" y="378"/>
                  </a:lnTo>
                  <a:lnTo>
                    <a:pt x="379" y="378"/>
                  </a:lnTo>
                  <a:lnTo>
                    <a:pt x="323" y="370"/>
                  </a:lnTo>
                  <a:cubicBezTo>
                    <a:pt x="268" y="381"/>
                    <a:pt x="287" y="381"/>
                    <a:pt x="267" y="381"/>
                  </a:cubicBezTo>
                  <a:lnTo>
                    <a:pt x="192" y="397"/>
                  </a:lnTo>
                  <a:lnTo>
                    <a:pt x="96" y="421"/>
                  </a:lnTo>
                  <a:lnTo>
                    <a:pt x="24" y="365"/>
                  </a:lnTo>
                  <a:lnTo>
                    <a:pt x="0" y="288"/>
                  </a:lnTo>
                  <a:lnTo>
                    <a:pt x="0" y="221"/>
                  </a:lnTo>
                  <a:lnTo>
                    <a:pt x="56" y="133"/>
                  </a:lnTo>
                  <a:lnTo>
                    <a:pt x="117" y="112"/>
                  </a:lnTo>
                  <a:lnTo>
                    <a:pt x="171" y="93"/>
                  </a:lnTo>
                  <a:close/>
                </a:path>
              </a:pathLst>
            </a:custGeom>
            <a:gradFill rotWithShape="0">
              <a:gsLst>
                <a:gs pos="0">
                  <a:srgbClr val="FFDEE8"/>
                </a:gs>
                <a:gs pos="100000">
                  <a:srgbClr val="E3A6BE"/>
                </a:gs>
              </a:gsLst>
              <a:path path="rect">
                <a:fillToRect l="50000" t="50000" r="50000" b="50000"/>
              </a:path>
            </a:gradFill>
            <a:ln w="317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5" name="Text Box 106"/>
          <p:cNvSpPr txBox="1">
            <a:spLocks noChangeArrowheads="1"/>
          </p:cNvSpPr>
          <p:nvPr/>
        </p:nvSpPr>
        <p:spPr bwMode="auto">
          <a:xfrm>
            <a:off x="2659063" y="4852988"/>
            <a:ext cx="1841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endParaRPr lang="en-US">
              <a:latin typeface="Comic Sans MS" charset="0"/>
            </a:endParaRPr>
          </a:p>
        </p:txBody>
      </p:sp>
      <p:sp>
        <p:nvSpPr>
          <p:cNvPr id="6" name="Freeform 107"/>
          <p:cNvSpPr>
            <a:spLocks/>
          </p:cNvSpPr>
          <p:nvPr/>
        </p:nvSpPr>
        <p:spPr bwMode="auto">
          <a:xfrm rot="5400000">
            <a:off x="3641726" y="4743450"/>
            <a:ext cx="171450" cy="365125"/>
          </a:xfrm>
          <a:custGeom>
            <a:avLst/>
            <a:gdLst/>
            <a:ahLst/>
            <a:cxnLst>
              <a:cxn ang="0">
                <a:pos x="104" y="4"/>
              </a:cxn>
              <a:cxn ang="0">
                <a:pos x="106" y="16"/>
              </a:cxn>
              <a:cxn ang="0">
                <a:pos x="106" y="24"/>
              </a:cxn>
              <a:cxn ang="0">
                <a:pos x="104" y="32"/>
              </a:cxn>
              <a:cxn ang="0">
                <a:pos x="100" y="40"/>
              </a:cxn>
              <a:cxn ang="0">
                <a:pos x="96" y="46"/>
              </a:cxn>
              <a:cxn ang="0">
                <a:pos x="92" y="50"/>
              </a:cxn>
              <a:cxn ang="0">
                <a:pos x="86" y="54"/>
              </a:cxn>
              <a:cxn ang="0">
                <a:pos x="80" y="56"/>
              </a:cxn>
              <a:cxn ang="0">
                <a:pos x="72" y="58"/>
              </a:cxn>
              <a:cxn ang="0">
                <a:pos x="66" y="56"/>
              </a:cxn>
              <a:cxn ang="0">
                <a:pos x="60" y="54"/>
              </a:cxn>
              <a:cxn ang="0">
                <a:pos x="54" y="50"/>
              </a:cxn>
              <a:cxn ang="0">
                <a:pos x="50" y="46"/>
              </a:cxn>
              <a:cxn ang="0">
                <a:pos x="46" y="40"/>
              </a:cxn>
              <a:cxn ang="0">
                <a:pos x="42" y="32"/>
              </a:cxn>
              <a:cxn ang="0">
                <a:pos x="40" y="24"/>
              </a:cxn>
              <a:cxn ang="0">
                <a:pos x="40" y="16"/>
              </a:cxn>
              <a:cxn ang="0">
                <a:pos x="40" y="8"/>
              </a:cxn>
              <a:cxn ang="0">
                <a:pos x="42" y="0"/>
              </a:cxn>
              <a:cxn ang="0">
                <a:pos x="34" y="4"/>
              </a:cxn>
              <a:cxn ang="0">
                <a:pos x="26" y="10"/>
              </a:cxn>
              <a:cxn ang="0">
                <a:pos x="18" y="18"/>
              </a:cxn>
              <a:cxn ang="0">
                <a:pos x="12" y="26"/>
              </a:cxn>
              <a:cxn ang="0">
                <a:pos x="8" y="36"/>
              </a:cxn>
              <a:cxn ang="0">
                <a:pos x="4" y="46"/>
              </a:cxn>
              <a:cxn ang="0">
                <a:pos x="2" y="56"/>
              </a:cxn>
              <a:cxn ang="0">
                <a:pos x="0" y="68"/>
              </a:cxn>
              <a:cxn ang="0">
                <a:pos x="0" y="230"/>
              </a:cxn>
              <a:cxn ang="0">
                <a:pos x="2" y="244"/>
              </a:cxn>
              <a:cxn ang="0">
                <a:pos x="6" y="258"/>
              </a:cxn>
              <a:cxn ang="0">
                <a:pos x="12" y="272"/>
              </a:cxn>
              <a:cxn ang="0">
                <a:pos x="20" y="282"/>
              </a:cxn>
              <a:cxn ang="0">
                <a:pos x="32" y="292"/>
              </a:cxn>
              <a:cxn ang="0">
                <a:pos x="44" y="298"/>
              </a:cxn>
              <a:cxn ang="0">
                <a:pos x="56" y="302"/>
              </a:cxn>
              <a:cxn ang="0">
                <a:pos x="70" y="304"/>
              </a:cxn>
              <a:cxn ang="0">
                <a:pos x="84" y="302"/>
              </a:cxn>
              <a:cxn ang="0">
                <a:pos x="96" y="298"/>
              </a:cxn>
              <a:cxn ang="0">
                <a:pos x="108" y="292"/>
              </a:cxn>
              <a:cxn ang="0">
                <a:pos x="120" y="282"/>
              </a:cxn>
              <a:cxn ang="0">
                <a:pos x="128" y="272"/>
              </a:cxn>
              <a:cxn ang="0">
                <a:pos x="134" y="258"/>
              </a:cxn>
              <a:cxn ang="0">
                <a:pos x="138" y="244"/>
              </a:cxn>
              <a:cxn ang="0">
                <a:pos x="140" y="230"/>
              </a:cxn>
              <a:cxn ang="0">
                <a:pos x="140" y="68"/>
              </a:cxn>
              <a:cxn ang="0">
                <a:pos x="138" y="58"/>
              </a:cxn>
              <a:cxn ang="0">
                <a:pos x="136" y="48"/>
              </a:cxn>
              <a:cxn ang="0">
                <a:pos x="134" y="38"/>
              </a:cxn>
              <a:cxn ang="0">
                <a:pos x="130" y="30"/>
              </a:cxn>
              <a:cxn ang="0">
                <a:pos x="118" y="14"/>
              </a:cxn>
              <a:cxn ang="0">
                <a:pos x="112" y="8"/>
              </a:cxn>
              <a:cxn ang="0">
                <a:pos x="106" y="4"/>
              </a:cxn>
            </a:cxnLst>
            <a:rect l="0" t="0" r="r" b="b"/>
            <a:pathLst>
              <a:path w="140" h="304">
                <a:moveTo>
                  <a:pt x="104" y="4"/>
                </a:moveTo>
                <a:lnTo>
                  <a:pt x="106" y="16"/>
                </a:lnTo>
                <a:lnTo>
                  <a:pt x="106" y="24"/>
                </a:lnTo>
                <a:lnTo>
                  <a:pt x="104" y="32"/>
                </a:lnTo>
                <a:lnTo>
                  <a:pt x="100" y="40"/>
                </a:lnTo>
                <a:lnTo>
                  <a:pt x="96" y="46"/>
                </a:lnTo>
                <a:lnTo>
                  <a:pt x="92" y="50"/>
                </a:lnTo>
                <a:lnTo>
                  <a:pt x="86" y="54"/>
                </a:lnTo>
                <a:lnTo>
                  <a:pt x="80" y="56"/>
                </a:lnTo>
                <a:lnTo>
                  <a:pt x="72" y="58"/>
                </a:lnTo>
                <a:lnTo>
                  <a:pt x="66" y="56"/>
                </a:lnTo>
                <a:lnTo>
                  <a:pt x="60" y="54"/>
                </a:lnTo>
                <a:lnTo>
                  <a:pt x="54" y="50"/>
                </a:lnTo>
                <a:lnTo>
                  <a:pt x="50" y="46"/>
                </a:lnTo>
                <a:lnTo>
                  <a:pt x="46" y="40"/>
                </a:lnTo>
                <a:lnTo>
                  <a:pt x="42" y="32"/>
                </a:lnTo>
                <a:lnTo>
                  <a:pt x="40" y="24"/>
                </a:lnTo>
                <a:lnTo>
                  <a:pt x="40" y="16"/>
                </a:lnTo>
                <a:lnTo>
                  <a:pt x="40" y="8"/>
                </a:lnTo>
                <a:lnTo>
                  <a:pt x="42" y="0"/>
                </a:lnTo>
                <a:lnTo>
                  <a:pt x="34" y="4"/>
                </a:lnTo>
                <a:lnTo>
                  <a:pt x="26" y="10"/>
                </a:lnTo>
                <a:lnTo>
                  <a:pt x="18" y="18"/>
                </a:lnTo>
                <a:lnTo>
                  <a:pt x="12" y="26"/>
                </a:lnTo>
                <a:lnTo>
                  <a:pt x="8" y="36"/>
                </a:lnTo>
                <a:lnTo>
                  <a:pt x="4" y="46"/>
                </a:lnTo>
                <a:lnTo>
                  <a:pt x="2" y="56"/>
                </a:lnTo>
                <a:lnTo>
                  <a:pt x="0" y="68"/>
                </a:lnTo>
                <a:lnTo>
                  <a:pt x="0" y="230"/>
                </a:lnTo>
                <a:lnTo>
                  <a:pt x="2" y="244"/>
                </a:lnTo>
                <a:lnTo>
                  <a:pt x="6" y="258"/>
                </a:lnTo>
                <a:lnTo>
                  <a:pt x="12" y="272"/>
                </a:lnTo>
                <a:lnTo>
                  <a:pt x="20" y="282"/>
                </a:lnTo>
                <a:lnTo>
                  <a:pt x="32" y="292"/>
                </a:lnTo>
                <a:lnTo>
                  <a:pt x="44" y="298"/>
                </a:lnTo>
                <a:lnTo>
                  <a:pt x="56" y="302"/>
                </a:lnTo>
                <a:lnTo>
                  <a:pt x="70" y="304"/>
                </a:lnTo>
                <a:lnTo>
                  <a:pt x="84" y="302"/>
                </a:lnTo>
                <a:lnTo>
                  <a:pt x="96" y="298"/>
                </a:lnTo>
                <a:lnTo>
                  <a:pt x="108" y="292"/>
                </a:lnTo>
                <a:lnTo>
                  <a:pt x="120" y="282"/>
                </a:lnTo>
                <a:lnTo>
                  <a:pt x="128" y="272"/>
                </a:lnTo>
                <a:lnTo>
                  <a:pt x="134" y="258"/>
                </a:lnTo>
                <a:lnTo>
                  <a:pt x="138" y="244"/>
                </a:lnTo>
                <a:lnTo>
                  <a:pt x="140" y="230"/>
                </a:lnTo>
                <a:lnTo>
                  <a:pt x="140" y="68"/>
                </a:lnTo>
                <a:lnTo>
                  <a:pt x="138" y="58"/>
                </a:lnTo>
                <a:lnTo>
                  <a:pt x="136" y="48"/>
                </a:lnTo>
                <a:lnTo>
                  <a:pt x="134" y="38"/>
                </a:lnTo>
                <a:lnTo>
                  <a:pt x="130" y="30"/>
                </a:lnTo>
                <a:lnTo>
                  <a:pt x="118" y="14"/>
                </a:lnTo>
                <a:lnTo>
                  <a:pt x="112" y="8"/>
                </a:lnTo>
                <a:lnTo>
                  <a:pt x="106" y="4"/>
                </a:lnTo>
              </a:path>
            </a:pathLst>
          </a:custGeom>
          <a:gradFill rotWithShape="0">
            <a:gsLst>
              <a:gs pos="0">
                <a:schemeClr val="bg1"/>
              </a:gs>
              <a:gs pos="100000">
                <a:srgbClr val="66E1E3"/>
              </a:gs>
            </a:gsLst>
            <a:lin ang="5400000" scaled="1"/>
          </a:gradFill>
          <a:ln w="12700">
            <a:solidFill>
              <a:schemeClr val="bg2"/>
            </a:solidFill>
            <a:prstDash val="solid"/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" name="Oval 108"/>
          <p:cNvSpPr>
            <a:spLocks noChangeArrowheads="1"/>
          </p:cNvSpPr>
          <p:nvPr/>
        </p:nvSpPr>
        <p:spPr bwMode="auto">
          <a:xfrm rot="5400000">
            <a:off x="3902075" y="4884738"/>
            <a:ext cx="60325" cy="66675"/>
          </a:xfrm>
          <a:prstGeom prst="ellipse">
            <a:avLst/>
          </a:prstGeom>
          <a:gradFill rotWithShape="0">
            <a:gsLst>
              <a:gs pos="0">
                <a:schemeClr val="bg1"/>
              </a:gs>
              <a:gs pos="100000">
                <a:srgbClr val="E31A16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bg2"/>
            </a:solidFill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" name="Oval 109"/>
          <p:cNvSpPr>
            <a:spLocks noChangeArrowheads="1"/>
          </p:cNvSpPr>
          <p:nvPr/>
        </p:nvSpPr>
        <p:spPr bwMode="auto">
          <a:xfrm>
            <a:off x="4608513" y="4343400"/>
            <a:ext cx="1311275" cy="1255713"/>
          </a:xfrm>
          <a:prstGeom prst="ellipse">
            <a:avLst/>
          </a:prstGeom>
          <a:gradFill rotWithShape="0">
            <a:gsLst>
              <a:gs pos="0">
                <a:srgbClr val="FFFFFF"/>
              </a:gs>
              <a:gs pos="100000">
                <a:srgbClr val="9CDCC1"/>
              </a:gs>
            </a:gsLst>
            <a:path path="shape">
              <a:fillToRect l="50000" t="50000" r="50000" b="50000"/>
            </a:path>
          </a:gradFill>
          <a:ln w="9525">
            <a:solidFill>
              <a:srgbClr val="63A186"/>
            </a:solidFill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" name="Oval 110"/>
          <p:cNvSpPr>
            <a:spLocks noChangeArrowheads="1"/>
          </p:cNvSpPr>
          <p:nvPr/>
        </p:nvSpPr>
        <p:spPr bwMode="auto">
          <a:xfrm>
            <a:off x="4811713" y="4546600"/>
            <a:ext cx="877887" cy="842963"/>
          </a:xfrm>
          <a:prstGeom prst="ellipse">
            <a:avLst/>
          </a:prstGeom>
          <a:gradFill rotWithShape="0">
            <a:gsLst>
              <a:gs pos="0">
                <a:srgbClr val="FFFFFF"/>
              </a:gs>
              <a:gs pos="100000">
                <a:srgbClr val="4DA376"/>
              </a:gs>
            </a:gsLst>
            <a:path path="shape">
              <a:fillToRect l="50000" t="50000" r="50000" b="50000"/>
            </a:path>
          </a:gradFill>
          <a:ln w="9525">
            <a:solidFill>
              <a:srgbClr val="63A186"/>
            </a:solidFill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11"/>
          <p:cNvSpPr>
            <a:spLocks/>
          </p:cNvSpPr>
          <p:nvPr/>
        </p:nvSpPr>
        <p:spPr bwMode="auto">
          <a:xfrm rot="5400000">
            <a:off x="4308475" y="4562475"/>
            <a:ext cx="138113" cy="677863"/>
          </a:xfrm>
          <a:custGeom>
            <a:avLst/>
            <a:gdLst/>
            <a:ahLst/>
            <a:cxnLst>
              <a:cxn ang="0">
                <a:pos x="64" y="32"/>
              </a:cxn>
              <a:cxn ang="0">
                <a:pos x="64" y="268"/>
              </a:cxn>
              <a:cxn ang="0">
                <a:pos x="50" y="274"/>
              </a:cxn>
              <a:cxn ang="0">
                <a:pos x="38" y="282"/>
              </a:cxn>
              <a:cxn ang="0">
                <a:pos x="28" y="294"/>
              </a:cxn>
              <a:cxn ang="0">
                <a:pos x="18" y="306"/>
              </a:cxn>
              <a:cxn ang="0">
                <a:pos x="10" y="318"/>
              </a:cxn>
              <a:cxn ang="0">
                <a:pos x="4" y="334"/>
              </a:cxn>
              <a:cxn ang="0">
                <a:pos x="0" y="350"/>
              </a:cxn>
              <a:cxn ang="0">
                <a:pos x="0" y="366"/>
              </a:cxn>
              <a:cxn ang="0">
                <a:pos x="0" y="384"/>
              </a:cxn>
              <a:cxn ang="0">
                <a:pos x="4" y="400"/>
              </a:cxn>
              <a:cxn ang="0">
                <a:pos x="12" y="390"/>
              </a:cxn>
              <a:cxn ang="0">
                <a:pos x="20" y="382"/>
              </a:cxn>
              <a:cxn ang="0">
                <a:pos x="28" y="372"/>
              </a:cxn>
              <a:cxn ang="0">
                <a:pos x="38" y="366"/>
              </a:cxn>
              <a:cxn ang="0">
                <a:pos x="48" y="360"/>
              </a:cxn>
              <a:cxn ang="0">
                <a:pos x="60" y="354"/>
              </a:cxn>
              <a:cxn ang="0">
                <a:pos x="72" y="352"/>
              </a:cxn>
              <a:cxn ang="0">
                <a:pos x="84" y="350"/>
              </a:cxn>
              <a:cxn ang="0">
                <a:pos x="84" y="2"/>
              </a:cxn>
              <a:cxn ang="0">
                <a:pos x="84" y="0"/>
              </a:cxn>
              <a:cxn ang="0">
                <a:pos x="76" y="6"/>
              </a:cxn>
              <a:cxn ang="0">
                <a:pos x="70" y="12"/>
              </a:cxn>
              <a:cxn ang="0">
                <a:pos x="66" y="22"/>
              </a:cxn>
              <a:cxn ang="0">
                <a:pos x="66" y="32"/>
              </a:cxn>
            </a:cxnLst>
            <a:rect l="0" t="0" r="r" b="b"/>
            <a:pathLst>
              <a:path w="84" h="400">
                <a:moveTo>
                  <a:pt x="64" y="32"/>
                </a:moveTo>
                <a:lnTo>
                  <a:pt x="64" y="268"/>
                </a:lnTo>
                <a:lnTo>
                  <a:pt x="50" y="274"/>
                </a:lnTo>
                <a:lnTo>
                  <a:pt x="38" y="282"/>
                </a:lnTo>
                <a:lnTo>
                  <a:pt x="28" y="294"/>
                </a:lnTo>
                <a:lnTo>
                  <a:pt x="18" y="306"/>
                </a:lnTo>
                <a:lnTo>
                  <a:pt x="10" y="318"/>
                </a:lnTo>
                <a:lnTo>
                  <a:pt x="4" y="334"/>
                </a:lnTo>
                <a:lnTo>
                  <a:pt x="0" y="350"/>
                </a:lnTo>
                <a:lnTo>
                  <a:pt x="0" y="366"/>
                </a:lnTo>
                <a:lnTo>
                  <a:pt x="0" y="384"/>
                </a:lnTo>
                <a:lnTo>
                  <a:pt x="4" y="400"/>
                </a:lnTo>
                <a:lnTo>
                  <a:pt x="12" y="390"/>
                </a:lnTo>
                <a:lnTo>
                  <a:pt x="20" y="382"/>
                </a:lnTo>
                <a:lnTo>
                  <a:pt x="28" y="372"/>
                </a:lnTo>
                <a:lnTo>
                  <a:pt x="38" y="366"/>
                </a:lnTo>
                <a:lnTo>
                  <a:pt x="48" y="360"/>
                </a:lnTo>
                <a:lnTo>
                  <a:pt x="60" y="354"/>
                </a:lnTo>
                <a:lnTo>
                  <a:pt x="72" y="352"/>
                </a:lnTo>
                <a:lnTo>
                  <a:pt x="84" y="350"/>
                </a:lnTo>
                <a:lnTo>
                  <a:pt x="84" y="2"/>
                </a:lnTo>
                <a:lnTo>
                  <a:pt x="84" y="0"/>
                </a:lnTo>
                <a:lnTo>
                  <a:pt x="76" y="6"/>
                </a:lnTo>
                <a:lnTo>
                  <a:pt x="70" y="12"/>
                </a:lnTo>
                <a:lnTo>
                  <a:pt x="66" y="22"/>
                </a:lnTo>
                <a:lnTo>
                  <a:pt x="66" y="32"/>
                </a:lnTo>
              </a:path>
            </a:pathLst>
          </a:custGeom>
          <a:gradFill rotWithShape="0">
            <a:gsLst>
              <a:gs pos="0">
                <a:srgbClr val="B286E3"/>
              </a:gs>
              <a:gs pos="100000">
                <a:schemeClr val="bg1"/>
              </a:gs>
            </a:gsLst>
            <a:lin ang="5400000" scaled="1"/>
          </a:gradFill>
          <a:ln w="12700">
            <a:solidFill>
              <a:schemeClr val="bg2"/>
            </a:solidFill>
            <a:prstDash val="solid"/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112"/>
          <p:cNvSpPr>
            <a:spLocks/>
          </p:cNvSpPr>
          <p:nvPr/>
        </p:nvSpPr>
        <p:spPr bwMode="auto">
          <a:xfrm rot="5400000">
            <a:off x="4315619" y="4741069"/>
            <a:ext cx="131763" cy="669925"/>
          </a:xfrm>
          <a:custGeom>
            <a:avLst/>
            <a:gdLst/>
            <a:ahLst/>
            <a:cxnLst>
              <a:cxn ang="0">
                <a:pos x="24" y="272"/>
              </a:cxn>
              <a:cxn ang="0">
                <a:pos x="24" y="32"/>
              </a:cxn>
              <a:cxn ang="0">
                <a:pos x="22" y="20"/>
              </a:cxn>
              <a:cxn ang="0">
                <a:pos x="16" y="12"/>
              </a:cxn>
              <a:cxn ang="0">
                <a:pos x="10" y="4"/>
              </a:cxn>
              <a:cxn ang="0">
                <a:pos x="0" y="0"/>
              </a:cxn>
              <a:cxn ang="0">
                <a:pos x="0" y="2"/>
              </a:cxn>
              <a:cxn ang="0">
                <a:pos x="0" y="350"/>
              </a:cxn>
              <a:cxn ang="0">
                <a:pos x="12" y="352"/>
              </a:cxn>
              <a:cxn ang="0">
                <a:pos x="24" y="354"/>
              </a:cxn>
              <a:cxn ang="0">
                <a:pos x="34" y="360"/>
              </a:cxn>
              <a:cxn ang="0">
                <a:pos x="44" y="364"/>
              </a:cxn>
              <a:cxn ang="0">
                <a:pos x="60" y="378"/>
              </a:cxn>
              <a:cxn ang="0">
                <a:pos x="76" y="396"/>
              </a:cxn>
              <a:cxn ang="0">
                <a:pos x="78" y="382"/>
              </a:cxn>
              <a:cxn ang="0">
                <a:pos x="80" y="366"/>
              </a:cxn>
              <a:cxn ang="0">
                <a:pos x="78" y="352"/>
              </a:cxn>
              <a:cxn ang="0">
                <a:pos x="76" y="336"/>
              </a:cxn>
              <a:cxn ang="0">
                <a:pos x="70" y="322"/>
              </a:cxn>
              <a:cxn ang="0">
                <a:pos x="64" y="310"/>
              </a:cxn>
              <a:cxn ang="0">
                <a:pos x="56" y="298"/>
              </a:cxn>
              <a:cxn ang="0">
                <a:pos x="46" y="288"/>
              </a:cxn>
              <a:cxn ang="0">
                <a:pos x="36" y="280"/>
              </a:cxn>
              <a:cxn ang="0">
                <a:pos x="24" y="272"/>
              </a:cxn>
            </a:cxnLst>
            <a:rect l="0" t="0" r="r" b="b"/>
            <a:pathLst>
              <a:path w="80" h="396">
                <a:moveTo>
                  <a:pt x="24" y="272"/>
                </a:moveTo>
                <a:lnTo>
                  <a:pt x="24" y="32"/>
                </a:lnTo>
                <a:lnTo>
                  <a:pt x="22" y="20"/>
                </a:lnTo>
                <a:lnTo>
                  <a:pt x="16" y="12"/>
                </a:lnTo>
                <a:lnTo>
                  <a:pt x="10" y="4"/>
                </a:lnTo>
                <a:lnTo>
                  <a:pt x="0" y="0"/>
                </a:lnTo>
                <a:lnTo>
                  <a:pt x="0" y="2"/>
                </a:lnTo>
                <a:lnTo>
                  <a:pt x="0" y="350"/>
                </a:lnTo>
                <a:lnTo>
                  <a:pt x="12" y="352"/>
                </a:lnTo>
                <a:lnTo>
                  <a:pt x="24" y="354"/>
                </a:lnTo>
                <a:lnTo>
                  <a:pt x="34" y="360"/>
                </a:lnTo>
                <a:lnTo>
                  <a:pt x="44" y="364"/>
                </a:lnTo>
                <a:lnTo>
                  <a:pt x="60" y="378"/>
                </a:lnTo>
                <a:lnTo>
                  <a:pt x="76" y="396"/>
                </a:lnTo>
                <a:lnTo>
                  <a:pt x="78" y="382"/>
                </a:lnTo>
                <a:lnTo>
                  <a:pt x="80" y="366"/>
                </a:lnTo>
                <a:lnTo>
                  <a:pt x="78" y="352"/>
                </a:lnTo>
                <a:lnTo>
                  <a:pt x="76" y="336"/>
                </a:lnTo>
                <a:lnTo>
                  <a:pt x="70" y="322"/>
                </a:lnTo>
                <a:lnTo>
                  <a:pt x="64" y="310"/>
                </a:lnTo>
                <a:lnTo>
                  <a:pt x="56" y="298"/>
                </a:lnTo>
                <a:lnTo>
                  <a:pt x="46" y="288"/>
                </a:lnTo>
                <a:lnTo>
                  <a:pt x="36" y="280"/>
                </a:lnTo>
                <a:lnTo>
                  <a:pt x="24" y="272"/>
                </a:lnTo>
                <a:close/>
              </a:path>
            </a:pathLst>
          </a:custGeom>
          <a:gradFill rotWithShape="0">
            <a:gsLst>
              <a:gs pos="0">
                <a:srgbClr val="B286E3"/>
              </a:gs>
              <a:gs pos="100000">
                <a:schemeClr val="bg1"/>
              </a:gs>
            </a:gsLst>
            <a:lin ang="5400000" scaled="1"/>
          </a:gradFill>
          <a:ln w="12700">
            <a:solidFill>
              <a:schemeClr val="bg2"/>
            </a:solidFill>
            <a:prstDash val="solid"/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grpSp>
        <p:nvGrpSpPr>
          <p:cNvPr id="12" name="Group 113"/>
          <p:cNvGrpSpPr>
            <a:grpSpLocks/>
          </p:cNvGrpSpPr>
          <p:nvPr/>
        </p:nvGrpSpPr>
        <p:grpSpPr bwMode="auto">
          <a:xfrm>
            <a:off x="2514600" y="1683280"/>
            <a:ext cx="1806575" cy="1265237"/>
            <a:chOff x="1248" y="595"/>
            <a:chExt cx="1138" cy="797"/>
          </a:xfrm>
        </p:grpSpPr>
        <p:grpSp>
          <p:nvGrpSpPr>
            <p:cNvPr id="13" name="Group 114"/>
            <p:cNvGrpSpPr>
              <a:grpSpLocks/>
            </p:cNvGrpSpPr>
            <p:nvPr/>
          </p:nvGrpSpPr>
          <p:grpSpPr bwMode="auto">
            <a:xfrm>
              <a:off x="1248" y="595"/>
              <a:ext cx="1005" cy="797"/>
              <a:chOff x="661" y="2925"/>
              <a:chExt cx="1251" cy="995"/>
            </a:xfrm>
          </p:grpSpPr>
          <p:sp>
            <p:nvSpPr>
              <p:cNvPr id="18" name="Freeform 115"/>
              <p:cNvSpPr>
                <a:spLocks/>
              </p:cNvSpPr>
              <p:nvPr/>
            </p:nvSpPr>
            <p:spPr bwMode="auto">
              <a:xfrm>
                <a:off x="661" y="2925"/>
                <a:ext cx="1251" cy="995"/>
              </a:xfrm>
              <a:custGeom>
                <a:avLst/>
                <a:gdLst/>
                <a:ahLst/>
                <a:cxnLst>
                  <a:cxn ang="0">
                    <a:pos x="78" y="238"/>
                  </a:cxn>
                  <a:cxn ang="0">
                    <a:pos x="118" y="336"/>
                  </a:cxn>
                  <a:cxn ang="0">
                    <a:pos x="96" y="446"/>
                  </a:cxn>
                  <a:cxn ang="0">
                    <a:pos x="163" y="531"/>
                  </a:cxn>
                  <a:cxn ang="0">
                    <a:pos x="166" y="563"/>
                  </a:cxn>
                  <a:cxn ang="0">
                    <a:pos x="112" y="576"/>
                  </a:cxn>
                  <a:cxn ang="0">
                    <a:pos x="40" y="579"/>
                  </a:cxn>
                  <a:cxn ang="0">
                    <a:pos x="0" y="648"/>
                  </a:cxn>
                  <a:cxn ang="0">
                    <a:pos x="35" y="752"/>
                  </a:cxn>
                  <a:cxn ang="0">
                    <a:pos x="171" y="872"/>
                  </a:cxn>
                  <a:cxn ang="0">
                    <a:pos x="270" y="894"/>
                  </a:cxn>
                  <a:cxn ang="0">
                    <a:pos x="342" y="944"/>
                  </a:cxn>
                  <a:cxn ang="0">
                    <a:pos x="454" y="934"/>
                  </a:cxn>
                  <a:cxn ang="0">
                    <a:pos x="582" y="990"/>
                  </a:cxn>
                  <a:cxn ang="0">
                    <a:pos x="726" y="931"/>
                  </a:cxn>
                  <a:cxn ang="0">
                    <a:pos x="784" y="931"/>
                  </a:cxn>
                  <a:cxn ang="0">
                    <a:pos x="936" y="995"/>
                  </a:cxn>
                  <a:cxn ang="0">
                    <a:pos x="1112" y="955"/>
                  </a:cxn>
                  <a:cxn ang="0">
                    <a:pos x="1144" y="904"/>
                  </a:cxn>
                  <a:cxn ang="0">
                    <a:pos x="1056" y="830"/>
                  </a:cxn>
                  <a:cxn ang="0">
                    <a:pos x="1054" y="787"/>
                  </a:cxn>
                  <a:cxn ang="0">
                    <a:pos x="1112" y="771"/>
                  </a:cxn>
                  <a:cxn ang="0">
                    <a:pos x="1152" y="758"/>
                  </a:cxn>
                  <a:cxn ang="0">
                    <a:pos x="1251" y="563"/>
                  </a:cxn>
                  <a:cxn ang="0">
                    <a:pos x="1150" y="494"/>
                  </a:cxn>
                  <a:cxn ang="0">
                    <a:pos x="1150" y="288"/>
                  </a:cxn>
                  <a:cxn ang="0">
                    <a:pos x="1078" y="163"/>
                  </a:cxn>
                  <a:cxn ang="0">
                    <a:pos x="944" y="144"/>
                  </a:cxn>
                  <a:cxn ang="0">
                    <a:pos x="798" y="56"/>
                  </a:cxn>
                  <a:cxn ang="0">
                    <a:pos x="662" y="0"/>
                  </a:cxn>
                  <a:cxn ang="0">
                    <a:pos x="526" y="8"/>
                  </a:cxn>
                  <a:cxn ang="0">
                    <a:pos x="507" y="27"/>
                  </a:cxn>
                  <a:cxn ang="0">
                    <a:pos x="531" y="99"/>
                  </a:cxn>
                  <a:cxn ang="0">
                    <a:pos x="504" y="144"/>
                  </a:cxn>
                  <a:cxn ang="0">
                    <a:pos x="432" y="75"/>
                  </a:cxn>
                  <a:cxn ang="0">
                    <a:pos x="379" y="70"/>
                  </a:cxn>
                  <a:cxn ang="0">
                    <a:pos x="336" y="96"/>
                  </a:cxn>
                  <a:cxn ang="0">
                    <a:pos x="254" y="152"/>
                  </a:cxn>
                  <a:cxn ang="0">
                    <a:pos x="144" y="182"/>
                  </a:cxn>
                  <a:cxn ang="0">
                    <a:pos x="107" y="192"/>
                  </a:cxn>
                  <a:cxn ang="0">
                    <a:pos x="78" y="238"/>
                  </a:cxn>
                </a:cxnLst>
                <a:rect l="0" t="0" r="r" b="b"/>
                <a:pathLst>
                  <a:path w="1251" h="995">
                    <a:moveTo>
                      <a:pt x="78" y="238"/>
                    </a:moveTo>
                    <a:cubicBezTo>
                      <a:pt x="118" y="334"/>
                      <a:pt x="118" y="299"/>
                      <a:pt x="118" y="336"/>
                    </a:cubicBezTo>
                    <a:lnTo>
                      <a:pt x="96" y="446"/>
                    </a:lnTo>
                    <a:lnTo>
                      <a:pt x="163" y="531"/>
                    </a:lnTo>
                    <a:lnTo>
                      <a:pt x="166" y="563"/>
                    </a:lnTo>
                    <a:cubicBezTo>
                      <a:pt x="114" y="576"/>
                      <a:pt x="132" y="576"/>
                      <a:pt x="112" y="576"/>
                    </a:cubicBezTo>
                    <a:lnTo>
                      <a:pt x="40" y="579"/>
                    </a:lnTo>
                    <a:lnTo>
                      <a:pt x="0" y="648"/>
                    </a:lnTo>
                    <a:lnTo>
                      <a:pt x="35" y="752"/>
                    </a:lnTo>
                    <a:lnTo>
                      <a:pt x="171" y="872"/>
                    </a:lnTo>
                    <a:lnTo>
                      <a:pt x="270" y="894"/>
                    </a:lnTo>
                    <a:cubicBezTo>
                      <a:pt x="339" y="944"/>
                      <a:pt x="310" y="944"/>
                      <a:pt x="342" y="944"/>
                    </a:cubicBezTo>
                    <a:lnTo>
                      <a:pt x="454" y="934"/>
                    </a:lnTo>
                    <a:lnTo>
                      <a:pt x="582" y="990"/>
                    </a:lnTo>
                    <a:lnTo>
                      <a:pt x="726" y="931"/>
                    </a:lnTo>
                    <a:lnTo>
                      <a:pt x="784" y="931"/>
                    </a:lnTo>
                    <a:lnTo>
                      <a:pt x="936" y="995"/>
                    </a:lnTo>
                    <a:lnTo>
                      <a:pt x="1112" y="955"/>
                    </a:lnTo>
                    <a:lnTo>
                      <a:pt x="1144" y="904"/>
                    </a:lnTo>
                    <a:lnTo>
                      <a:pt x="1056" y="830"/>
                    </a:lnTo>
                    <a:lnTo>
                      <a:pt x="1054" y="787"/>
                    </a:lnTo>
                    <a:lnTo>
                      <a:pt x="1112" y="771"/>
                    </a:lnTo>
                    <a:lnTo>
                      <a:pt x="1152" y="758"/>
                    </a:lnTo>
                    <a:lnTo>
                      <a:pt x="1251" y="563"/>
                    </a:lnTo>
                    <a:lnTo>
                      <a:pt x="1150" y="494"/>
                    </a:lnTo>
                    <a:lnTo>
                      <a:pt x="1150" y="288"/>
                    </a:lnTo>
                    <a:lnTo>
                      <a:pt x="1078" y="163"/>
                    </a:lnTo>
                    <a:lnTo>
                      <a:pt x="944" y="144"/>
                    </a:lnTo>
                    <a:lnTo>
                      <a:pt x="798" y="56"/>
                    </a:lnTo>
                    <a:lnTo>
                      <a:pt x="662" y="0"/>
                    </a:lnTo>
                    <a:lnTo>
                      <a:pt x="526" y="8"/>
                    </a:lnTo>
                    <a:lnTo>
                      <a:pt x="507" y="27"/>
                    </a:lnTo>
                    <a:lnTo>
                      <a:pt x="531" y="99"/>
                    </a:lnTo>
                    <a:lnTo>
                      <a:pt x="504" y="144"/>
                    </a:lnTo>
                    <a:lnTo>
                      <a:pt x="432" y="75"/>
                    </a:lnTo>
                    <a:lnTo>
                      <a:pt x="379" y="70"/>
                    </a:lnTo>
                    <a:lnTo>
                      <a:pt x="336" y="96"/>
                    </a:lnTo>
                    <a:lnTo>
                      <a:pt x="254" y="152"/>
                    </a:lnTo>
                    <a:lnTo>
                      <a:pt x="144" y="182"/>
                    </a:lnTo>
                    <a:lnTo>
                      <a:pt x="107" y="192"/>
                    </a:lnTo>
                    <a:lnTo>
                      <a:pt x="78" y="23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rgbClr val="FFDF5E"/>
                  </a:gs>
                </a:gsLst>
                <a:path path="rect">
                  <a:fillToRect l="50000" t="50000" r="50000" b="50000"/>
                </a:path>
              </a:gradFill>
              <a:ln w="3175">
                <a:solidFill>
                  <a:srgbClr val="808080"/>
                </a:solidFill>
                <a:round/>
                <a:headEnd/>
                <a:tailEnd/>
              </a:ln>
              <a:effectLst/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" name="Freeform 116"/>
              <p:cNvSpPr>
                <a:spLocks/>
              </p:cNvSpPr>
              <p:nvPr/>
            </p:nvSpPr>
            <p:spPr bwMode="auto">
              <a:xfrm>
                <a:off x="1000" y="3211"/>
                <a:ext cx="544" cy="421"/>
              </a:xfrm>
              <a:custGeom>
                <a:avLst/>
                <a:gdLst/>
                <a:ahLst/>
                <a:cxnLst>
                  <a:cxn ang="0">
                    <a:pos x="171" y="93"/>
                  </a:cxn>
                  <a:cxn ang="0">
                    <a:pos x="232" y="18"/>
                  </a:cxn>
                  <a:cxn ang="0">
                    <a:pos x="288" y="0"/>
                  </a:cxn>
                  <a:cxn ang="0">
                    <a:pos x="360" y="10"/>
                  </a:cxn>
                  <a:cxn ang="0">
                    <a:pos x="456" y="98"/>
                  </a:cxn>
                  <a:cxn ang="0">
                    <a:pos x="541" y="258"/>
                  </a:cxn>
                  <a:cxn ang="0">
                    <a:pos x="544" y="304"/>
                  </a:cxn>
                  <a:cxn ang="0">
                    <a:pos x="515" y="357"/>
                  </a:cxn>
                  <a:cxn ang="0">
                    <a:pos x="453" y="378"/>
                  </a:cxn>
                  <a:cxn ang="0">
                    <a:pos x="379" y="378"/>
                  </a:cxn>
                  <a:cxn ang="0">
                    <a:pos x="323" y="370"/>
                  </a:cxn>
                  <a:cxn ang="0">
                    <a:pos x="267" y="381"/>
                  </a:cxn>
                  <a:cxn ang="0">
                    <a:pos x="192" y="397"/>
                  </a:cxn>
                  <a:cxn ang="0">
                    <a:pos x="96" y="421"/>
                  </a:cxn>
                  <a:cxn ang="0">
                    <a:pos x="24" y="365"/>
                  </a:cxn>
                  <a:cxn ang="0">
                    <a:pos x="0" y="288"/>
                  </a:cxn>
                  <a:cxn ang="0">
                    <a:pos x="0" y="221"/>
                  </a:cxn>
                  <a:cxn ang="0">
                    <a:pos x="56" y="133"/>
                  </a:cxn>
                  <a:cxn ang="0">
                    <a:pos x="117" y="112"/>
                  </a:cxn>
                  <a:cxn ang="0">
                    <a:pos x="171" y="93"/>
                  </a:cxn>
                </a:cxnLst>
                <a:rect l="0" t="0" r="r" b="b"/>
                <a:pathLst>
                  <a:path w="544" h="421">
                    <a:moveTo>
                      <a:pt x="171" y="93"/>
                    </a:moveTo>
                    <a:lnTo>
                      <a:pt x="232" y="18"/>
                    </a:lnTo>
                    <a:lnTo>
                      <a:pt x="288" y="0"/>
                    </a:lnTo>
                    <a:cubicBezTo>
                      <a:pt x="360" y="13"/>
                      <a:pt x="360" y="37"/>
                      <a:pt x="360" y="10"/>
                    </a:cubicBezTo>
                    <a:lnTo>
                      <a:pt x="456" y="98"/>
                    </a:lnTo>
                    <a:lnTo>
                      <a:pt x="541" y="258"/>
                    </a:lnTo>
                    <a:lnTo>
                      <a:pt x="544" y="304"/>
                    </a:lnTo>
                    <a:lnTo>
                      <a:pt x="515" y="357"/>
                    </a:lnTo>
                    <a:lnTo>
                      <a:pt x="453" y="378"/>
                    </a:lnTo>
                    <a:lnTo>
                      <a:pt x="379" y="378"/>
                    </a:lnTo>
                    <a:lnTo>
                      <a:pt x="323" y="370"/>
                    </a:lnTo>
                    <a:cubicBezTo>
                      <a:pt x="268" y="381"/>
                      <a:pt x="287" y="381"/>
                      <a:pt x="267" y="381"/>
                    </a:cubicBezTo>
                    <a:lnTo>
                      <a:pt x="192" y="397"/>
                    </a:lnTo>
                    <a:lnTo>
                      <a:pt x="96" y="421"/>
                    </a:lnTo>
                    <a:lnTo>
                      <a:pt x="24" y="365"/>
                    </a:lnTo>
                    <a:lnTo>
                      <a:pt x="0" y="288"/>
                    </a:lnTo>
                    <a:lnTo>
                      <a:pt x="0" y="221"/>
                    </a:lnTo>
                    <a:lnTo>
                      <a:pt x="56" y="133"/>
                    </a:lnTo>
                    <a:lnTo>
                      <a:pt x="117" y="112"/>
                    </a:lnTo>
                    <a:lnTo>
                      <a:pt x="171" y="93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FFDEE8"/>
                  </a:gs>
                  <a:gs pos="100000">
                    <a:srgbClr val="E3A6BE"/>
                  </a:gs>
                </a:gsLst>
                <a:path path="rect">
                  <a:fillToRect l="50000" t="50000" r="50000" b="50000"/>
                </a:path>
              </a:gradFill>
              <a:ln w="3175">
                <a:solidFill>
                  <a:schemeClr val="bg2"/>
                </a:solidFill>
                <a:round/>
                <a:headEnd/>
                <a:tailEnd/>
              </a:ln>
              <a:effectLst/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sp>
          <p:nvSpPr>
            <p:cNvPr id="14" name="Text Box 117"/>
            <p:cNvSpPr txBox="1">
              <a:spLocks noChangeArrowheads="1"/>
            </p:cNvSpPr>
            <p:nvPr/>
          </p:nvSpPr>
          <p:spPr bwMode="auto">
            <a:xfrm>
              <a:off x="1392" y="1052"/>
              <a:ext cx="417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US" sz="2000" b="1">
                  <a:latin typeface="Comic Sans MS" charset="0"/>
                </a:rPr>
                <a:t>APC</a:t>
              </a:r>
              <a:endParaRPr lang="en-US">
                <a:latin typeface="Comic Sans MS" charset="0"/>
              </a:endParaRPr>
            </a:p>
          </p:txBody>
        </p:sp>
        <p:sp>
          <p:nvSpPr>
            <p:cNvPr id="15" name="Freeform 118"/>
            <p:cNvSpPr>
              <a:spLocks/>
            </p:cNvSpPr>
            <p:nvPr/>
          </p:nvSpPr>
          <p:spPr bwMode="auto">
            <a:xfrm rot="5400000">
              <a:off x="2106" y="951"/>
              <a:ext cx="111" cy="244"/>
            </a:xfrm>
            <a:custGeom>
              <a:avLst/>
              <a:gdLst/>
              <a:ahLst/>
              <a:cxnLst>
                <a:cxn ang="0">
                  <a:pos x="104" y="4"/>
                </a:cxn>
                <a:cxn ang="0">
                  <a:pos x="106" y="16"/>
                </a:cxn>
                <a:cxn ang="0">
                  <a:pos x="106" y="24"/>
                </a:cxn>
                <a:cxn ang="0">
                  <a:pos x="104" y="32"/>
                </a:cxn>
                <a:cxn ang="0">
                  <a:pos x="100" y="40"/>
                </a:cxn>
                <a:cxn ang="0">
                  <a:pos x="96" y="46"/>
                </a:cxn>
                <a:cxn ang="0">
                  <a:pos x="92" y="50"/>
                </a:cxn>
                <a:cxn ang="0">
                  <a:pos x="86" y="54"/>
                </a:cxn>
                <a:cxn ang="0">
                  <a:pos x="80" y="56"/>
                </a:cxn>
                <a:cxn ang="0">
                  <a:pos x="72" y="58"/>
                </a:cxn>
                <a:cxn ang="0">
                  <a:pos x="66" y="56"/>
                </a:cxn>
                <a:cxn ang="0">
                  <a:pos x="60" y="54"/>
                </a:cxn>
                <a:cxn ang="0">
                  <a:pos x="54" y="50"/>
                </a:cxn>
                <a:cxn ang="0">
                  <a:pos x="50" y="46"/>
                </a:cxn>
                <a:cxn ang="0">
                  <a:pos x="46" y="40"/>
                </a:cxn>
                <a:cxn ang="0">
                  <a:pos x="42" y="32"/>
                </a:cxn>
                <a:cxn ang="0">
                  <a:pos x="40" y="24"/>
                </a:cxn>
                <a:cxn ang="0">
                  <a:pos x="40" y="16"/>
                </a:cxn>
                <a:cxn ang="0">
                  <a:pos x="40" y="8"/>
                </a:cxn>
                <a:cxn ang="0">
                  <a:pos x="42" y="0"/>
                </a:cxn>
                <a:cxn ang="0">
                  <a:pos x="34" y="4"/>
                </a:cxn>
                <a:cxn ang="0">
                  <a:pos x="26" y="10"/>
                </a:cxn>
                <a:cxn ang="0">
                  <a:pos x="18" y="18"/>
                </a:cxn>
                <a:cxn ang="0">
                  <a:pos x="12" y="26"/>
                </a:cxn>
                <a:cxn ang="0">
                  <a:pos x="8" y="36"/>
                </a:cxn>
                <a:cxn ang="0">
                  <a:pos x="4" y="46"/>
                </a:cxn>
                <a:cxn ang="0">
                  <a:pos x="2" y="56"/>
                </a:cxn>
                <a:cxn ang="0">
                  <a:pos x="0" y="68"/>
                </a:cxn>
                <a:cxn ang="0">
                  <a:pos x="0" y="230"/>
                </a:cxn>
                <a:cxn ang="0">
                  <a:pos x="2" y="244"/>
                </a:cxn>
                <a:cxn ang="0">
                  <a:pos x="6" y="258"/>
                </a:cxn>
                <a:cxn ang="0">
                  <a:pos x="12" y="272"/>
                </a:cxn>
                <a:cxn ang="0">
                  <a:pos x="20" y="282"/>
                </a:cxn>
                <a:cxn ang="0">
                  <a:pos x="32" y="292"/>
                </a:cxn>
                <a:cxn ang="0">
                  <a:pos x="44" y="298"/>
                </a:cxn>
                <a:cxn ang="0">
                  <a:pos x="56" y="302"/>
                </a:cxn>
                <a:cxn ang="0">
                  <a:pos x="70" y="304"/>
                </a:cxn>
                <a:cxn ang="0">
                  <a:pos x="84" y="302"/>
                </a:cxn>
                <a:cxn ang="0">
                  <a:pos x="96" y="298"/>
                </a:cxn>
                <a:cxn ang="0">
                  <a:pos x="108" y="292"/>
                </a:cxn>
                <a:cxn ang="0">
                  <a:pos x="120" y="282"/>
                </a:cxn>
                <a:cxn ang="0">
                  <a:pos x="128" y="272"/>
                </a:cxn>
                <a:cxn ang="0">
                  <a:pos x="134" y="258"/>
                </a:cxn>
                <a:cxn ang="0">
                  <a:pos x="138" y="244"/>
                </a:cxn>
                <a:cxn ang="0">
                  <a:pos x="140" y="230"/>
                </a:cxn>
                <a:cxn ang="0">
                  <a:pos x="140" y="68"/>
                </a:cxn>
                <a:cxn ang="0">
                  <a:pos x="138" y="58"/>
                </a:cxn>
                <a:cxn ang="0">
                  <a:pos x="136" y="48"/>
                </a:cxn>
                <a:cxn ang="0">
                  <a:pos x="134" y="38"/>
                </a:cxn>
                <a:cxn ang="0">
                  <a:pos x="130" y="30"/>
                </a:cxn>
                <a:cxn ang="0">
                  <a:pos x="118" y="14"/>
                </a:cxn>
                <a:cxn ang="0">
                  <a:pos x="112" y="8"/>
                </a:cxn>
                <a:cxn ang="0">
                  <a:pos x="106" y="4"/>
                </a:cxn>
              </a:cxnLst>
              <a:rect l="0" t="0" r="r" b="b"/>
              <a:pathLst>
                <a:path w="140" h="304">
                  <a:moveTo>
                    <a:pt x="104" y="4"/>
                  </a:moveTo>
                  <a:lnTo>
                    <a:pt x="106" y="16"/>
                  </a:lnTo>
                  <a:lnTo>
                    <a:pt x="106" y="24"/>
                  </a:lnTo>
                  <a:lnTo>
                    <a:pt x="104" y="32"/>
                  </a:lnTo>
                  <a:lnTo>
                    <a:pt x="100" y="40"/>
                  </a:lnTo>
                  <a:lnTo>
                    <a:pt x="96" y="46"/>
                  </a:lnTo>
                  <a:lnTo>
                    <a:pt x="92" y="50"/>
                  </a:lnTo>
                  <a:lnTo>
                    <a:pt x="86" y="54"/>
                  </a:lnTo>
                  <a:lnTo>
                    <a:pt x="80" y="56"/>
                  </a:lnTo>
                  <a:lnTo>
                    <a:pt x="72" y="58"/>
                  </a:lnTo>
                  <a:lnTo>
                    <a:pt x="66" y="56"/>
                  </a:lnTo>
                  <a:lnTo>
                    <a:pt x="60" y="54"/>
                  </a:lnTo>
                  <a:lnTo>
                    <a:pt x="54" y="50"/>
                  </a:lnTo>
                  <a:lnTo>
                    <a:pt x="50" y="46"/>
                  </a:lnTo>
                  <a:lnTo>
                    <a:pt x="46" y="40"/>
                  </a:lnTo>
                  <a:lnTo>
                    <a:pt x="42" y="32"/>
                  </a:lnTo>
                  <a:lnTo>
                    <a:pt x="40" y="24"/>
                  </a:lnTo>
                  <a:lnTo>
                    <a:pt x="40" y="16"/>
                  </a:lnTo>
                  <a:lnTo>
                    <a:pt x="40" y="8"/>
                  </a:lnTo>
                  <a:lnTo>
                    <a:pt x="42" y="0"/>
                  </a:lnTo>
                  <a:lnTo>
                    <a:pt x="34" y="4"/>
                  </a:lnTo>
                  <a:lnTo>
                    <a:pt x="26" y="10"/>
                  </a:lnTo>
                  <a:lnTo>
                    <a:pt x="18" y="18"/>
                  </a:lnTo>
                  <a:lnTo>
                    <a:pt x="12" y="26"/>
                  </a:lnTo>
                  <a:lnTo>
                    <a:pt x="8" y="36"/>
                  </a:lnTo>
                  <a:lnTo>
                    <a:pt x="4" y="46"/>
                  </a:lnTo>
                  <a:lnTo>
                    <a:pt x="2" y="56"/>
                  </a:lnTo>
                  <a:lnTo>
                    <a:pt x="0" y="68"/>
                  </a:lnTo>
                  <a:lnTo>
                    <a:pt x="0" y="230"/>
                  </a:lnTo>
                  <a:lnTo>
                    <a:pt x="2" y="244"/>
                  </a:lnTo>
                  <a:lnTo>
                    <a:pt x="6" y="258"/>
                  </a:lnTo>
                  <a:lnTo>
                    <a:pt x="12" y="272"/>
                  </a:lnTo>
                  <a:lnTo>
                    <a:pt x="20" y="282"/>
                  </a:lnTo>
                  <a:lnTo>
                    <a:pt x="32" y="292"/>
                  </a:lnTo>
                  <a:lnTo>
                    <a:pt x="44" y="298"/>
                  </a:lnTo>
                  <a:lnTo>
                    <a:pt x="56" y="302"/>
                  </a:lnTo>
                  <a:lnTo>
                    <a:pt x="70" y="304"/>
                  </a:lnTo>
                  <a:lnTo>
                    <a:pt x="84" y="302"/>
                  </a:lnTo>
                  <a:lnTo>
                    <a:pt x="96" y="298"/>
                  </a:lnTo>
                  <a:lnTo>
                    <a:pt x="108" y="292"/>
                  </a:lnTo>
                  <a:lnTo>
                    <a:pt x="120" y="282"/>
                  </a:lnTo>
                  <a:lnTo>
                    <a:pt x="128" y="272"/>
                  </a:lnTo>
                  <a:lnTo>
                    <a:pt x="134" y="258"/>
                  </a:lnTo>
                  <a:lnTo>
                    <a:pt x="138" y="244"/>
                  </a:lnTo>
                  <a:lnTo>
                    <a:pt x="140" y="230"/>
                  </a:lnTo>
                  <a:lnTo>
                    <a:pt x="140" y="68"/>
                  </a:lnTo>
                  <a:lnTo>
                    <a:pt x="138" y="58"/>
                  </a:lnTo>
                  <a:lnTo>
                    <a:pt x="136" y="48"/>
                  </a:lnTo>
                  <a:lnTo>
                    <a:pt x="134" y="38"/>
                  </a:lnTo>
                  <a:lnTo>
                    <a:pt x="130" y="30"/>
                  </a:lnTo>
                  <a:lnTo>
                    <a:pt x="118" y="14"/>
                  </a:lnTo>
                  <a:lnTo>
                    <a:pt x="112" y="8"/>
                  </a:lnTo>
                  <a:lnTo>
                    <a:pt x="106" y="4"/>
                  </a:lnTo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rgbClr val="66E1E3"/>
                </a:gs>
              </a:gsLst>
              <a:lin ang="5400000" scaled="1"/>
            </a:gradFill>
            <a:ln w="12700">
              <a:solidFill>
                <a:schemeClr val="bg2"/>
              </a:solidFill>
              <a:prstDash val="solid"/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" name="Freeform 119"/>
            <p:cNvSpPr>
              <a:spLocks/>
            </p:cNvSpPr>
            <p:nvPr/>
          </p:nvSpPr>
          <p:spPr bwMode="auto">
            <a:xfrm rot="5400000">
              <a:off x="2181" y="705"/>
              <a:ext cx="76" cy="334"/>
            </a:xfrm>
            <a:custGeom>
              <a:avLst/>
              <a:gdLst/>
              <a:ahLst/>
              <a:cxnLst>
                <a:cxn ang="0">
                  <a:pos x="66" y="98"/>
                </a:cxn>
                <a:cxn ang="0">
                  <a:pos x="78" y="90"/>
                </a:cxn>
                <a:cxn ang="0">
                  <a:pos x="88" y="80"/>
                </a:cxn>
                <a:cxn ang="0">
                  <a:pos x="94" y="66"/>
                </a:cxn>
                <a:cxn ang="0">
                  <a:pos x="96" y="52"/>
                </a:cxn>
                <a:cxn ang="0">
                  <a:pos x="96" y="42"/>
                </a:cxn>
                <a:cxn ang="0">
                  <a:pos x="92" y="32"/>
                </a:cxn>
                <a:cxn ang="0">
                  <a:pos x="88" y="24"/>
                </a:cxn>
                <a:cxn ang="0">
                  <a:pos x="82" y="16"/>
                </a:cxn>
                <a:cxn ang="0">
                  <a:pos x="76" y="10"/>
                </a:cxn>
                <a:cxn ang="0">
                  <a:pos x="66" y="4"/>
                </a:cxn>
                <a:cxn ang="0">
                  <a:pos x="58" y="2"/>
                </a:cxn>
                <a:cxn ang="0">
                  <a:pos x="48" y="0"/>
                </a:cxn>
                <a:cxn ang="0">
                  <a:pos x="38" y="2"/>
                </a:cxn>
                <a:cxn ang="0">
                  <a:pos x="30" y="4"/>
                </a:cxn>
                <a:cxn ang="0">
                  <a:pos x="22" y="10"/>
                </a:cxn>
                <a:cxn ang="0">
                  <a:pos x="14" y="16"/>
                </a:cxn>
                <a:cxn ang="0">
                  <a:pos x="8" y="24"/>
                </a:cxn>
                <a:cxn ang="0">
                  <a:pos x="4" y="32"/>
                </a:cxn>
                <a:cxn ang="0">
                  <a:pos x="2" y="42"/>
                </a:cxn>
                <a:cxn ang="0">
                  <a:pos x="0" y="52"/>
                </a:cxn>
                <a:cxn ang="0">
                  <a:pos x="0" y="60"/>
                </a:cxn>
                <a:cxn ang="0">
                  <a:pos x="2" y="68"/>
                </a:cxn>
                <a:cxn ang="0">
                  <a:pos x="10" y="80"/>
                </a:cxn>
                <a:cxn ang="0">
                  <a:pos x="20" y="92"/>
                </a:cxn>
                <a:cxn ang="0">
                  <a:pos x="32" y="100"/>
                </a:cxn>
                <a:cxn ang="0">
                  <a:pos x="30" y="108"/>
                </a:cxn>
                <a:cxn ang="0">
                  <a:pos x="28" y="118"/>
                </a:cxn>
                <a:cxn ang="0">
                  <a:pos x="28" y="138"/>
                </a:cxn>
                <a:cxn ang="0">
                  <a:pos x="12" y="378"/>
                </a:cxn>
                <a:cxn ang="0">
                  <a:pos x="12" y="386"/>
                </a:cxn>
                <a:cxn ang="0">
                  <a:pos x="16" y="394"/>
                </a:cxn>
                <a:cxn ang="0">
                  <a:pos x="18" y="400"/>
                </a:cxn>
                <a:cxn ang="0">
                  <a:pos x="22" y="406"/>
                </a:cxn>
                <a:cxn ang="0">
                  <a:pos x="28" y="410"/>
                </a:cxn>
                <a:cxn ang="0">
                  <a:pos x="34" y="414"/>
                </a:cxn>
                <a:cxn ang="0">
                  <a:pos x="40" y="416"/>
                </a:cxn>
                <a:cxn ang="0">
                  <a:pos x="48" y="416"/>
                </a:cxn>
                <a:cxn ang="0">
                  <a:pos x="56" y="416"/>
                </a:cxn>
                <a:cxn ang="0">
                  <a:pos x="62" y="414"/>
                </a:cxn>
                <a:cxn ang="0">
                  <a:pos x="68" y="410"/>
                </a:cxn>
                <a:cxn ang="0">
                  <a:pos x="74" y="406"/>
                </a:cxn>
                <a:cxn ang="0">
                  <a:pos x="78" y="400"/>
                </a:cxn>
                <a:cxn ang="0">
                  <a:pos x="82" y="394"/>
                </a:cxn>
                <a:cxn ang="0">
                  <a:pos x="84" y="386"/>
                </a:cxn>
                <a:cxn ang="0">
                  <a:pos x="84" y="378"/>
                </a:cxn>
                <a:cxn ang="0">
                  <a:pos x="74" y="138"/>
                </a:cxn>
                <a:cxn ang="0">
                  <a:pos x="72" y="118"/>
                </a:cxn>
                <a:cxn ang="0">
                  <a:pos x="70" y="108"/>
                </a:cxn>
                <a:cxn ang="0">
                  <a:pos x="68" y="98"/>
                </a:cxn>
              </a:cxnLst>
              <a:rect l="0" t="0" r="r" b="b"/>
              <a:pathLst>
                <a:path w="96" h="416">
                  <a:moveTo>
                    <a:pt x="66" y="98"/>
                  </a:moveTo>
                  <a:lnTo>
                    <a:pt x="78" y="90"/>
                  </a:lnTo>
                  <a:lnTo>
                    <a:pt x="88" y="80"/>
                  </a:lnTo>
                  <a:lnTo>
                    <a:pt x="94" y="66"/>
                  </a:lnTo>
                  <a:lnTo>
                    <a:pt x="96" y="52"/>
                  </a:lnTo>
                  <a:lnTo>
                    <a:pt x="96" y="42"/>
                  </a:lnTo>
                  <a:lnTo>
                    <a:pt x="92" y="32"/>
                  </a:lnTo>
                  <a:lnTo>
                    <a:pt x="88" y="24"/>
                  </a:lnTo>
                  <a:lnTo>
                    <a:pt x="82" y="16"/>
                  </a:lnTo>
                  <a:lnTo>
                    <a:pt x="76" y="10"/>
                  </a:lnTo>
                  <a:lnTo>
                    <a:pt x="66" y="4"/>
                  </a:lnTo>
                  <a:lnTo>
                    <a:pt x="58" y="2"/>
                  </a:lnTo>
                  <a:lnTo>
                    <a:pt x="48" y="0"/>
                  </a:lnTo>
                  <a:lnTo>
                    <a:pt x="38" y="2"/>
                  </a:lnTo>
                  <a:lnTo>
                    <a:pt x="30" y="4"/>
                  </a:lnTo>
                  <a:lnTo>
                    <a:pt x="22" y="10"/>
                  </a:lnTo>
                  <a:lnTo>
                    <a:pt x="14" y="16"/>
                  </a:lnTo>
                  <a:lnTo>
                    <a:pt x="8" y="24"/>
                  </a:lnTo>
                  <a:lnTo>
                    <a:pt x="4" y="32"/>
                  </a:lnTo>
                  <a:lnTo>
                    <a:pt x="2" y="42"/>
                  </a:lnTo>
                  <a:lnTo>
                    <a:pt x="0" y="52"/>
                  </a:lnTo>
                  <a:lnTo>
                    <a:pt x="0" y="60"/>
                  </a:lnTo>
                  <a:lnTo>
                    <a:pt x="2" y="68"/>
                  </a:lnTo>
                  <a:lnTo>
                    <a:pt x="10" y="80"/>
                  </a:lnTo>
                  <a:lnTo>
                    <a:pt x="20" y="92"/>
                  </a:lnTo>
                  <a:lnTo>
                    <a:pt x="32" y="100"/>
                  </a:lnTo>
                  <a:lnTo>
                    <a:pt x="30" y="108"/>
                  </a:lnTo>
                  <a:lnTo>
                    <a:pt x="28" y="118"/>
                  </a:lnTo>
                  <a:lnTo>
                    <a:pt x="28" y="138"/>
                  </a:lnTo>
                  <a:lnTo>
                    <a:pt x="12" y="378"/>
                  </a:lnTo>
                  <a:lnTo>
                    <a:pt x="12" y="386"/>
                  </a:lnTo>
                  <a:lnTo>
                    <a:pt x="16" y="394"/>
                  </a:lnTo>
                  <a:lnTo>
                    <a:pt x="18" y="400"/>
                  </a:lnTo>
                  <a:lnTo>
                    <a:pt x="22" y="406"/>
                  </a:lnTo>
                  <a:lnTo>
                    <a:pt x="28" y="410"/>
                  </a:lnTo>
                  <a:lnTo>
                    <a:pt x="34" y="414"/>
                  </a:lnTo>
                  <a:lnTo>
                    <a:pt x="40" y="416"/>
                  </a:lnTo>
                  <a:lnTo>
                    <a:pt x="48" y="416"/>
                  </a:lnTo>
                  <a:lnTo>
                    <a:pt x="56" y="416"/>
                  </a:lnTo>
                  <a:lnTo>
                    <a:pt x="62" y="414"/>
                  </a:lnTo>
                  <a:lnTo>
                    <a:pt x="68" y="410"/>
                  </a:lnTo>
                  <a:lnTo>
                    <a:pt x="74" y="406"/>
                  </a:lnTo>
                  <a:lnTo>
                    <a:pt x="78" y="400"/>
                  </a:lnTo>
                  <a:lnTo>
                    <a:pt x="82" y="394"/>
                  </a:lnTo>
                  <a:lnTo>
                    <a:pt x="84" y="386"/>
                  </a:lnTo>
                  <a:lnTo>
                    <a:pt x="84" y="378"/>
                  </a:lnTo>
                  <a:lnTo>
                    <a:pt x="74" y="138"/>
                  </a:lnTo>
                  <a:lnTo>
                    <a:pt x="72" y="118"/>
                  </a:lnTo>
                  <a:lnTo>
                    <a:pt x="70" y="108"/>
                  </a:lnTo>
                  <a:lnTo>
                    <a:pt x="68" y="98"/>
                  </a:lnTo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rgbClr val="7F4730"/>
                </a:gs>
              </a:gsLst>
              <a:lin ang="5400000" scaled="1"/>
            </a:gradFill>
            <a:ln w="12700">
              <a:solidFill>
                <a:schemeClr val="bg2"/>
              </a:solidFill>
              <a:prstDash val="solid"/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Oval 120"/>
            <p:cNvSpPr>
              <a:spLocks noChangeArrowheads="1"/>
            </p:cNvSpPr>
            <p:nvPr/>
          </p:nvSpPr>
          <p:spPr bwMode="auto">
            <a:xfrm rot="5400000">
              <a:off x="2280" y="1045"/>
              <a:ext cx="39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rgbClr val="E31A16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0" name="Text Box 121"/>
          <p:cNvSpPr txBox="1">
            <a:spLocks noChangeArrowheads="1"/>
          </p:cNvSpPr>
          <p:nvPr/>
        </p:nvSpPr>
        <p:spPr bwMode="auto">
          <a:xfrm>
            <a:off x="4267200" y="2637367"/>
            <a:ext cx="68103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2000" b="1">
                <a:latin typeface="Comic Sans MS" charset="0"/>
              </a:rPr>
              <a:t>TCR</a:t>
            </a:r>
            <a:endParaRPr lang="en-US" sz="1800" b="1">
              <a:latin typeface="Comic Sans MS" charset="0"/>
            </a:endParaRPr>
          </a:p>
        </p:txBody>
      </p:sp>
      <p:grpSp>
        <p:nvGrpSpPr>
          <p:cNvPr id="21" name="Group 122"/>
          <p:cNvGrpSpPr>
            <a:grpSpLocks/>
          </p:cNvGrpSpPr>
          <p:nvPr/>
        </p:nvGrpSpPr>
        <p:grpSpPr bwMode="auto">
          <a:xfrm>
            <a:off x="4343400" y="1881717"/>
            <a:ext cx="1568450" cy="1042988"/>
            <a:chOff x="2430" y="620"/>
            <a:chExt cx="988" cy="657"/>
          </a:xfrm>
        </p:grpSpPr>
        <p:grpSp>
          <p:nvGrpSpPr>
            <p:cNvPr id="22" name="Group 123"/>
            <p:cNvGrpSpPr>
              <a:grpSpLocks/>
            </p:cNvGrpSpPr>
            <p:nvPr/>
          </p:nvGrpSpPr>
          <p:grpSpPr bwMode="auto">
            <a:xfrm>
              <a:off x="2729" y="620"/>
              <a:ext cx="689" cy="657"/>
              <a:chOff x="304" y="560"/>
              <a:chExt cx="776" cy="768"/>
            </a:xfrm>
          </p:grpSpPr>
          <p:sp>
            <p:nvSpPr>
              <p:cNvPr id="28" name="Oval 124"/>
              <p:cNvSpPr>
                <a:spLocks noChangeArrowheads="1"/>
              </p:cNvSpPr>
              <p:nvPr/>
            </p:nvSpPr>
            <p:spPr bwMode="auto">
              <a:xfrm>
                <a:off x="304" y="560"/>
                <a:ext cx="776" cy="768"/>
              </a:xfrm>
              <a:prstGeom prst="ellipse">
                <a:avLst/>
              </a:prstGeom>
              <a:gradFill rotWithShape="0">
                <a:gsLst>
                  <a:gs pos="0">
                    <a:srgbClr val="FFFFFF"/>
                  </a:gs>
                  <a:gs pos="100000">
                    <a:srgbClr val="9CDCC1"/>
                  </a:gs>
                </a:gsLst>
                <a:path path="shape">
                  <a:fillToRect l="50000" t="50000" r="50000" b="50000"/>
                </a:path>
              </a:gradFill>
              <a:ln w="9525">
                <a:solidFill>
                  <a:srgbClr val="63A186"/>
                </a:solidFill>
                <a:round/>
                <a:headEnd/>
                <a:tailEnd/>
              </a:ln>
              <a:effectLst/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9" name="Oval 125"/>
              <p:cNvSpPr>
                <a:spLocks noChangeArrowheads="1"/>
              </p:cNvSpPr>
              <p:nvPr/>
            </p:nvSpPr>
            <p:spPr bwMode="auto">
              <a:xfrm>
                <a:off x="424" y="685"/>
                <a:ext cx="520" cy="515"/>
              </a:xfrm>
              <a:prstGeom prst="ellipse">
                <a:avLst/>
              </a:prstGeom>
              <a:gradFill rotWithShape="0">
                <a:gsLst>
                  <a:gs pos="0">
                    <a:srgbClr val="FFFFFF"/>
                  </a:gs>
                  <a:gs pos="100000">
                    <a:srgbClr val="4DA376"/>
                  </a:gs>
                </a:gsLst>
                <a:path path="shape">
                  <a:fillToRect l="50000" t="50000" r="50000" b="50000"/>
                </a:path>
              </a:gradFill>
              <a:ln w="9525">
                <a:solidFill>
                  <a:srgbClr val="63A186"/>
                </a:solidFill>
                <a:round/>
                <a:headEnd/>
                <a:tailEnd/>
              </a:ln>
              <a:effectLst/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sp>
          <p:nvSpPr>
            <p:cNvPr id="23" name="Freeform 126"/>
            <p:cNvSpPr>
              <a:spLocks/>
            </p:cNvSpPr>
            <p:nvPr/>
          </p:nvSpPr>
          <p:spPr bwMode="auto">
            <a:xfrm rot="5400000">
              <a:off x="2615" y="588"/>
              <a:ext cx="103" cy="365"/>
            </a:xfrm>
            <a:custGeom>
              <a:avLst/>
              <a:gdLst/>
              <a:ahLst/>
              <a:cxnLst>
                <a:cxn ang="0">
                  <a:pos x="72" y="370"/>
                </a:cxn>
                <a:cxn ang="0">
                  <a:pos x="86" y="374"/>
                </a:cxn>
                <a:cxn ang="0">
                  <a:pos x="104" y="390"/>
                </a:cxn>
                <a:cxn ang="0">
                  <a:pos x="118" y="386"/>
                </a:cxn>
                <a:cxn ang="0">
                  <a:pos x="118" y="356"/>
                </a:cxn>
                <a:cxn ang="0">
                  <a:pos x="112" y="334"/>
                </a:cxn>
                <a:cxn ang="0">
                  <a:pos x="102" y="314"/>
                </a:cxn>
                <a:cxn ang="0">
                  <a:pos x="86" y="302"/>
                </a:cxn>
                <a:cxn ang="0">
                  <a:pos x="78" y="198"/>
                </a:cxn>
                <a:cxn ang="0">
                  <a:pos x="92" y="184"/>
                </a:cxn>
                <a:cxn ang="0">
                  <a:pos x="96" y="164"/>
                </a:cxn>
                <a:cxn ang="0">
                  <a:pos x="96" y="28"/>
                </a:cxn>
                <a:cxn ang="0">
                  <a:pos x="90" y="16"/>
                </a:cxn>
                <a:cxn ang="0">
                  <a:pos x="82" y="6"/>
                </a:cxn>
                <a:cxn ang="0">
                  <a:pos x="68" y="0"/>
                </a:cxn>
                <a:cxn ang="0">
                  <a:pos x="54" y="0"/>
                </a:cxn>
                <a:cxn ang="0">
                  <a:pos x="42" y="6"/>
                </a:cxn>
                <a:cxn ang="0">
                  <a:pos x="32" y="16"/>
                </a:cxn>
                <a:cxn ang="0">
                  <a:pos x="28" y="28"/>
                </a:cxn>
                <a:cxn ang="0">
                  <a:pos x="26" y="164"/>
                </a:cxn>
                <a:cxn ang="0">
                  <a:pos x="32" y="186"/>
                </a:cxn>
                <a:cxn ang="0">
                  <a:pos x="48" y="198"/>
                </a:cxn>
                <a:cxn ang="0">
                  <a:pos x="38" y="298"/>
                </a:cxn>
                <a:cxn ang="0">
                  <a:pos x="22" y="312"/>
                </a:cxn>
                <a:cxn ang="0">
                  <a:pos x="8" y="330"/>
                </a:cxn>
                <a:cxn ang="0">
                  <a:pos x="2" y="354"/>
                </a:cxn>
                <a:cxn ang="0">
                  <a:pos x="2" y="380"/>
                </a:cxn>
                <a:cxn ang="0">
                  <a:pos x="8" y="402"/>
                </a:cxn>
                <a:cxn ang="0">
                  <a:pos x="16" y="402"/>
                </a:cxn>
                <a:cxn ang="0">
                  <a:pos x="24" y="388"/>
                </a:cxn>
                <a:cxn ang="0">
                  <a:pos x="38" y="376"/>
                </a:cxn>
                <a:cxn ang="0">
                  <a:pos x="54" y="370"/>
                </a:cxn>
              </a:cxnLst>
              <a:rect l="0" t="0" r="r" b="b"/>
              <a:pathLst>
                <a:path w="120" h="412">
                  <a:moveTo>
                    <a:pt x="64" y="368"/>
                  </a:moveTo>
                  <a:lnTo>
                    <a:pt x="72" y="370"/>
                  </a:lnTo>
                  <a:lnTo>
                    <a:pt x="80" y="370"/>
                  </a:lnTo>
                  <a:lnTo>
                    <a:pt x="86" y="374"/>
                  </a:lnTo>
                  <a:lnTo>
                    <a:pt x="92" y="378"/>
                  </a:lnTo>
                  <a:lnTo>
                    <a:pt x="104" y="390"/>
                  </a:lnTo>
                  <a:lnTo>
                    <a:pt x="112" y="404"/>
                  </a:lnTo>
                  <a:lnTo>
                    <a:pt x="118" y="386"/>
                  </a:lnTo>
                  <a:lnTo>
                    <a:pt x="120" y="368"/>
                  </a:lnTo>
                  <a:lnTo>
                    <a:pt x="118" y="356"/>
                  </a:lnTo>
                  <a:lnTo>
                    <a:pt x="116" y="344"/>
                  </a:lnTo>
                  <a:lnTo>
                    <a:pt x="112" y="334"/>
                  </a:lnTo>
                  <a:lnTo>
                    <a:pt x="108" y="324"/>
                  </a:lnTo>
                  <a:lnTo>
                    <a:pt x="102" y="314"/>
                  </a:lnTo>
                  <a:lnTo>
                    <a:pt x="94" y="308"/>
                  </a:lnTo>
                  <a:lnTo>
                    <a:pt x="86" y="302"/>
                  </a:lnTo>
                  <a:lnTo>
                    <a:pt x="78" y="298"/>
                  </a:lnTo>
                  <a:lnTo>
                    <a:pt x="78" y="198"/>
                  </a:lnTo>
                  <a:lnTo>
                    <a:pt x="86" y="192"/>
                  </a:lnTo>
                  <a:lnTo>
                    <a:pt x="92" y="184"/>
                  </a:lnTo>
                  <a:lnTo>
                    <a:pt x="96" y="174"/>
                  </a:lnTo>
                  <a:lnTo>
                    <a:pt x="96" y="164"/>
                  </a:lnTo>
                  <a:lnTo>
                    <a:pt x="96" y="36"/>
                  </a:lnTo>
                  <a:lnTo>
                    <a:pt x="96" y="28"/>
                  </a:lnTo>
                  <a:lnTo>
                    <a:pt x="94" y="22"/>
                  </a:lnTo>
                  <a:lnTo>
                    <a:pt x="90" y="16"/>
                  </a:lnTo>
                  <a:lnTo>
                    <a:pt x="86" y="10"/>
                  </a:lnTo>
                  <a:lnTo>
                    <a:pt x="82" y="6"/>
                  </a:lnTo>
                  <a:lnTo>
                    <a:pt x="76" y="2"/>
                  </a:lnTo>
                  <a:lnTo>
                    <a:pt x="68" y="0"/>
                  </a:lnTo>
                  <a:lnTo>
                    <a:pt x="62" y="0"/>
                  </a:lnTo>
                  <a:lnTo>
                    <a:pt x="54" y="0"/>
                  </a:lnTo>
                  <a:lnTo>
                    <a:pt x="48" y="2"/>
                  </a:lnTo>
                  <a:lnTo>
                    <a:pt x="42" y="6"/>
                  </a:lnTo>
                  <a:lnTo>
                    <a:pt x="38" y="10"/>
                  </a:lnTo>
                  <a:lnTo>
                    <a:pt x="32" y="16"/>
                  </a:lnTo>
                  <a:lnTo>
                    <a:pt x="30" y="22"/>
                  </a:lnTo>
                  <a:lnTo>
                    <a:pt x="28" y="28"/>
                  </a:lnTo>
                  <a:lnTo>
                    <a:pt x="26" y="36"/>
                  </a:lnTo>
                  <a:lnTo>
                    <a:pt x="26" y="164"/>
                  </a:lnTo>
                  <a:lnTo>
                    <a:pt x="28" y="176"/>
                  </a:lnTo>
                  <a:lnTo>
                    <a:pt x="32" y="186"/>
                  </a:lnTo>
                  <a:lnTo>
                    <a:pt x="40" y="192"/>
                  </a:lnTo>
                  <a:lnTo>
                    <a:pt x="48" y="198"/>
                  </a:lnTo>
                  <a:lnTo>
                    <a:pt x="48" y="296"/>
                  </a:lnTo>
                  <a:lnTo>
                    <a:pt x="38" y="298"/>
                  </a:lnTo>
                  <a:lnTo>
                    <a:pt x="30" y="304"/>
                  </a:lnTo>
                  <a:lnTo>
                    <a:pt x="22" y="312"/>
                  </a:lnTo>
                  <a:lnTo>
                    <a:pt x="14" y="320"/>
                  </a:lnTo>
                  <a:lnTo>
                    <a:pt x="8" y="330"/>
                  </a:lnTo>
                  <a:lnTo>
                    <a:pt x="4" y="342"/>
                  </a:lnTo>
                  <a:lnTo>
                    <a:pt x="2" y="354"/>
                  </a:lnTo>
                  <a:lnTo>
                    <a:pt x="0" y="368"/>
                  </a:lnTo>
                  <a:lnTo>
                    <a:pt x="2" y="380"/>
                  </a:lnTo>
                  <a:lnTo>
                    <a:pt x="4" y="392"/>
                  </a:lnTo>
                  <a:lnTo>
                    <a:pt x="8" y="402"/>
                  </a:lnTo>
                  <a:lnTo>
                    <a:pt x="12" y="412"/>
                  </a:lnTo>
                  <a:lnTo>
                    <a:pt x="16" y="402"/>
                  </a:lnTo>
                  <a:lnTo>
                    <a:pt x="20" y="394"/>
                  </a:lnTo>
                  <a:lnTo>
                    <a:pt x="24" y="388"/>
                  </a:lnTo>
                  <a:lnTo>
                    <a:pt x="30" y="380"/>
                  </a:lnTo>
                  <a:lnTo>
                    <a:pt x="38" y="376"/>
                  </a:lnTo>
                  <a:lnTo>
                    <a:pt x="46" y="372"/>
                  </a:lnTo>
                  <a:lnTo>
                    <a:pt x="54" y="370"/>
                  </a:lnTo>
                  <a:lnTo>
                    <a:pt x="62" y="368"/>
                  </a:lnTo>
                </a:path>
              </a:pathLst>
            </a:custGeom>
            <a:gradFill rotWithShape="0">
              <a:gsLst>
                <a:gs pos="0">
                  <a:srgbClr val="C2AE8E"/>
                </a:gs>
                <a:gs pos="100000">
                  <a:schemeClr val="bg1"/>
                </a:gs>
              </a:gsLst>
              <a:lin ang="5400000" scaled="1"/>
            </a:gradFill>
            <a:ln w="9525">
              <a:solidFill>
                <a:schemeClr val="bg2"/>
              </a:solidFill>
              <a:prstDash val="solid"/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" name="Freeform 127"/>
            <p:cNvSpPr>
              <a:spLocks/>
            </p:cNvSpPr>
            <p:nvPr/>
          </p:nvSpPr>
          <p:spPr bwMode="auto">
            <a:xfrm rot="5400000">
              <a:off x="2572" y="734"/>
              <a:ext cx="72" cy="356"/>
            </a:xfrm>
            <a:custGeom>
              <a:avLst/>
              <a:gdLst/>
              <a:ahLst/>
              <a:cxnLst>
                <a:cxn ang="0">
                  <a:pos x="64" y="32"/>
                </a:cxn>
                <a:cxn ang="0">
                  <a:pos x="64" y="268"/>
                </a:cxn>
                <a:cxn ang="0">
                  <a:pos x="50" y="274"/>
                </a:cxn>
                <a:cxn ang="0">
                  <a:pos x="38" y="282"/>
                </a:cxn>
                <a:cxn ang="0">
                  <a:pos x="28" y="294"/>
                </a:cxn>
                <a:cxn ang="0">
                  <a:pos x="18" y="306"/>
                </a:cxn>
                <a:cxn ang="0">
                  <a:pos x="10" y="318"/>
                </a:cxn>
                <a:cxn ang="0">
                  <a:pos x="4" y="334"/>
                </a:cxn>
                <a:cxn ang="0">
                  <a:pos x="0" y="350"/>
                </a:cxn>
                <a:cxn ang="0">
                  <a:pos x="0" y="366"/>
                </a:cxn>
                <a:cxn ang="0">
                  <a:pos x="0" y="384"/>
                </a:cxn>
                <a:cxn ang="0">
                  <a:pos x="4" y="400"/>
                </a:cxn>
                <a:cxn ang="0">
                  <a:pos x="12" y="390"/>
                </a:cxn>
                <a:cxn ang="0">
                  <a:pos x="20" y="382"/>
                </a:cxn>
                <a:cxn ang="0">
                  <a:pos x="28" y="372"/>
                </a:cxn>
                <a:cxn ang="0">
                  <a:pos x="38" y="366"/>
                </a:cxn>
                <a:cxn ang="0">
                  <a:pos x="48" y="360"/>
                </a:cxn>
                <a:cxn ang="0">
                  <a:pos x="60" y="354"/>
                </a:cxn>
                <a:cxn ang="0">
                  <a:pos x="72" y="352"/>
                </a:cxn>
                <a:cxn ang="0">
                  <a:pos x="84" y="350"/>
                </a:cxn>
                <a:cxn ang="0">
                  <a:pos x="84" y="2"/>
                </a:cxn>
                <a:cxn ang="0">
                  <a:pos x="84" y="0"/>
                </a:cxn>
                <a:cxn ang="0">
                  <a:pos x="76" y="6"/>
                </a:cxn>
                <a:cxn ang="0">
                  <a:pos x="70" y="12"/>
                </a:cxn>
                <a:cxn ang="0">
                  <a:pos x="66" y="22"/>
                </a:cxn>
                <a:cxn ang="0">
                  <a:pos x="66" y="32"/>
                </a:cxn>
              </a:cxnLst>
              <a:rect l="0" t="0" r="r" b="b"/>
              <a:pathLst>
                <a:path w="84" h="400">
                  <a:moveTo>
                    <a:pt x="64" y="32"/>
                  </a:moveTo>
                  <a:lnTo>
                    <a:pt x="64" y="268"/>
                  </a:lnTo>
                  <a:lnTo>
                    <a:pt x="50" y="274"/>
                  </a:lnTo>
                  <a:lnTo>
                    <a:pt x="38" y="282"/>
                  </a:lnTo>
                  <a:lnTo>
                    <a:pt x="28" y="294"/>
                  </a:lnTo>
                  <a:lnTo>
                    <a:pt x="18" y="306"/>
                  </a:lnTo>
                  <a:lnTo>
                    <a:pt x="10" y="318"/>
                  </a:lnTo>
                  <a:lnTo>
                    <a:pt x="4" y="334"/>
                  </a:lnTo>
                  <a:lnTo>
                    <a:pt x="0" y="350"/>
                  </a:lnTo>
                  <a:lnTo>
                    <a:pt x="0" y="366"/>
                  </a:lnTo>
                  <a:lnTo>
                    <a:pt x="0" y="384"/>
                  </a:lnTo>
                  <a:lnTo>
                    <a:pt x="4" y="400"/>
                  </a:lnTo>
                  <a:lnTo>
                    <a:pt x="12" y="390"/>
                  </a:lnTo>
                  <a:lnTo>
                    <a:pt x="20" y="382"/>
                  </a:lnTo>
                  <a:lnTo>
                    <a:pt x="28" y="372"/>
                  </a:lnTo>
                  <a:lnTo>
                    <a:pt x="38" y="366"/>
                  </a:lnTo>
                  <a:lnTo>
                    <a:pt x="48" y="360"/>
                  </a:lnTo>
                  <a:lnTo>
                    <a:pt x="60" y="354"/>
                  </a:lnTo>
                  <a:lnTo>
                    <a:pt x="72" y="352"/>
                  </a:lnTo>
                  <a:lnTo>
                    <a:pt x="84" y="350"/>
                  </a:lnTo>
                  <a:lnTo>
                    <a:pt x="84" y="2"/>
                  </a:lnTo>
                  <a:lnTo>
                    <a:pt x="84" y="0"/>
                  </a:lnTo>
                  <a:lnTo>
                    <a:pt x="76" y="6"/>
                  </a:lnTo>
                  <a:lnTo>
                    <a:pt x="70" y="12"/>
                  </a:lnTo>
                  <a:lnTo>
                    <a:pt x="66" y="22"/>
                  </a:lnTo>
                  <a:lnTo>
                    <a:pt x="66" y="32"/>
                  </a:lnTo>
                </a:path>
              </a:pathLst>
            </a:custGeom>
            <a:gradFill rotWithShape="0">
              <a:gsLst>
                <a:gs pos="0">
                  <a:srgbClr val="B286E3"/>
                </a:gs>
                <a:gs pos="100000">
                  <a:schemeClr val="bg1"/>
                </a:gs>
              </a:gsLst>
              <a:lin ang="5400000" scaled="1"/>
            </a:gradFill>
            <a:ln w="12700">
              <a:solidFill>
                <a:schemeClr val="bg2"/>
              </a:solidFill>
              <a:prstDash val="solid"/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" name="Freeform 128"/>
            <p:cNvSpPr>
              <a:spLocks/>
            </p:cNvSpPr>
            <p:nvPr/>
          </p:nvSpPr>
          <p:spPr bwMode="auto">
            <a:xfrm rot="5400000">
              <a:off x="2575" y="827"/>
              <a:ext cx="70" cy="352"/>
            </a:xfrm>
            <a:custGeom>
              <a:avLst/>
              <a:gdLst/>
              <a:ahLst/>
              <a:cxnLst>
                <a:cxn ang="0">
                  <a:pos x="24" y="272"/>
                </a:cxn>
                <a:cxn ang="0">
                  <a:pos x="24" y="32"/>
                </a:cxn>
                <a:cxn ang="0">
                  <a:pos x="22" y="20"/>
                </a:cxn>
                <a:cxn ang="0">
                  <a:pos x="16" y="12"/>
                </a:cxn>
                <a:cxn ang="0">
                  <a:pos x="10" y="4"/>
                </a:cxn>
                <a:cxn ang="0">
                  <a:pos x="0" y="0"/>
                </a:cxn>
                <a:cxn ang="0">
                  <a:pos x="0" y="2"/>
                </a:cxn>
                <a:cxn ang="0">
                  <a:pos x="0" y="350"/>
                </a:cxn>
                <a:cxn ang="0">
                  <a:pos x="12" y="352"/>
                </a:cxn>
                <a:cxn ang="0">
                  <a:pos x="24" y="354"/>
                </a:cxn>
                <a:cxn ang="0">
                  <a:pos x="34" y="360"/>
                </a:cxn>
                <a:cxn ang="0">
                  <a:pos x="44" y="364"/>
                </a:cxn>
                <a:cxn ang="0">
                  <a:pos x="60" y="378"/>
                </a:cxn>
                <a:cxn ang="0">
                  <a:pos x="76" y="396"/>
                </a:cxn>
                <a:cxn ang="0">
                  <a:pos x="78" y="382"/>
                </a:cxn>
                <a:cxn ang="0">
                  <a:pos x="80" y="366"/>
                </a:cxn>
                <a:cxn ang="0">
                  <a:pos x="78" y="352"/>
                </a:cxn>
                <a:cxn ang="0">
                  <a:pos x="76" y="336"/>
                </a:cxn>
                <a:cxn ang="0">
                  <a:pos x="70" y="322"/>
                </a:cxn>
                <a:cxn ang="0">
                  <a:pos x="64" y="310"/>
                </a:cxn>
                <a:cxn ang="0">
                  <a:pos x="56" y="298"/>
                </a:cxn>
                <a:cxn ang="0">
                  <a:pos x="46" y="288"/>
                </a:cxn>
                <a:cxn ang="0">
                  <a:pos x="36" y="280"/>
                </a:cxn>
                <a:cxn ang="0">
                  <a:pos x="24" y="272"/>
                </a:cxn>
              </a:cxnLst>
              <a:rect l="0" t="0" r="r" b="b"/>
              <a:pathLst>
                <a:path w="80" h="396">
                  <a:moveTo>
                    <a:pt x="24" y="272"/>
                  </a:moveTo>
                  <a:lnTo>
                    <a:pt x="24" y="32"/>
                  </a:lnTo>
                  <a:lnTo>
                    <a:pt x="22" y="20"/>
                  </a:lnTo>
                  <a:lnTo>
                    <a:pt x="16" y="12"/>
                  </a:lnTo>
                  <a:lnTo>
                    <a:pt x="10" y="4"/>
                  </a:lnTo>
                  <a:lnTo>
                    <a:pt x="0" y="0"/>
                  </a:lnTo>
                  <a:lnTo>
                    <a:pt x="0" y="2"/>
                  </a:lnTo>
                  <a:lnTo>
                    <a:pt x="0" y="350"/>
                  </a:lnTo>
                  <a:lnTo>
                    <a:pt x="12" y="352"/>
                  </a:lnTo>
                  <a:lnTo>
                    <a:pt x="24" y="354"/>
                  </a:lnTo>
                  <a:lnTo>
                    <a:pt x="34" y="360"/>
                  </a:lnTo>
                  <a:lnTo>
                    <a:pt x="44" y="364"/>
                  </a:lnTo>
                  <a:lnTo>
                    <a:pt x="60" y="378"/>
                  </a:lnTo>
                  <a:lnTo>
                    <a:pt x="76" y="396"/>
                  </a:lnTo>
                  <a:lnTo>
                    <a:pt x="78" y="382"/>
                  </a:lnTo>
                  <a:lnTo>
                    <a:pt x="80" y="366"/>
                  </a:lnTo>
                  <a:lnTo>
                    <a:pt x="78" y="352"/>
                  </a:lnTo>
                  <a:lnTo>
                    <a:pt x="76" y="336"/>
                  </a:lnTo>
                  <a:lnTo>
                    <a:pt x="70" y="322"/>
                  </a:lnTo>
                  <a:lnTo>
                    <a:pt x="64" y="310"/>
                  </a:lnTo>
                  <a:lnTo>
                    <a:pt x="56" y="298"/>
                  </a:lnTo>
                  <a:lnTo>
                    <a:pt x="46" y="288"/>
                  </a:lnTo>
                  <a:lnTo>
                    <a:pt x="36" y="280"/>
                  </a:lnTo>
                  <a:lnTo>
                    <a:pt x="24" y="272"/>
                  </a:lnTo>
                  <a:close/>
                </a:path>
              </a:pathLst>
            </a:custGeom>
            <a:gradFill rotWithShape="0">
              <a:gsLst>
                <a:gs pos="0">
                  <a:srgbClr val="B286E3"/>
                </a:gs>
                <a:gs pos="100000">
                  <a:schemeClr val="bg1"/>
                </a:gs>
              </a:gsLst>
              <a:lin ang="5400000" scaled="1"/>
            </a:gradFill>
            <a:ln w="12700">
              <a:solidFill>
                <a:schemeClr val="bg2"/>
              </a:solidFill>
              <a:prstDash val="solid"/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Arc 129"/>
            <p:cNvSpPr>
              <a:spLocks/>
            </p:cNvSpPr>
            <p:nvPr/>
          </p:nvSpPr>
          <p:spPr bwMode="auto">
            <a:xfrm rot="5400000" flipV="1">
              <a:off x="2855" y="752"/>
              <a:ext cx="212" cy="332"/>
            </a:xfrm>
            <a:custGeom>
              <a:avLst/>
              <a:gdLst>
                <a:gd name="G0" fmla="+- 0 0 0"/>
                <a:gd name="G1" fmla="+- 16931 0 0"/>
                <a:gd name="G2" fmla="+- 21600 0 0"/>
                <a:gd name="T0" fmla="*/ 13412 w 21600"/>
                <a:gd name="T1" fmla="*/ 0 h 35720"/>
                <a:gd name="T2" fmla="*/ 10653 w 21600"/>
                <a:gd name="T3" fmla="*/ 35720 h 35720"/>
                <a:gd name="T4" fmla="*/ 0 w 21600"/>
                <a:gd name="T5" fmla="*/ 16931 h 357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35720" fill="none" extrusionOk="0">
                  <a:moveTo>
                    <a:pt x="13412" y="-1"/>
                  </a:moveTo>
                  <a:cubicBezTo>
                    <a:pt x="18584" y="4096"/>
                    <a:pt x="21600" y="10332"/>
                    <a:pt x="21600" y="16931"/>
                  </a:cubicBezTo>
                  <a:cubicBezTo>
                    <a:pt x="21600" y="24708"/>
                    <a:pt x="17419" y="31885"/>
                    <a:pt x="10653" y="35720"/>
                  </a:cubicBezTo>
                </a:path>
                <a:path w="21600" h="35720" stroke="0" extrusionOk="0">
                  <a:moveTo>
                    <a:pt x="13412" y="-1"/>
                  </a:moveTo>
                  <a:cubicBezTo>
                    <a:pt x="18584" y="4096"/>
                    <a:pt x="21600" y="10332"/>
                    <a:pt x="21600" y="16931"/>
                  </a:cubicBezTo>
                  <a:cubicBezTo>
                    <a:pt x="21600" y="24708"/>
                    <a:pt x="17419" y="31885"/>
                    <a:pt x="10653" y="35720"/>
                  </a:cubicBezTo>
                  <a:lnTo>
                    <a:pt x="0" y="16931"/>
                  </a:lnTo>
                  <a:close/>
                </a:path>
              </a:pathLst>
            </a:custGeom>
            <a:noFill/>
            <a:ln w="25400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Arc 130"/>
            <p:cNvSpPr>
              <a:spLocks/>
            </p:cNvSpPr>
            <p:nvPr/>
          </p:nvSpPr>
          <p:spPr bwMode="auto">
            <a:xfrm rot="-5400000">
              <a:off x="2898" y="646"/>
              <a:ext cx="265" cy="331"/>
            </a:xfrm>
            <a:custGeom>
              <a:avLst/>
              <a:gdLst>
                <a:gd name="G0" fmla="+- 0 0 0"/>
                <a:gd name="G1" fmla="+- 16931 0 0"/>
                <a:gd name="G2" fmla="+- 21600 0 0"/>
                <a:gd name="T0" fmla="*/ 13412 w 21600"/>
                <a:gd name="T1" fmla="*/ 0 h 35720"/>
                <a:gd name="T2" fmla="*/ 10653 w 21600"/>
                <a:gd name="T3" fmla="*/ 35720 h 35720"/>
                <a:gd name="T4" fmla="*/ 0 w 21600"/>
                <a:gd name="T5" fmla="*/ 16931 h 357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35720" fill="none" extrusionOk="0">
                  <a:moveTo>
                    <a:pt x="13412" y="-1"/>
                  </a:moveTo>
                  <a:cubicBezTo>
                    <a:pt x="18584" y="4096"/>
                    <a:pt x="21600" y="10332"/>
                    <a:pt x="21600" y="16931"/>
                  </a:cubicBezTo>
                  <a:cubicBezTo>
                    <a:pt x="21600" y="24708"/>
                    <a:pt x="17419" y="31885"/>
                    <a:pt x="10653" y="35720"/>
                  </a:cubicBezTo>
                </a:path>
                <a:path w="21600" h="35720" stroke="0" extrusionOk="0">
                  <a:moveTo>
                    <a:pt x="13412" y="-1"/>
                  </a:moveTo>
                  <a:cubicBezTo>
                    <a:pt x="18584" y="4096"/>
                    <a:pt x="21600" y="10332"/>
                    <a:pt x="21600" y="16931"/>
                  </a:cubicBezTo>
                  <a:cubicBezTo>
                    <a:pt x="21600" y="24708"/>
                    <a:pt x="17419" y="31885"/>
                    <a:pt x="10653" y="35720"/>
                  </a:cubicBezTo>
                  <a:lnTo>
                    <a:pt x="0" y="16931"/>
                  </a:lnTo>
                  <a:close/>
                </a:path>
              </a:pathLst>
            </a:custGeom>
            <a:noFill/>
            <a:ln w="25400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30" name="Line 131"/>
          <p:cNvSpPr>
            <a:spLocks noChangeShapeType="1"/>
          </p:cNvSpPr>
          <p:nvPr/>
        </p:nvSpPr>
        <p:spPr bwMode="auto">
          <a:xfrm>
            <a:off x="4648200" y="2491317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1" name="Text Box 132"/>
          <p:cNvSpPr txBox="1">
            <a:spLocks noChangeArrowheads="1"/>
          </p:cNvSpPr>
          <p:nvPr/>
        </p:nvSpPr>
        <p:spPr bwMode="auto">
          <a:xfrm>
            <a:off x="5562600" y="2408767"/>
            <a:ext cx="88265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2000" b="1">
                <a:effectLst>
                  <a:outerShdw blurRad="38100" dist="38100" dir="2700000" algn="tl">
                    <a:srgbClr val="DDDDDD"/>
                  </a:outerShdw>
                </a:effectLst>
                <a:latin typeface="Comic Sans MS" charset="0"/>
              </a:rPr>
              <a:t>Naïve</a:t>
            </a:r>
          </a:p>
          <a:p>
            <a:r>
              <a:rPr lang="en-US" sz="2000" b="1">
                <a:effectLst>
                  <a:outerShdw blurRad="38100" dist="38100" dir="2700000" algn="tl">
                    <a:srgbClr val="DDDDDD"/>
                  </a:outerShdw>
                </a:effectLst>
                <a:latin typeface="Comic Sans MS" charset="0"/>
              </a:rPr>
              <a:t>T cell</a:t>
            </a:r>
            <a:endParaRPr lang="en-US" sz="1800" b="1">
              <a:effectLst>
                <a:outerShdw blurRad="38100" dist="38100" dir="2700000" algn="tl">
                  <a:srgbClr val="DDDDDD"/>
                </a:outerShdw>
              </a:effectLst>
              <a:latin typeface="Comic Sans MS" charset="0"/>
            </a:endParaRPr>
          </a:p>
        </p:txBody>
      </p:sp>
      <p:sp>
        <p:nvSpPr>
          <p:cNvPr id="32" name="Rectangle 133"/>
          <p:cNvSpPr>
            <a:spLocks noChangeArrowheads="1"/>
          </p:cNvSpPr>
          <p:nvPr/>
        </p:nvSpPr>
        <p:spPr bwMode="auto">
          <a:xfrm>
            <a:off x="304800" y="1729317"/>
            <a:ext cx="2684463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 algn="ctr"/>
            <a:r>
              <a:rPr lang="en-US" sz="2400" b="1" dirty="0">
                <a:latin typeface="Comic Sans MS" charset="0"/>
              </a:rPr>
              <a:t>Immunogenic antigen (microbe, vaccine) </a:t>
            </a:r>
            <a:endParaRPr lang="en-US" sz="2400" b="1" dirty="0">
              <a:solidFill>
                <a:srgbClr val="FAFD00"/>
              </a:solidFill>
              <a:latin typeface="Comic Sans MS" charset="0"/>
            </a:endParaRPr>
          </a:p>
        </p:txBody>
      </p:sp>
      <p:sp>
        <p:nvSpPr>
          <p:cNvPr id="33" name="Rectangle 134"/>
          <p:cNvSpPr>
            <a:spLocks noChangeArrowheads="1"/>
          </p:cNvSpPr>
          <p:nvPr/>
        </p:nvSpPr>
        <p:spPr bwMode="auto">
          <a:xfrm>
            <a:off x="304800" y="4462463"/>
            <a:ext cx="2220913" cy="1200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 algn="ctr"/>
            <a:r>
              <a:rPr lang="en-US" sz="2400" b="1" dirty="0" err="1">
                <a:solidFill>
                  <a:srgbClr val="FF0000"/>
                </a:solidFill>
                <a:latin typeface="Comic Sans MS" charset="0"/>
              </a:rPr>
              <a:t>Tolerogenic</a:t>
            </a:r>
            <a:r>
              <a:rPr lang="en-US" sz="2400" b="1" dirty="0">
                <a:solidFill>
                  <a:srgbClr val="FF0000"/>
                </a:solidFill>
                <a:latin typeface="Comic Sans MS" charset="0"/>
              </a:rPr>
              <a:t>   antigen (e.g. self) </a:t>
            </a:r>
          </a:p>
        </p:txBody>
      </p:sp>
      <p:sp>
        <p:nvSpPr>
          <p:cNvPr id="34" name="Line 135"/>
          <p:cNvSpPr>
            <a:spLocks noChangeShapeType="1"/>
          </p:cNvSpPr>
          <p:nvPr/>
        </p:nvSpPr>
        <p:spPr bwMode="auto">
          <a:xfrm>
            <a:off x="6172200" y="2338917"/>
            <a:ext cx="6858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grpSp>
        <p:nvGrpSpPr>
          <p:cNvPr id="35" name="Group 136"/>
          <p:cNvGrpSpPr>
            <a:grpSpLocks/>
          </p:cNvGrpSpPr>
          <p:nvPr/>
        </p:nvGrpSpPr>
        <p:grpSpPr bwMode="auto">
          <a:xfrm>
            <a:off x="7162800" y="1576917"/>
            <a:ext cx="914400" cy="850900"/>
            <a:chOff x="304" y="560"/>
            <a:chExt cx="776" cy="768"/>
          </a:xfrm>
        </p:grpSpPr>
        <p:sp>
          <p:nvSpPr>
            <p:cNvPr id="36" name="Oval 137"/>
            <p:cNvSpPr>
              <a:spLocks noChangeArrowheads="1"/>
            </p:cNvSpPr>
            <p:nvPr/>
          </p:nvSpPr>
          <p:spPr bwMode="auto">
            <a:xfrm>
              <a:off x="304" y="560"/>
              <a:ext cx="776" cy="768"/>
            </a:xfrm>
            <a:prstGeom prst="ellipse">
              <a:avLst/>
            </a:prstGeom>
            <a:gradFill rotWithShape="0">
              <a:gsLst>
                <a:gs pos="0">
                  <a:srgbClr val="FFFFFF"/>
                </a:gs>
                <a:gs pos="100000">
                  <a:srgbClr val="9CDCC1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rgbClr val="63A186"/>
              </a:solidFill>
              <a:round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" name="Oval 138"/>
            <p:cNvSpPr>
              <a:spLocks noChangeArrowheads="1"/>
            </p:cNvSpPr>
            <p:nvPr/>
          </p:nvSpPr>
          <p:spPr bwMode="auto">
            <a:xfrm>
              <a:off x="424" y="685"/>
              <a:ext cx="520" cy="515"/>
            </a:xfrm>
            <a:prstGeom prst="ellipse">
              <a:avLst/>
            </a:prstGeom>
            <a:gradFill rotWithShape="0">
              <a:gsLst>
                <a:gs pos="0">
                  <a:srgbClr val="FFFFFF"/>
                </a:gs>
                <a:gs pos="100000">
                  <a:srgbClr val="4DA376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rgbClr val="63A186"/>
              </a:solidFill>
              <a:round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38" name="Group 139"/>
          <p:cNvGrpSpPr>
            <a:grpSpLocks/>
          </p:cNvGrpSpPr>
          <p:nvPr/>
        </p:nvGrpSpPr>
        <p:grpSpPr bwMode="auto">
          <a:xfrm>
            <a:off x="6934200" y="1957917"/>
            <a:ext cx="914400" cy="850900"/>
            <a:chOff x="304" y="560"/>
            <a:chExt cx="776" cy="768"/>
          </a:xfrm>
        </p:grpSpPr>
        <p:sp>
          <p:nvSpPr>
            <p:cNvPr id="39" name="Oval 140"/>
            <p:cNvSpPr>
              <a:spLocks noChangeArrowheads="1"/>
            </p:cNvSpPr>
            <p:nvPr/>
          </p:nvSpPr>
          <p:spPr bwMode="auto">
            <a:xfrm>
              <a:off x="304" y="560"/>
              <a:ext cx="776" cy="768"/>
            </a:xfrm>
            <a:prstGeom prst="ellipse">
              <a:avLst/>
            </a:prstGeom>
            <a:gradFill rotWithShape="0">
              <a:gsLst>
                <a:gs pos="0">
                  <a:srgbClr val="FFFFFF"/>
                </a:gs>
                <a:gs pos="100000">
                  <a:srgbClr val="9CDCC1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rgbClr val="63A186"/>
              </a:solidFill>
              <a:round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0" name="Oval 141"/>
            <p:cNvSpPr>
              <a:spLocks noChangeArrowheads="1"/>
            </p:cNvSpPr>
            <p:nvPr/>
          </p:nvSpPr>
          <p:spPr bwMode="auto">
            <a:xfrm>
              <a:off x="424" y="685"/>
              <a:ext cx="520" cy="515"/>
            </a:xfrm>
            <a:prstGeom prst="ellipse">
              <a:avLst/>
            </a:prstGeom>
            <a:gradFill rotWithShape="0">
              <a:gsLst>
                <a:gs pos="0">
                  <a:srgbClr val="FFFFFF"/>
                </a:gs>
                <a:gs pos="100000">
                  <a:srgbClr val="4DA376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rgbClr val="63A186"/>
              </a:solidFill>
              <a:round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41" name="Group 142"/>
          <p:cNvGrpSpPr>
            <a:grpSpLocks/>
          </p:cNvGrpSpPr>
          <p:nvPr/>
        </p:nvGrpSpPr>
        <p:grpSpPr bwMode="auto">
          <a:xfrm>
            <a:off x="7391400" y="2110317"/>
            <a:ext cx="914400" cy="850900"/>
            <a:chOff x="304" y="560"/>
            <a:chExt cx="776" cy="768"/>
          </a:xfrm>
        </p:grpSpPr>
        <p:sp>
          <p:nvSpPr>
            <p:cNvPr id="42" name="Oval 143"/>
            <p:cNvSpPr>
              <a:spLocks noChangeArrowheads="1"/>
            </p:cNvSpPr>
            <p:nvPr/>
          </p:nvSpPr>
          <p:spPr bwMode="auto">
            <a:xfrm>
              <a:off x="304" y="560"/>
              <a:ext cx="776" cy="768"/>
            </a:xfrm>
            <a:prstGeom prst="ellipse">
              <a:avLst/>
            </a:prstGeom>
            <a:gradFill rotWithShape="0">
              <a:gsLst>
                <a:gs pos="0">
                  <a:srgbClr val="FFFFFF"/>
                </a:gs>
                <a:gs pos="100000">
                  <a:srgbClr val="9CDCC1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rgbClr val="63A186"/>
              </a:solidFill>
              <a:round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3" name="Oval 144"/>
            <p:cNvSpPr>
              <a:spLocks noChangeArrowheads="1"/>
            </p:cNvSpPr>
            <p:nvPr/>
          </p:nvSpPr>
          <p:spPr bwMode="auto">
            <a:xfrm>
              <a:off x="424" y="685"/>
              <a:ext cx="520" cy="515"/>
            </a:xfrm>
            <a:prstGeom prst="ellipse">
              <a:avLst/>
            </a:prstGeom>
            <a:gradFill rotWithShape="0">
              <a:gsLst>
                <a:gs pos="0">
                  <a:srgbClr val="FFFFFF"/>
                </a:gs>
                <a:gs pos="100000">
                  <a:srgbClr val="4DA376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rgbClr val="63A186"/>
              </a:solidFill>
              <a:round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44" name="Group 145"/>
          <p:cNvGrpSpPr>
            <a:grpSpLocks/>
          </p:cNvGrpSpPr>
          <p:nvPr/>
        </p:nvGrpSpPr>
        <p:grpSpPr bwMode="auto">
          <a:xfrm>
            <a:off x="7162800" y="2338917"/>
            <a:ext cx="914400" cy="850900"/>
            <a:chOff x="304" y="560"/>
            <a:chExt cx="776" cy="768"/>
          </a:xfrm>
        </p:grpSpPr>
        <p:sp>
          <p:nvSpPr>
            <p:cNvPr id="45" name="Oval 146"/>
            <p:cNvSpPr>
              <a:spLocks noChangeArrowheads="1"/>
            </p:cNvSpPr>
            <p:nvPr/>
          </p:nvSpPr>
          <p:spPr bwMode="auto">
            <a:xfrm>
              <a:off x="304" y="560"/>
              <a:ext cx="776" cy="768"/>
            </a:xfrm>
            <a:prstGeom prst="ellipse">
              <a:avLst/>
            </a:prstGeom>
            <a:gradFill rotWithShape="0">
              <a:gsLst>
                <a:gs pos="0">
                  <a:srgbClr val="FFFFFF"/>
                </a:gs>
                <a:gs pos="100000">
                  <a:srgbClr val="9CDCC1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rgbClr val="63A186"/>
              </a:solidFill>
              <a:round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6" name="Oval 147"/>
            <p:cNvSpPr>
              <a:spLocks noChangeArrowheads="1"/>
            </p:cNvSpPr>
            <p:nvPr/>
          </p:nvSpPr>
          <p:spPr bwMode="auto">
            <a:xfrm>
              <a:off x="424" y="685"/>
              <a:ext cx="520" cy="515"/>
            </a:xfrm>
            <a:prstGeom prst="ellipse">
              <a:avLst/>
            </a:prstGeom>
            <a:gradFill rotWithShape="0">
              <a:gsLst>
                <a:gs pos="0">
                  <a:srgbClr val="FFFFFF"/>
                </a:gs>
                <a:gs pos="100000">
                  <a:srgbClr val="4DA376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rgbClr val="63A186"/>
              </a:solidFill>
              <a:round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47" name="Line 148"/>
          <p:cNvSpPr>
            <a:spLocks noChangeShapeType="1"/>
          </p:cNvSpPr>
          <p:nvPr/>
        </p:nvSpPr>
        <p:spPr bwMode="auto">
          <a:xfrm>
            <a:off x="6096000" y="4953000"/>
            <a:ext cx="6858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grpSp>
        <p:nvGrpSpPr>
          <p:cNvPr id="48" name="Group 149"/>
          <p:cNvGrpSpPr>
            <a:grpSpLocks/>
          </p:cNvGrpSpPr>
          <p:nvPr/>
        </p:nvGrpSpPr>
        <p:grpSpPr bwMode="auto">
          <a:xfrm>
            <a:off x="6858000" y="4495800"/>
            <a:ext cx="914400" cy="850900"/>
            <a:chOff x="304" y="560"/>
            <a:chExt cx="776" cy="768"/>
          </a:xfrm>
        </p:grpSpPr>
        <p:sp>
          <p:nvSpPr>
            <p:cNvPr id="49" name="Oval 150"/>
            <p:cNvSpPr>
              <a:spLocks noChangeArrowheads="1"/>
            </p:cNvSpPr>
            <p:nvPr/>
          </p:nvSpPr>
          <p:spPr bwMode="auto">
            <a:xfrm>
              <a:off x="304" y="560"/>
              <a:ext cx="776" cy="768"/>
            </a:xfrm>
            <a:prstGeom prst="ellipse">
              <a:avLst/>
            </a:prstGeom>
            <a:gradFill rotWithShape="0">
              <a:gsLst>
                <a:gs pos="0">
                  <a:srgbClr val="FFFFFF"/>
                </a:gs>
                <a:gs pos="100000">
                  <a:srgbClr val="9CDCC1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rgbClr val="63A186"/>
              </a:solidFill>
              <a:round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0" name="Oval 151"/>
            <p:cNvSpPr>
              <a:spLocks noChangeArrowheads="1"/>
            </p:cNvSpPr>
            <p:nvPr/>
          </p:nvSpPr>
          <p:spPr bwMode="auto">
            <a:xfrm>
              <a:off x="424" y="685"/>
              <a:ext cx="520" cy="515"/>
            </a:xfrm>
            <a:prstGeom prst="ellipse">
              <a:avLst/>
            </a:prstGeom>
            <a:gradFill rotWithShape="0">
              <a:gsLst>
                <a:gs pos="0">
                  <a:srgbClr val="FFFFFF"/>
                </a:gs>
                <a:gs pos="100000">
                  <a:srgbClr val="4DA376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rgbClr val="63A186"/>
              </a:solidFill>
              <a:round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51" name="Rectangle 152"/>
          <p:cNvSpPr>
            <a:spLocks noChangeArrowheads="1"/>
          </p:cNvSpPr>
          <p:nvPr/>
        </p:nvSpPr>
        <p:spPr bwMode="auto">
          <a:xfrm>
            <a:off x="6116638" y="3081338"/>
            <a:ext cx="2917825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 algn="ctr"/>
            <a:r>
              <a:rPr lang="en-US" sz="2400" b="1" dirty="0" err="1">
                <a:latin typeface="Comic Sans MS" charset="0"/>
              </a:rPr>
              <a:t>Effector</a:t>
            </a:r>
            <a:r>
              <a:rPr lang="en-US" sz="2400" b="1" dirty="0">
                <a:latin typeface="Comic Sans MS" charset="0"/>
              </a:rPr>
              <a:t> and memory cells </a:t>
            </a:r>
            <a:endParaRPr lang="en-US" sz="2400" b="1" dirty="0">
              <a:solidFill>
                <a:srgbClr val="FAFD00"/>
              </a:solidFill>
              <a:latin typeface="Comic Sans MS" charset="0"/>
            </a:endParaRPr>
          </a:p>
        </p:txBody>
      </p:sp>
      <p:sp>
        <p:nvSpPr>
          <p:cNvPr id="52" name="Rectangle 153"/>
          <p:cNvSpPr>
            <a:spLocks noChangeArrowheads="1"/>
          </p:cNvSpPr>
          <p:nvPr/>
        </p:nvSpPr>
        <p:spPr bwMode="auto">
          <a:xfrm>
            <a:off x="5033962" y="5310188"/>
            <a:ext cx="4110038" cy="1200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400" b="1" dirty="0">
                <a:solidFill>
                  <a:srgbClr val="FF0000"/>
                </a:solidFill>
                <a:latin typeface="Comic Sans MS" charset="0"/>
              </a:rPr>
              <a:t>Tolerance: functional inactivation or cell death, or </a:t>
            </a:r>
            <a:r>
              <a:rPr lang="en-US" dirty="0">
                <a:solidFill>
                  <a:srgbClr val="FF0000"/>
                </a:solidFill>
                <a:latin typeface="Comic Sans MS" charset="0"/>
              </a:rPr>
              <a:t>sensitive to suppression </a:t>
            </a:r>
            <a:endParaRPr lang="en-US" sz="2400" b="1" dirty="0">
              <a:solidFill>
                <a:schemeClr val="bg1"/>
              </a:solidFill>
              <a:latin typeface="Comic Sans MS" charset="0"/>
            </a:endParaRPr>
          </a:p>
        </p:txBody>
      </p:sp>
      <p:grpSp>
        <p:nvGrpSpPr>
          <p:cNvPr id="53" name="Group 154"/>
          <p:cNvGrpSpPr>
            <a:grpSpLocks/>
          </p:cNvGrpSpPr>
          <p:nvPr/>
        </p:nvGrpSpPr>
        <p:grpSpPr bwMode="auto">
          <a:xfrm>
            <a:off x="4800600" y="4800600"/>
            <a:ext cx="457200" cy="457200"/>
            <a:chOff x="672" y="3072"/>
            <a:chExt cx="288" cy="288"/>
          </a:xfrm>
        </p:grpSpPr>
        <p:sp>
          <p:nvSpPr>
            <p:cNvPr id="54" name="Line 155"/>
            <p:cNvSpPr>
              <a:spLocks noChangeShapeType="1"/>
            </p:cNvSpPr>
            <p:nvPr/>
          </p:nvSpPr>
          <p:spPr bwMode="auto">
            <a:xfrm>
              <a:off x="672" y="3216"/>
              <a:ext cx="288" cy="0"/>
            </a:xfrm>
            <a:prstGeom prst="line">
              <a:avLst/>
            </a:prstGeom>
            <a:noFill/>
            <a:ln w="57150">
              <a:solidFill>
                <a:srgbClr val="FF0606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" name="Line 156"/>
            <p:cNvSpPr>
              <a:spLocks noChangeShapeType="1"/>
            </p:cNvSpPr>
            <p:nvPr/>
          </p:nvSpPr>
          <p:spPr bwMode="auto">
            <a:xfrm>
              <a:off x="960" y="3072"/>
              <a:ext cx="0" cy="288"/>
            </a:xfrm>
            <a:prstGeom prst="line">
              <a:avLst/>
            </a:prstGeom>
            <a:noFill/>
            <a:ln w="57150">
              <a:solidFill>
                <a:srgbClr val="FF0606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56" name="TextBox 55"/>
          <p:cNvSpPr txBox="1"/>
          <p:nvPr/>
        </p:nvSpPr>
        <p:spPr>
          <a:xfrm>
            <a:off x="2286000" y="2971800"/>
            <a:ext cx="3048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latin typeface="Comic Sans MS"/>
                <a:cs typeface="Comic Sans MS"/>
              </a:rPr>
              <a:t>Antigen (peptide + HLA): signal 1</a:t>
            </a:r>
          </a:p>
        </p:txBody>
      </p:sp>
      <p:sp>
        <p:nvSpPr>
          <p:cNvPr id="57" name="TextBox 56"/>
          <p:cNvSpPr txBox="1"/>
          <p:nvPr/>
        </p:nvSpPr>
        <p:spPr>
          <a:xfrm>
            <a:off x="3429000" y="838200"/>
            <a:ext cx="2126754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 err="1">
                <a:latin typeface="Comic Sans MS"/>
                <a:cs typeface="Comic Sans MS"/>
              </a:rPr>
              <a:t>Costimulation</a:t>
            </a:r>
            <a:r>
              <a:rPr lang="en-US" b="1" dirty="0">
                <a:latin typeface="Comic Sans MS"/>
                <a:cs typeface="Comic Sans MS"/>
              </a:rPr>
              <a:t> </a:t>
            </a:r>
          </a:p>
          <a:p>
            <a:pPr algn="ctr"/>
            <a:r>
              <a:rPr lang="en-US" b="1" dirty="0">
                <a:latin typeface="Comic Sans MS"/>
                <a:cs typeface="Comic Sans MS"/>
              </a:rPr>
              <a:t>(signal 2)  </a:t>
            </a:r>
          </a:p>
        </p:txBody>
      </p:sp>
      <p:sp>
        <p:nvSpPr>
          <p:cNvPr id="58" name="Text Box 157"/>
          <p:cNvSpPr txBox="1">
            <a:spLocks noChangeArrowheads="1"/>
          </p:cNvSpPr>
          <p:nvPr/>
        </p:nvSpPr>
        <p:spPr bwMode="auto">
          <a:xfrm>
            <a:off x="533400" y="228600"/>
            <a:ext cx="73914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ctr"/>
            <a:r>
              <a:rPr lang="en-US" sz="3200" b="1" dirty="0">
                <a:solidFill>
                  <a:srgbClr val="FF0606"/>
                </a:solidFill>
                <a:latin typeface="Comic Sans MS" pitchFamily="-111" charset="0"/>
              </a:rPr>
              <a:t>Peripheral tolerance </a:t>
            </a:r>
          </a:p>
        </p:txBody>
      </p:sp>
      <p:cxnSp>
        <p:nvCxnSpPr>
          <p:cNvPr id="59" name="Straight Connector 58"/>
          <p:cNvCxnSpPr/>
          <p:nvPr/>
        </p:nvCxnSpPr>
        <p:spPr bwMode="auto">
          <a:xfrm rot="5400000">
            <a:off x="3467100" y="2628900"/>
            <a:ext cx="533400" cy="45720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60" name="Straight Connector 59"/>
          <p:cNvCxnSpPr/>
          <p:nvPr/>
        </p:nvCxnSpPr>
        <p:spPr bwMode="auto">
          <a:xfrm rot="5400000" flipH="1" flipV="1">
            <a:off x="4000500" y="1714500"/>
            <a:ext cx="381000" cy="30480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6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239000" y="0"/>
            <a:ext cx="1905000" cy="457200"/>
          </a:xfrm>
        </p:spPr>
        <p:txBody>
          <a:bodyPr/>
          <a:lstStyle/>
          <a:p>
            <a:fld id="{AF001098-D0B7-9F47-974A-E9CB4177C99F}" type="slidenum">
              <a:rPr lang="en-US"/>
              <a:pPr/>
              <a:t>12</a:t>
            </a:fld>
            <a:endParaRPr lang="en-US" sz="1400">
              <a:latin typeface="Times" pitchFamily="26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93"/>
          <p:cNvSpPr txBox="1">
            <a:spLocks noChangeArrowheads="1"/>
          </p:cNvSpPr>
          <p:nvPr/>
        </p:nvSpPr>
        <p:spPr bwMode="auto">
          <a:xfrm>
            <a:off x="2263775" y="146050"/>
            <a:ext cx="36449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2800" dirty="0">
                <a:solidFill>
                  <a:srgbClr val="FA0505"/>
                </a:solidFill>
                <a:latin typeface="Comic Sans MS" charset="0"/>
              </a:rPr>
              <a:t>Peripheral tolerance</a:t>
            </a:r>
          </a:p>
        </p:txBody>
      </p:sp>
      <p:pic>
        <p:nvPicPr>
          <p:cNvPr id="4" name="Picture 3" descr="f009-003-9780323390828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000" y="609600"/>
            <a:ext cx="6985066" cy="6248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671510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4" name="Text Box 4"/>
          <p:cNvSpPr txBox="1">
            <a:spLocks noChangeArrowheads="1"/>
          </p:cNvSpPr>
          <p:nvPr/>
        </p:nvSpPr>
        <p:spPr bwMode="auto">
          <a:xfrm>
            <a:off x="3429000" y="19050"/>
            <a:ext cx="2454275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2800">
                <a:solidFill>
                  <a:srgbClr val="F11401"/>
                </a:solidFill>
                <a:latin typeface="Comic Sans MS" charset="0"/>
              </a:rPr>
              <a:t>T cell anergy</a:t>
            </a:r>
          </a:p>
        </p:txBody>
      </p:sp>
      <p:pic>
        <p:nvPicPr>
          <p:cNvPr id="2" name="Picture 1" descr="f009-004-9780323390828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1" y="914400"/>
            <a:ext cx="8128980" cy="5562599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2581275" y="3114675"/>
            <a:ext cx="1468438" cy="1060450"/>
            <a:chOff x="1632" y="432"/>
            <a:chExt cx="812" cy="574"/>
          </a:xfrm>
        </p:grpSpPr>
        <p:grpSp>
          <p:nvGrpSpPr>
            <p:cNvPr id="3" name="Group 3"/>
            <p:cNvGrpSpPr>
              <a:grpSpLocks/>
            </p:cNvGrpSpPr>
            <p:nvPr/>
          </p:nvGrpSpPr>
          <p:grpSpPr bwMode="auto">
            <a:xfrm>
              <a:off x="1632" y="432"/>
              <a:ext cx="717" cy="574"/>
              <a:chOff x="661" y="2925"/>
              <a:chExt cx="1251" cy="995"/>
            </a:xfrm>
          </p:grpSpPr>
          <p:sp>
            <p:nvSpPr>
              <p:cNvPr id="8" name="Freeform 4"/>
              <p:cNvSpPr>
                <a:spLocks/>
              </p:cNvSpPr>
              <p:nvPr/>
            </p:nvSpPr>
            <p:spPr bwMode="auto">
              <a:xfrm>
                <a:off x="661" y="2925"/>
                <a:ext cx="1251" cy="995"/>
              </a:xfrm>
              <a:custGeom>
                <a:avLst/>
                <a:gdLst/>
                <a:ahLst/>
                <a:cxnLst>
                  <a:cxn ang="0">
                    <a:pos x="78" y="238"/>
                  </a:cxn>
                  <a:cxn ang="0">
                    <a:pos x="118" y="336"/>
                  </a:cxn>
                  <a:cxn ang="0">
                    <a:pos x="96" y="446"/>
                  </a:cxn>
                  <a:cxn ang="0">
                    <a:pos x="163" y="531"/>
                  </a:cxn>
                  <a:cxn ang="0">
                    <a:pos x="166" y="563"/>
                  </a:cxn>
                  <a:cxn ang="0">
                    <a:pos x="112" y="576"/>
                  </a:cxn>
                  <a:cxn ang="0">
                    <a:pos x="40" y="579"/>
                  </a:cxn>
                  <a:cxn ang="0">
                    <a:pos x="0" y="648"/>
                  </a:cxn>
                  <a:cxn ang="0">
                    <a:pos x="35" y="752"/>
                  </a:cxn>
                  <a:cxn ang="0">
                    <a:pos x="171" y="872"/>
                  </a:cxn>
                  <a:cxn ang="0">
                    <a:pos x="270" y="894"/>
                  </a:cxn>
                  <a:cxn ang="0">
                    <a:pos x="342" y="944"/>
                  </a:cxn>
                  <a:cxn ang="0">
                    <a:pos x="454" y="934"/>
                  </a:cxn>
                  <a:cxn ang="0">
                    <a:pos x="582" y="990"/>
                  </a:cxn>
                  <a:cxn ang="0">
                    <a:pos x="726" y="931"/>
                  </a:cxn>
                  <a:cxn ang="0">
                    <a:pos x="784" y="931"/>
                  </a:cxn>
                  <a:cxn ang="0">
                    <a:pos x="936" y="995"/>
                  </a:cxn>
                  <a:cxn ang="0">
                    <a:pos x="1112" y="955"/>
                  </a:cxn>
                  <a:cxn ang="0">
                    <a:pos x="1144" y="904"/>
                  </a:cxn>
                  <a:cxn ang="0">
                    <a:pos x="1056" y="830"/>
                  </a:cxn>
                  <a:cxn ang="0">
                    <a:pos x="1054" y="787"/>
                  </a:cxn>
                  <a:cxn ang="0">
                    <a:pos x="1112" y="771"/>
                  </a:cxn>
                  <a:cxn ang="0">
                    <a:pos x="1152" y="758"/>
                  </a:cxn>
                  <a:cxn ang="0">
                    <a:pos x="1251" y="563"/>
                  </a:cxn>
                  <a:cxn ang="0">
                    <a:pos x="1150" y="494"/>
                  </a:cxn>
                  <a:cxn ang="0">
                    <a:pos x="1150" y="288"/>
                  </a:cxn>
                  <a:cxn ang="0">
                    <a:pos x="1078" y="163"/>
                  </a:cxn>
                  <a:cxn ang="0">
                    <a:pos x="944" y="144"/>
                  </a:cxn>
                  <a:cxn ang="0">
                    <a:pos x="798" y="56"/>
                  </a:cxn>
                  <a:cxn ang="0">
                    <a:pos x="662" y="0"/>
                  </a:cxn>
                  <a:cxn ang="0">
                    <a:pos x="526" y="8"/>
                  </a:cxn>
                  <a:cxn ang="0">
                    <a:pos x="507" y="27"/>
                  </a:cxn>
                  <a:cxn ang="0">
                    <a:pos x="531" y="99"/>
                  </a:cxn>
                  <a:cxn ang="0">
                    <a:pos x="504" y="144"/>
                  </a:cxn>
                  <a:cxn ang="0">
                    <a:pos x="432" y="75"/>
                  </a:cxn>
                  <a:cxn ang="0">
                    <a:pos x="379" y="70"/>
                  </a:cxn>
                  <a:cxn ang="0">
                    <a:pos x="336" y="96"/>
                  </a:cxn>
                  <a:cxn ang="0">
                    <a:pos x="254" y="152"/>
                  </a:cxn>
                  <a:cxn ang="0">
                    <a:pos x="144" y="182"/>
                  </a:cxn>
                  <a:cxn ang="0">
                    <a:pos x="107" y="192"/>
                  </a:cxn>
                  <a:cxn ang="0">
                    <a:pos x="78" y="238"/>
                  </a:cxn>
                </a:cxnLst>
                <a:rect l="0" t="0" r="r" b="b"/>
                <a:pathLst>
                  <a:path w="1251" h="995">
                    <a:moveTo>
                      <a:pt x="78" y="238"/>
                    </a:moveTo>
                    <a:cubicBezTo>
                      <a:pt x="118" y="334"/>
                      <a:pt x="118" y="299"/>
                      <a:pt x="118" y="336"/>
                    </a:cubicBezTo>
                    <a:lnTo>
                      <a:pt x="96" y="446"/>
                    </a:lnTo>
                    <a:lnTo>
                      <a:pt x="163" y="531"/>
                    </a:lnTo>
                    <a:lnTo>
                      <a:pt x="166" y="563"/>
                    </a:lnTo>
                    <a:cubicBezTo>
                      <a:pt x="114" y="576"/>
                      <a:pt x="132" y="576"/>
                      <a:pt x="112" y="576"/>
                    </a:cubicBezTo>
                    <a:lnTo>
                      <a:pt x="40" y="579"/>
                    </a:lnTo>
                    <a:lnTo>
                      <a:pt x="0" y="648"/>
                    </a:lnTo>
                    <a:lnTo>
                      <a:pt x="35" y="752"/>
                    </a:lnTo>
                    <a:lnTo>
                      <a:pt x="171" y="872"/>
                    </a:lnTo>
                    <a:lnTo>
                      <a:pt x="270" y="894"/>
                    </a:lnTo>
                    <a:cubicBezTo>
                      <a:pt x="339" y="944"/>
                      <a:pt x="310" y="944"/>
                      <a:pt x="342" y="944"/>
                    </a:cubicBezTo>
                    <a:lnTo>
                      <a:pt x="454" y="934"/>
                    </a:lnTo>
                    <a:lnTo>
                      <a:pt x="582" y="990"/>
                    </a:lnTo>
                    <a:lnTo>
                      <a:pt x="726" y="931"/>
                    </a:lnTo>
                    <a:lnTo>
                      <a:pt x="784" y="931"/>
                    </a:lnTo>
                    <a:lnTo>
                      <a:pt x="936" y="995"/>
                    </a:lnTo>
                    <a:lnTo>
                      <a:pt x="1112" y="955"/>
                    </a:lnTo>
                    <a:lnTo>
                      <a:pt x="1144" y="904"/>
                    </a:lnTo>
                    <a:lnTo>
                      <a:pt x="1056" y="830"/>
                    </a:lnTo>
                    <a:lnTo>
                      <a:pt x="1054" y="787"/>
                    </a:lnTo>
                    <a:lnTo>
                      <a:pt x="1112" y="771"/>
                    </a:lnTo>
                    <a:lnTo>
                      <a:pt x="1152" y="758"/>
                    </a:lnTo>
                    <a:lnTo>
                      <a:pt x="1251" y="563"/>
                    </a:lnTo>
                    <a:lnTo>
                      <a:pt x="1150" y="494"/>
                    </a:lnTo>
                    <a:lnTo>
                      <a:pt x="1150" y="288"/>
                    </a:lnTo>
                    <a:lnTo>
                      <a:pt x="1078" y="163"/>
                    </a:lnTo>
                    <a:lnTo>
                      <a:pt x="944" y="144"/>
                    </a:lnTo>
                    <a:lnTo>
                      <a:pt x="798" y="56"/>
                    </a:lnTo>
                    <a:lnTo>
                      <a:pt x="662" y="0"/>
                    </a:lnTo>
                    <a:lnTo>
                      <a:pt x="526" y="8"/>
                    </a:lnTo>
                    <a:lnTo>
                      <a:pt x="507" y="27"/>
                    </a:lnTo>
                    <a:lnTo>
                      <a:pt x="531" y="99"/>
                    </a:lnTo>
                    <a:lnTo>
                      <a:pt x="504" y="144"/>
                    </a:lnTo>
                    <a:lnTo>
                      <a:pt x="432" y="75"/>
                    </a:lnTo>
                    <a:lnTo>
                      <a:pt x="379" y="70"/>
                    </a:lnTo>
                    <a:lnTo>
                      <a:pt x="336" y="96"/>
                    </a:lnTo>
                    <a:lnTo>
                      <a:pt x="254" y="152"/>
                    </a:lnTo>
                    <a:lnTo>
                      <a:pt x="144" y="182"/>
                    </a:lnTo>
                    <a:lnTo>
                      <a:pt x="107" y="192"/>
                    </a:lnTo>
                    <a:lnTo>
                      <a:pt x="78" y="23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rgbClr val="FFDF5E"/>
                  </a:gs>
                </a:gsLst>
                <a:path path="rect">
                  <a:fillToRect l="50000" t="50000" r="50000" b="50000"/>
                </a:path>
              </a:gradFill>
              <a:ln w="3175">
                <a:solidFill>
                  <a:srgbClr val="808080"/>
                </a:solidFill>
                <a:round/>
                <a:headEnd/>
                <a:tailEnd/>
              </a:ln>
              <a:effectLst/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" name="Freeform 5"/>
              <p:cNvSpPr>
                <a:spLocks/>
              </p:cNvSpPr>
              <p:nvPr/>
            </p:nvSpPr>
            <p:spPr bwMode="auto">
              <a:xfrm>
                <a:off x="1000" y="3211"/>
                <a:ext cx="544" cy="421"/>
              </a:xfrm>
              <a:custGeom>
                <a:avLst/>
                <a:gdLst/>
                <a:ahLst/>
                <a:cxnLst>
                  <a:cxn ang="0">
                    <a:pos x="171" y="93"/>
                  </a:cxn>
                  <a:cxn ang="0">
                    <a:pos x="232" y="18"/>
                  </a:cxn>
                  <a:cxn ang="0">
                    <a:pos x="288" y="0"/>
                  </a:cxn>
                  <a:cxn ang="0">
                    <a:pos x="360" y="10"/>
                  </a:cxn>
                  <a:cxn ang="0">
                    <a:pos x="456" y="98"/>
                  </a:cxn>
                  <a:cxn ang="0">
                    <a:pos x="541" y="258"/>
                  </a:cxn>
                  <a:cxn ang="0">
                    <a:pos x="544" y="304"/>
                  </a:cxn>
                  <a:cxn ang="0">
                    <a:pos x="515" y="357"/>
                  </a:cxn>
                  <a:cxn ang="0">
                    <a:pos x="453" y="378"/>
                  </a:cxn>
                  <a:cxn ang="0">
                    <a:pos x="379" y="378"/>
                  </a:cxn>
                  <a:cxn ang="0">
                    <a:pos x="323" y="370"/>
                  </a:cxn>
                  <a:cxn ang="0">
                    <a:pos x="267" y="381"/>
                  </a:cxn>
                  <a:cxn ang="0">
                    <a:pos x="192" y="397"/>
                  </a:cxn>
                  <a:cxn ang="0">
                    <a:pos x="96" y="421"/>
                  </a:cxn>
                  <a:cxn ang="0">
                    <a:pos x="24" y="365"/>
                  </a:cxn>
                  <a:cxn ang="0">
                    <a:pos x="0" y="288"/>
                  </a:cxn>
                  <a:cxn ang="0">
                    <a:pos x="0" y="221"/>
                  </a:cxn>
                  <a:cxn ang="0">
                    <a:pos x="56" y="133"/>
                  </a:cxn>
                  <a:cxn ang="0">
                    <a:pos x="117" y="112"/>
                  </a:cxn>
                  <a:cxn ang="0">
                    <a:pos x="171" y="93"/>
                  </a:cxn>
                </a:cxnLst>
                <a:rect l="0" t="0" r="r" b="b"/>
                <a:pathLst>
                  <a:path w="544" h="421">
                    <a:moveTo>
                      <a:pt x="171" y="93"/>
                    </a:moveTo>
                    <a:lnTo>
                      <a:pt x="232" y="18"/>
                    </a:lnTo>
                    <a:lnTo>
                      <a:pt x="288" y="0"/>
                    </a:lnTo>
                    <a:cubicBezTo>
                      <a:pt x="360" y="13"/>
                      <a:pt x="360" y="37"/>
                      <a:pt x="360" y="10"/>
                    </a:cubicBezTo>
                    <a:lnTo>
                      <a:pt x="456" y="98"/>
                    </a:lnTo>
                    <a:lnTo>
                      <a:pt x="541" y="258"/>
                    </a:lnTo>
                    <a:lnTo>
                      <a:pt x="544" y="304"/>
                    </a:lnTo>
                    <a:lnTo>
                      <a:pt x="515" y="357"/>
                    </a:lnTo>
                    <a:lnTo>
                      <a:pt x="453" y="378"/>
                    </a:lnTo>
                    <a:lnTo>
                      <a:pt x="379" y="378"/>
                    </a:lnTo>
                    <a:lnTo>
                      <a:pt x="323" y="370"/>
                    </a:lnTo>
                    <a:cubicBezTo>
                      <a:pt x="268" y="381"/>
                      <a:pt x="287" y="381"/>
                      <a:pt x="267" y="381"/>
                    </a:cubicBezTo>
                    <a:lnTo>
                      <a:pt x="192" y="397"/>
                    </a:lnTo>
                    <a:lnTo>
                      <a:pt x="96" y="421"/>
                    </a:lnTo>
                    <a:lnTo>
                      <a:pt x="24" y="365"/>
                    </a:lnTo>
                    <a:lnTo>
                      <a:pt x="0" y="288"/>
                    </a:lnTo>
                    <a:lnTo>
                      <a:pt x="0" y="221"/>
                    </a:lnTo>
                    <a:lnTo>
                      <a:pt x="56" y="133"/>
                    </a:lnTo>
                    <a:lnTo>
                      <a:pt x="117" y="112"/>
                    </a:lnTo>
                    <a:lnTo>
                      <a:pt x="171" y="93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FFDEE8"/>
                  </a:gs>
                  <a:gs pos="100000">
                    <a:srgbClr val="E3A6BE"/>
                  </a:gs>
                </a:gsLst>
                <a:path path="rect">
                  <a:fillToRect l="50000" t="50000" r="50000" b="50000"/>
                </a:path>
              </a:gradFill>
              <a:ln w="3175">
                <a:solidFill>
                  <a:schemeClr val="bg2"/>
                </a:solidFill>
                <a:round/>
                <a:headEnd/>
                <a:tailEnd/>
              </a:ln>
              <a:effectLst/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sp>
          <p:nvSpPr>
            <p:cNvPr id="4" name="Text Box 6"/>
            <p:cNvSpPr txBox="1">
              <a:spLocks noChangeArrowheads="1"/>
            </p:cNvSpPr>
            <p:nvPr/>
          </p:nvSpPr>
          <p:spPr bwMode="auto">
            <a:xfrm>
              <a:off x="1767" y="741"/>
              <a:ext cx="102" cy="2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endParaRPr lang="en-US">
                <a:latin typeface="Comic Sans MS" charset="0"/>
              </a:endParaRPr>
            </a:p>
          </p:txBody>
        </p:sp>
        <p:sp>
          <p:nvSpPr>
            <p:cNvPr id="5" name="Freeform 7"/>
            <p:cNvSpPr>
              <a:spLocks/>
            </p:cNvSpPr>
            <p:nvPr/>
          </p:nvSpPr>
          <p:spPr bwMode="auto">
            <a:xfrm rot="5400000">
              <a:off x="2244" y="689"/>
              <a:ext cx="80" cy="174"/>
            </a:xfrm>
            <a:custGeom>
              <a:avLst/>
              <a:gdLst/>
              <a:ahLst/>
              <a:cxnLst>
                <a:cxn ang="0">
                  <a:pos x="104" y="4"/>
                </a:cxn>
                <a:cxn ang="0">
                  <a:pos x="106" y="16"/>
                </a:cxn>
                <a:cxn ang="0">
                  <a:pos x="106" y="24"/>
                </a:cxn>
                <a:cxn ang="0">
                  <a:pos x="104" y="32"/>
                </a:cxn>
                <a:cxn ang="0">
                  <a:pos x="100" y="40"/>
                </a:cxn>
                <a:cxn ang="0">
                  <a:pos x="96" y="46"/>
                </a:cxn>
                <a:cxn ang="0">
                  <a:pos x="92" y="50"/>
                </a:cxn>
                <a:cxn ang="0">
                  <a:pos x="86" y="54"/>
                </a:cxn>
                <a:cxn ang="0">
                  <a:pos x="80" y="56"/>
                </a:cxn>
                <a:cxn ang="0">
                  <a:pos x="72" y="58"/>
                </a:cxn>
                <a:cxn ang="0">
                  <a:pos x="66" y="56"/>
                </a:cxn>
                <a:cxn ang="0">
                  <a:pos x="60" y="54"/>
                </a:cxn>
                <a:cxn ang="0">
                  <a:pos x="54" y="50"/>
                </a:cxn>
                <a:cxn ang="0">
                  <a:pos x="50" y="46"/>
                </a:cxn>
                <a:cxn ang="0">
                  <a:pos x="46" y="40"/>
                </a:cxn>
                <a:cxn ang="0">
                  <a:pos x="42" y="32"/>
                </a:cxn>
                <a:cxn ang="0">
                  <a:pos x="40" y="24"/>
                </a:cxn>
                <a:cxn ang="0">
                  <a:pos x="40" y="16"/>
                </a:cxn>
                <a:cxn ang="0">
                  <a:pos x="40" y="8"/>
                </a:cxn>
                <a:cxn ang="0">
                  <a:pos x="42" y="0"/>
                </a:cxn>
                <a:cxn ang="0">
                  <a:pos x="34" y="4"/>
                </a:cxn>
                <a:cxn ang="0">
                  <a:pos x="26" y="10"/>
                </a:cxn>
                <a:cxn ang="0">
                  <a:pos x="18" y="18"/>
                </a:cxn>
                <a:cxn ang="0">
                  <a:pos x="12" y="26"/>
                </a:cxn>
                <a:cxn ang="0">
                  <a:pos x="8" y="36"/>
                </a:cxn>
                <a:cxn ang="0">
                  <a:pos x="4" y="46"/>
                </a:cxn>
                <a:cxn ang="0">
                  <a:pos x="2" y="56"/>
                </a:cxn>
                <a:cxn ang="0">
                  <a:pos x="0" y="68"/>
                </a:cxn>
                <a:cxn ang="0">
                  <a:pos x="0" y="230"/>
                </a:cxn>
                <a:cxn ang="0">
                  <a:pos x="2" y="244"/>
                </a:cxn>
                <a:cxn ang="0">
                  <a:pos x="6" y="258"/>
                </a:cxn>
                <a:cxn ang="0">
                  <a:pos x="12" y="272"/>
                </a:cxn>
                <a:cxn ang="0">
                  <a:pos x="20" y="282"/>
                </a:cxn>
                <a:cxn ang="0">
                  <a:pos x="32" y="292"/>
                </a:cxn>
                <a:cxn ang="0">
                  <a:pos x="44" y="298"/>
                </a:cxn>
                <a:cxn ang="0">
                  <a:pos x="56" y="302"/>
                </a:cxn>
                <a:cxn ang="0">
                  <a:pos x="70" y="304"/>
                </a:cxn>
                <a:cxn ang="0">
                  <a:pos x="84" y="302"/>
                </a:cxn>
                <a:cxn ang="0">
                  <a:pos x="96" y="298"/>
                </a:cxn>
                <a:cxn ang="0">
                  <a:pos x="108" y="292"/>
                </a:cxn>
                <a:cxn ang="0">
                  <a:pos x="120" y="282"/>
                </a:cxn>
                <a:cxn ang="0">
                  <a:pos x="128" y="272"/>
                </a:cxn>
                <a:cxn ang="0">
                  <a:pos x="134" y="258"/>
                </a:cxn>
                <a:cxn ang="0">
                  <a:pos x="138" y="244"/>
                </a:cxn>
                <a:cxn ang="0">
                  <a:pos x="140" y="230"/>
                </a:cxn>
                <a:cxn ang="0">
                  <a:pos x="140" y="68"/>
                </a:cxn>
                <a:cxn ang="0">
                  <a:pos x="138" y="58"/>
                </a:cxn>
                <a:cxn ang="0">
                  <a:pos x="136" y="48"/>
                </a:cxn>
                <a:cxn ang="0">
                  <a:pos x="134" y="38"/>
                </a:cxn>
                <a:cxn ang="0">
                  <a:pos x="130" y="30"/>
                </a:cxn>
                <a:cxn ang="0">
                  <a:pos x="118" y="14"/>
                </a:cxn>
                <a:cxn ang="0">
                  <a:pos x="112" y="8"/>
                </a:cxn>
                <a:cxn ang="0">
                  <a:pos x="106" y="4"/>
                </a:cxn>
              </a:cxnLst>
              <a:rect l="0" t="0" r="r" b="b"/>
              <a:pathLst>
                <a:path w="140" h="304">
                  <a:moveTo>
                    <a:pt x="104" y="4"/>
                  </a:moveTo>
                  <a:lnTo>
                    <a:pt x="106" y="16"/>
                  </a:lnTo>
                  <a:lnTo>
                    <a:pt x="106" y="24"/>
                  </a:lnTo>
                  <a:lnTo>
                    <a:pt x="104" y="32"/>
                  </a:lnTo>
                  <a:lnTo>
                    <a:pt x="100" y="40"/>
                  </a:lnTo>
                  <a:lnTo>
                    <a:pt x="96" y="46"/>
                  </a:lnTo>
                  <a:lnTo>
                    <a:pt x="92" y="50"/>
                  </a:lnTo>
                  <a:lnTo>
                    <a:pt x="86" y="54"/>
                  </a:lnTo>
                  <a:lnTo>
                    <a:pt x="80" y="56"/>
                  </a:lnTo>
                  <a:lnTo>
                    <a:pt x="72" y="58"/>
                  </a:lnTo>
                  <a:lnTo>
                    <a:pt x="66" y="56"/>
                  </a:lnTo>
                  <a:lnTo>
                    <a:pt x="60" y="54"/>
                  </a:lnTo>
                  <a:lnTo>
                    <a:pt x="54" y="50"/>
                  </a:lnTo>
                  <a:lnTo>
                    <a:pt x="50" y="46"/>
                  </a:lnTo>
                  <a:lnTo>
                    <a:pt x="46" y="40"/>
                  </a:lnTo>
                  <a:lnTo>
                    <a:pt x="42" y="32"/>
                  </a:lnTo>
                  <a:lnTo>
                    <a:pt x="40" y="24"/>
                  </a:lnTo>
                  <a:lnTo>
                    <a:pt x="40" y="16"/>
                  </a:lnTo>
                  <a:lnTo>
                    <a:pt x="40" y="8"/>
                  </a:lnTo>
                  <a:lnTo>
                    <a:pt x="42" y="0"/>
                  </a:lnTo>
                  <a:lnTo>
                    <a:pt x="34" y="4"/>
                  </a:lnTo>
                  <a:lnTo>
                    <a:pt x="26" y="10"/>
                  </a:lnTo>
                  <a:lnTo>
                    <a:pt x="18" y="18"/>
                  </a:lnTo>
                  <a:lnTo>
                    <a:pt x="12" y="26"/>
                  </a:lnTo>
                  <a:lnTo>
                    <a:pt x="8" y="36"/>
                  </a:lnTo>
                  <a:lnTo>
                    <a:pt x="4" y="46"/>
                  </a:lnTo>
                  <a:lnTo>
                    <a:pt x="2" y="56"/>
                  </a:lnTo>
                  <a:lnTo>
                    <a:pt x="0" y="68"/>
                  </a:lnTo>
                  <a:lnTo>
                    <a:pt x="0" y="230"/>
                  </a:lnTo>
                  <a:lnTo>
                    <a:pt x="2" y="244"/>
                  </a:lnTo>
                  <a:lnTo>
                    <a:pt x="6" y="258"/>
                  </a:lnTo>
                  <a:lnTo>
                    <a:pt x="12" y="272"/>
                  </a:lnTo>
                  <a:lnTo>
                    <a:pt x="20" y="282"/>
                  </a:lnTo>
                  <a:lnTo>
                    <a:pt x="32" y="292"/>
                  </a:lnTo>
                  <a:lnTo>
                    <a:pt x="44" y="298"/>
                  </a:lnTo>
                  <a:lnTo>
                    <a:pt x="56" y="302"/>
                  </a:lnTo>
                  <a:lnTo>
                    <a:pt x="70" y="304"/>
                  </a:lnTo>
                  <a:lnTo>
                    <a:pt x="84" y="302"/>
                  </a:lnTo>
                  <a:lnTo>
                    <a:pt x="96" y="298"/>
                  </a:lnTo>
                  <a:lnTo>
                    <a:pt x="108" y="292"/>
                  </a:lnTo>
                  <a:lnTo>
                    <a:pt x="120" y="282"/>
                  </a:lnTo>
                  <a:lnTo>
                    <a:pt x="128" y="272"/>
                  </a:lnTo>
                  <a:lnTo>
                    <a:pt x="134" y="258"/>
                  </a:lnTo>
                  <a:lnTo>
                    <a:pt x="138" y="244"/>
                  </a:lnTo>
                  <a:lnTo>
                    <a:pt x="140" y="230"/>
                  </a:lnTo>
                  <a:lnTo>
                    <a:pt x="140" y="68"/>
                  </a:lnTo>
                  <a:lnTo>
                    <a:pt x="138" y="58"/>
                  </a:lnTo>
                  <a:lnTo>
                    <a:pt x="136" y="48"/>
                  </a:lnTo>
                  <a:lnTo>
                    <a:pt x="134" y="38"/>
                  </a:lnTo>
                  <a:lnTo>
                    <a:pt x="130" y="30"/>
                  </a:lnTo>
                  <a:lnTo>
                    <a:pt x="118" y="14"/>
                  </a:lnTo>
                  <a:lnTo>
                    <a:pt x="112" y="8"/>
                  </a:lnTo>
                  <a:lnTo>
                    <a:pt x="106" y="4"/>
                  </a:lnTo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rgbClr val="66E1E3"/>
                </a:gs>
              </a:gsLst>
              <a:lin ang="5400000" scaled="1"/>
            </a:gradFill>
            <a:ln w="12700">
              <a:solidFill>
                <a:schemeClr val="bg2"/>
              </a:solidFill>
              <a:prstDash val="solid"/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" name="Freeform 8"/>
            <p:cNvSpPr>
              <a:spLocks/>
            </p:cNvSpPr>
            <p:nvPr/>
          </p:nvSpPr>
          <p:spPr bwMode="auto">
            <a:xfrm rot="5400000">
              <a:off x="2297" y="513"/>
              <a:ext cx="55" cy="238"/>
            </a:xfrm>
            <a:custGeom>
              <a:avLst/>
              <a:gdLst/>
              <a:ahLst/>
              <a:cxnLst>
                <a:cxn ang="0">
                  <a:pos x="66" y="98"/>
                </a:cxn>
                <a:cxn ang="0">
                  <a:pos x="78" y="90"/>
                </a:cxn>
                <a:cxn ang="0">
                  <a:pos x="88" y="80"/>
                </a:cxn>
                <a:cxn ang="0">
                  <a:pos x="94" y="66"/>
                </a:cxn>
                <a:cxn ang="0">
                  <a:pos x="96" y="52"/>
                </a:cxn>
                <a:cxn ang="0">
                  <a:pos x="96" y="42"/>
                </a:cxn>
                <a:cxn ang="0">
                  <a:pos x="92" y="32"/>
                </a:cxn>
                <a:cxn ang="0">
                  <a:pos x="88" y="24"/>
                </a:cxn>
                <a:cxn ang="0">
                  <a:pos x="82" y="16"/>
                </a:cxn>
                <a:cxn ang="0">
                  <a:pos x="76" y="10"/>
                </a:cxn>
                <a:cxn ang="0">
                  <a:pos x="66" y="4"/>
                </a:cxn>
                <a:cxn ang="0">
                  <a:pos x="58" y="2"/>
                </a:cxn>
                <a:cxn ang="0">
                  <a:pos x="48" y="0"/>
                </a:cxn>
                <a:cxn ang="0">
                  <a:pos x="38" y="2"/>
                </a:cxn>
                <a:cxn ang="0">
                  <a:pos x="30" y="4"/>
                </a:cxn>
                <a:cxn ang="0">
                  <a:pos x="22" y="10"/>
                </a:cxn>
                <a:cxn ang="0">
                  <a:pos x="14" y="16"/>
                </a:cxn>
                <a:cxn ang="0">
                  <a:pos x="8" y="24"/>
                </a:cxn>
                <a:cxn ang="0">
                  <a:pos x="4" y="32"/>
                </a:cxn>
                <a:cxn ang="0">
                  <a:pos x="2" y="42"/>
                </a:cxn>
                <a:cxn ang="0">
                  <a:pos x="0" y="52"/>
                </a:cxn>
                <a:cxn ang="0">
                  <a:pos x="0" y="60"/>
                </a:cxn>
                <a:cxn ang="0">
                  <a:pos x="2" y="68"/>
                </a:cxn>
                <a:cxn ang="0">
                  <a:pos x="10" y="80"/>
                </a:cxn>
                <a:cxn ang="0">
                  <a:pos x="20" y="92"/>
                </a:cxn>
                <a:cxn ang="0">
                  <a:pos x="32" y="100"/>
                </a:cxn>
                <a:cxn ang="0">
                  <a:pos x="30" y="108"/>
                </a:cxn>
                <a:cxn ang="0">
                  <a:pos x="28" y="118"/>
                </a:cxn>
                <a:cxn ang="0">
                  <a:pos x="28" y="138"/>
                </a:cxn>
                <a:cxn ang="0">
                  <a:pos x="12" y="378"/>
                </a:cxn>
                <a:cxn ang="0">
                  <a:pos x="12" y="386"/>
                </a:cxn>
                <a:cxn ang="0">
                  <a:pos x="16" y="394"/>
                </a:cxn>
                <a:cxn ang="0">
                  <a:pos x="18" y="400"/>
                </a:cxn>
                <a:cxn ang="0">
                  <a:pos x="22" y="406"/>
                </a:cxn>
                <a:cxn ang="0">
                  <a:pos x="28" y="410"/>
                </a:cxn>
                <a:cxn ang="0">
                  <a:pos x="34" y="414"/>
                </a:cxn>
                <a:cxn ang="0">
                  <a:pos x="40" y="416"/>
                </a:cxn>
                <a:cxn ang="0">
                  <a:pos x="48" y="416"/>
                </a:cxn>
                <a:cxn ang="0">
                  <a:pos x="56" y="416"/>
                </a:cxn>
                <a:cxn ang="0">
                  <a:pos x="62" y="414"/>
                </a:cxn>
                <a:cxn ang="0">
                  <a:pos x="68" y="410"/>
                </a:cxn>
                <a:cxn ang="0">
                  <a:pos x="74" y="406"/>
                </a:cxn>
                <a:cxn ang="0">
                  <a:pos x="78" y="400"/>
                </a:cxn>
                <a:cxn ang="0">
                  <a:pos x="82" y="394"/>
                </a:cxn>
                <a:cxn ang="0">
                  <a:pos x="84" y="386"/>
                </a:cxn>
                <a:cxn ang="0">
                  <a:pos x="84" y="378"/>
                </a:cxn>
                <a:cxn ang="0">
                  <a:pos x="74" y="138"/>
                </a:cxn>
                <a:cxn ang="0">
                  <a:pos x="72" y="118"/>
                </a:cxn>
                <a:cxn ang="0">
                  <a:pos x="70" y="108"/>
                </a:cxn>
                <a:cxn ang="0">
                  <a:pos x="68" y="98"/>
                </a:cxn>
              </a:cxnLst>
              <a:rect l="0" t="0" r="r" b="b"/>
              <a:pathLst>
                <a:path w="96" h="416">
                  <a:moveTo>
                    <a:pt x="66" y="98"/>
                  </a:moveTo>
                  <a:lnTo>
                    <a:pt x="78" y="90"/>
                  </a:lnTo>
                  <a:lnTo>
                    <a:pt x="88" y="80"/>
                  </a:lnTo>
                  <a:lnTo>
                    <a:pt x="94" y="66"/>
                  </a:lnTo>
                  <a:lnTo>
                    <a:pt x="96" y="52"/>
                  </a:lnTo>
                  <a:lnTo>
                    <a:pt x="96" y="42"/>
                  </a:lnTo>
                  <a:lnTo>
                    <a:pt x="92" y="32"/>
                  </a:lnTo>
                  <a:lnTo>
                    <a:pt x="88" y="24"/>
                  </a:lnTo>
                  <a:lnTo>
                    <a:pt x="82" y="16"/>
                  </a:lnTo>
                  <a:lnTo>
                    <a:pt x="76" y="10"/>
                  </a:lnTo>
                  <a:lnTo>
                    <a:pt x="66" y="4"/>
                  </a:lnTo>
                  <a:lnTo>
                    <a:pt x="58" y="2"/>
                  </a:lnTo>
                  <a:lnTo>
                    <a:pt x="48" y="0"/>
                  </a:lnTo>
                  <a:lnTo>
                    <a:pt x="38" y="2"/>
                  </a:lnTo>
                  <a:lnTo>
                    <a:pt x="30" y="4"/>
                  </a:lnTo>
                  <a:lnTo>
                    <a:pt x="22" y="10"/>
                  </a:lnTo>
                  <a:lnTo>
                    <a:pt x="14" y="16"/>
                  </a:lnTo>
                  <a:lnTo>
                    <a:pt x="8" y="24"/>
                  </a:lnTo>
                  <a:lnTo>
                    <a:pt x="4" y="32"/>
                  </a:lnTo>
                  <a:lnTo>
                    <a:pt x="2" y="42"/>
                  </a:lnTo>
                  <a:lnTo>
                    <a:pt x="0" y="52"/>
                  </a:lnTo>
                  <a:lnTo>
                    <a:pt x="0" y="60"/>
                  </a:lnTo>
                  <a:lnTo>
                    <a:pt x="2" y="68"/>
                  </a:lnTo>
                  <a:lnTo>
                    <a:pt x="10" y="80"/>
                  </a:lnTo>
                  <a:lnTo>
                    <a:pt x="20" y="92"/>
                  </a:lnTo>
                  <a:lnTo>
                    <a:pt x="32" y="100"/>
                  </a:lnTo>
                  <a:lnTo>
                    <a:pt x="30" y="108"/>
                  </a:lnTo>
                  <a:lnTo>
                    <a:pt x="28" y="118"/>
                  </a:lnTo>
                  <a:lnTo>
                    <a:pt x="28" y="138"/>
                  </a:lnTo>
                  <a:lnTo>
                    <a:pt x="12" y="378"/>
                  </a:lnTo>
                  <a:lnTo>
                    <a:pt x="12" y="386"/>
                  </a:lnTo>
                  <a:lnTo>
                    <a:pt x="16" y="394"/>
                  </a:lnTo>
                  <a:lnTo>
                    <a:pt x="18" y="400"/>
                  </a:lnTo>
                  <a:lnTo>
                    <a:pt x="22" y="406"/>
                  </a:lnTo>
                  <a:lnTo>
                    <a:pt x="28" y="410"/>
                  </a:lnTo>
                  <a:lnTo>
                    <a:pt x="34" y="414"/>
                  </a:lnTo>
                  <a:lnTo>
                    <a:pt x="40" y="416"/>
                  </a:lnTo>
                  <a:lnTo>
                    <a:pt x="48" y="416"/>
                  </a:lnTo>
                  <a:lnTo>
                    <a:pt x="56" y="416"/>
                  </a:lnTo>
                  <a:lnTo>
                    <a:pt x="62" y="414"/>
                  </a:lnTo>
                  <a:lnTo>
                    <a:pt x="68" y="410"/>
                  </a:lnTo>
                  <a:lnTo>
                    <a:pt x="74" y="406"/>
                  </a:lnTo>
                  <a:lnTo>
                    <a:pt x="78" y="400"/>
                  </a:lnTo>
                  <a:lnTo>
                    <a:pt x="82" y="394"/>
                  </a:lnTo>
                  <a:lnTo>
                    <a:pt x="84" y="386"/>
                  </a:lnTo>
                  <a:lnTo>
                    <a:pt x="84" y="378"/>
                  </a:lnTo>
                  <a:lnTo>
                    <a:pt x="74" y="138"/>
                  </a:lnTo>
                  <a:lnTo>
                    <a:pt x="72" y="118"/>
                  </a:lnTo>
                  <a:lnTo>
                    <a:pt x="70" y="108"/>
                  </a:lnTo>
                  <a:lnTo>
                    <a:pt x="68" y="98"/>
                  </a:lnTo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rgbClr val="7F4730"/>
                </a:gs>
              </a:gsLst>
              <a:lin ang="5400000" scaled="1"/>
            </a:gradFill>
            <a:ln w="12700">
              <a:solidFill>
                <a:schemeClr val="bg2"/>
              </a:solidFill>
              <a:prstDash val="solid"/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" name="Oval 9"/>
            <p:cNvSpPr>
              <a:spLocks noChangeArrowheads="1"/>
            </p:cNvSpPr>
            <p:nvPr/>
          </p:nvSpPr>
          <p:spPr bwMode="auto">
            <a:xfrm rot="5400000">
              <a:off x="2368" y="756"/>
              <a:ext cx="28" cy="32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rgbClr val="E31A16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10" name="Group 10"/>
          <p:cNvGrpSpPr>
            <a:grpSpLocks/>
          </p:cNvGrpSpPr>
          <p:nvPr/>
        </p:nvGrpSpPr>
        <p:grpSpPr bwMode="auto">
          <a:xfrm>
            <a:off x="4029075" y="3246438"/>
            <a:ext cx="1625600" cy="1085850"/>
            <a:chOff x="2544" y="1872"/>
            <a:chExt cx="1185" cy="791"/>
          </a:xfrm>
        </p:grpSpPr>
        <p:grpSp>
          <p:nvGrpSpPr>
            <p:cNvPr id="11" name="Group 11"/>
            <p:cNvGrpSpPr>
              <a:grpSpLocks/>
            </p:cNvGrpSpPr>
            <p:nvPr/>
          </p:nvGrpSpPr>
          <p:grpSpPr bwMode="auto">
            <a:xfrm>
              <a:off x="2544" y="1872"/>
              <a:ext cx="1185" cy="791"/>
              <a:chOff x="2031" y="1465"/>
              <a:chExt cx="1185" cy="791"/>
            </a:xfrm>
          </p:grpSpPr>
          <p:sp>
            <p:nvSpPr>
              <p:cNvPr id="15" name="Oval 12"/>
              <p:cNvSpPr>
                <a:spLocks noChangeArrowheads="1"/>
              </p:cNvSpPr>
              <p:nvPr/>
            </p:nvSpPr>
            <p:spPr bwMode="auto">
              <a:xfrm>
                <a:off x="2390" y="1465"/>
                <a:ext cx="826" cy="791"/>
              </a:xfrm>
              <a:prstGeom prst="ellipse">
                <a:avLst/>
              </a:prstGeom>
              <a:gradFill rotWithShape="0">
                <a:gsLst>
                  <a:gs pos="0">
                    <a:srgbClr val="FFFFFF"/>
                  </a:gs>
                  <a:gs pos="100000">
                    <a:srgbClr val="9CDCC1"/>
                  </a:gs>
                </a:gsLst>
                <a:path path="shape">
                  <a:fillToRect l="50000" t="50000" r="50000" b="50000"/>
                </a:path>
              </a:gradFill>
              <a:ln w="9525">
                <a:solidFill>
                  <a:srgbClr val="63A186"/>
                </a:solidFill>
                <a:round/>
                <a:headEnd/>
                <a:tailEnd/>
              </a:ln>
              <a:effectLst/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" name="Oval 13"/>
              <p:cNvSpPr>
                <a:spLocks noChangeArrowheads="1"/>
              </p:cNvSpPr>
              <p:nvPr/>
            </p:nvSpPr>
            <p:spPr bwMode="auto">
              <a:xfrm>
                <a:off x="2518" y="1593"/>
                <a:ext cx="553" cy="531"/>
              </a:xfrm>
              <a:prstGeom prst="ellipse">
                <a:avLst/>
              </a:prstGeom>
              <a:gradFill rotWithShape="0">
                <a:gsLst>
                  <a:gs pos="0">
                    <a:srgbClr val="FFFFFF"/>
                  </a:gs>
                  <a:gs pos="100000">
                    <a:srgbClr val="4DA376"/>
                  </a:gs>
                </a:gsLst>
                <a:path path="shape">
                  <a:fillToRect l="50000" t="50000" r="50000" b="50000"/>
                </a:path>
              </a:gradFill>
              <a:ln w="9525">
                <a:solidFill>
                  <a:srgbClr val="63A186"/>
                </a:solidFill>
                <a:round/>
                <a:headEnd/>
                <a:tailEnd/>
              </a:ln>
              <a:effectLst/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" name="Freeform 14"/>
              <p:cNvSpPr>
                <a:spLocks/>
              </p:cNvSpPr>
              <p:nvPr/>
            </p:nvSpPr>
            <p:spPr bwMode="auto">
              <a:xfrm rot="5400000">
                <a:off x="2253" y="1428"/>
                <a:ext cx="123" cy="437"/>
              </a:xfrm>
              <a:custGeom>
                <a:avLst/>
                <a:gdLst/>
                <a:ahLst/>
                <a:cxnLst>
                  <a:cxn ang="0">
                    <a:pos x="72" y="370"/>
                  </a:cxn>
                  <a:cxn ang="0">
                    <a:pos x="86" y="374"/>
                  </a:cxn>
                  <a:cxn ang="0">
                    <a:pos x="104" y="390"/>
                  </a:cxn>
                  <a:cxn ang="0">
                    <a:pos x="118" y="386"/>
                  </a:cxn>
                  <a:cxn ang="0">
                    <a:pos x="118" y="356"/>
                  </a:cxn>
                  <a:cxn ang="0">
                    <a:pos x="112" y="334"/>
                  </a:cxn>
                  <a:cxn ang="0">
                    <a:pos x="102" y="314"/>
                  </a:cxn>
                  <a:cxn ang="0">
                    <a:pos x="86" y="302"/>
                  </a:cxn>
                  <a:cxn ang="0">
                    <a:pos x="78" y="198"/>
                  </a:cxn>
                  <a:cxn ang="0">
                    <a:pos x="92" y="184"/>
                  </a:cxn>
                  <a:cxn ang="0">
                    <a:pos x="96" y="164"/>
                  </a:cxn>
                  <a:cxn ang="0">
                    <a:pos x="96" y="28"/>
                  </a:cxn>
                  <a:cxn ang="0">
                    <a:pos x="90" y="16"/>
                  </a:cxn>
                  <a:cxn ang="0">
                    <a:pos x="82" y="6"/>
                  </a:cxn>
                  <a:cxn ang="0">
                    <a:pos x="68" y="0"/>
                  </a:cxn>
                  <a:cxn ang="0">
                    <a:pos x="54" y="0"/>
                  </a:cxn>
                  <a:cxn ang="0">
                    <a:pos x="42" y="6"/>
                  </a:cxn>
                  <a:cxn ang="0">
                    <a:pos x="32" y="16"/>
                  </a:cxn>
                  <a:cxn ang="0">
                    <a:pos x="28" y="28"/>
                  </a:cxn>
                  <a:cxn ang="0">
                    <a:pos x="26" y="164"/>
                  </a:cxn>
                  <a:cxn ang="0">
                    <a:pos x="32" y="186"/>
                  </a:cxn>
                  <a:cxn ang="0">
                    <a:pos x="48" y="198"/>
                  </a:cxn>
                  <a:cxn ang="0">
                    <a:pos x="38" y="298"/>
                  </a:cxn>
                  <a:cxn ang="0">
                    <a:pos x="22" y="312"/>
                  </a:cxn>
                  <a:cxn ang="0">
                    <a:pos x="8" y="330"/>
                  </a:cxn>
                  <a:cxn ang="0">
                    <a:pos x="2" y="354"/>
                  </a:cxn>
                  <a:cxn ang="0">
                    <a:pos x="2" y="380"/>
                  </a:cxn>
                  <a:cxn ang="0">
                    <a:pos x="8" y="402"/>
                  </a:cxn>
                  <a:cxn ang="0">
                    <a:pos x="16" y="402"/>
                  </a:cxn>
                  <a:cxn ang="0">
                    <a:pos x="24" y="388"/>
                  </a:cxn>
                  <a:cxn ang="0">
                    <a:pos x="38" y="376"/>
                  </a:cxn>
                  <a:cxn ang="0">
                    <a:pos x="54" y="370"/>
                  </a:cxn>
                </a:cxnLst>
                <a:rect l="0" t="0" r="r" b="b"/>
                <a:pathLst>
                  <a:path w="120" h="412">
                    <a:moveTo>
                      <a:pt x="64" y="368"/>
                    </a:moveTo>
                    <a:lnTo>
                      <a:pt x="72" y="370"/>
                    </a:lnTo>
                    <a:lnTo>
                      <a:pt x="80" y="370"/>
                    </a:lnTo>
                    <a:lnTo>
                      <a:pt x="86" y="374"/>
                    </a:lnTo>
                    <a:lnTo>
                      <a:pt x="92" y="378"/>
                    </a:lnTo>
                    <a:lnTo>
                      <a:pt x="104" y="390"/>
                    </a:lnTo>
                    <a:lnTo>
                      <a:pt x="112" y="404"/>
                    </a:lnTo>
                    <a:lnTo>
                      <a:pt x="118" y="386"/>
                    </a:lnTo>
                    <a:lnTo>
                      <a:pt x="120" y="368"/>
                    </a:lnTo>
                    <a:lnTo>
                      <a:pt x="118" y="356"/>
                    </a:lnTo>
                    <a:lnTo>
                      <a:pt x="116" y="344"/>
                    </a:lnTo>
                    <a:lnTo>
                      <a:pt x="112" y="334"/>
                    </a:lnTo>
                    <a:lnTo>
                      <a:pt x="108" y="324"/>
                    </a:lnTo>
                    <a:lnTo>
                      <a:pt x="102" y="314"/>
                    </a:lnTo>
                    <a:lnTo>
                      <a:pt x="94" y="308"/>
                    </a:lnTo>
                    <a:lnTo>
                      <a:pt x="86" y="302"/>
                    </a:lnTo>
                    <a:lnTo>
                      <a:pt x="78" y="298"/>
                    </a:lnTo>
                    <a:lnTo>
                      <a:pt x="78" y="198"/>
                    </a:lnTo>
                    <a:lnTo>
                      <a:pt x="86" y="192"/>
                    </a:lnTo>
                    <a:lnTo>
                      <a:pt x="92" y="184"/>
                    </a:lnTo>
                    <a:lnTo>
                      <a:pt x="96" y="174"/>
                    </a:lnTo>
                    <a:lnTo>
                      <a:pt x="96" y="164"/>
                    </a:lnTo>
                    <a:lnTo>
                      <a:pt x="96" y="36"/>
                    </a:lnTo>
                    <a:lnTo>
                      <a:pt x="96" y="28"/>
                    </a:lnTo>
                    <a:lnTo>
                      <a:pt x="94" y="22"/>
                    </a:lnTo>
                    <a:lnTo>
                      <a:pt x="90" y="16"/>
                    </a:lnTo>
                    <a:lnTo>
                      <a:pt x="86" y="10"/>
                    </a:lnTo>
                    <a:lnTo>
                      <a:pt x="82" y="6"/>
                    </a:lnTo>
                    <a:lnTo>
                      <a:pt x="76" y="2"/>
                    </a:lnTo>
                    <a:lnTo>
                      <a:pt x="68" y="0"/>
                    </a:lnTo>
                    <a:lnTo>
                      <a:pt x="62" y="0"/>
                    </a:lnTo>
                    <a:lnTo>
                      <a:pt x="54" y="0"/>
                    </a:lnTo>
                    <a:lnTo>
                      <a:pt x="48" y="2"/>
                    </a:lnTo>
                    <a:lnTo>
                      <a:pt x="42" y="6"/>
                    </a:lnTo>
                    <a:lnTo>
                      <a:pt x="38" y="10"/>
                    </a:lnTo>
                    <a:lnTo>
                      <a:pt x="32" y="16"/>
                    </a:lnTo>
                    <a:lnTo>
                      <a:pt x="30" y="22"/>
                    </a:lnTo>
                    <a:lnTo>
                      <a:pt x="28" y="28"/>
                    </a:lnTo>
                    <a:lnTo>
                      <a:pt x="26" y="36"/>
                    </a:lnTo>
                    <a:lnTo>
                      <a:pt x="26" y="164"/>
                    </a:lnTo>
                    <a:lnTo>
                      <a:pt x="28" y="176"/>
                    </a:lnTo>
                    <a:lnTo>
                      <a:pt x="32" y="186"/>
                    </a:lnTo>
                    <a:lnTo>
                      <a:pt x="40" y="192"/>
                    </a:lnTo>
                    <a:lnTo>
                      <a:pt x="48" y="198"/>
                    </a:lnTo>
                    <a:lnTo>
                      <a:pt x="48" y="296"/>
                    </a:lnTo>
                    <a:lnTo>
                      <a:pt x="38" y="298"/>
                    </a:lnTo>
                    <a:lnTo>
                      <a:pt x="30" y="304"/>
                    </a:lnTo>
                    <a:lnTo>
                      <a:pt x="22" y="312"/>
                    </a:lnTo>
                    <a:lnTo>
                      <a:pt x="14" y="320"/>
                    </a:lnTo>
                    <a:lnTo>
                      <a:pt x="8" y="330"/>
                    </a:lnTo>
                    <a:lnTo>
                      <a:pt x="4" y="342"/>
                    </a:lnTo>
                    <a:lnTo>
                      <a:pt x="2" y="354"/>
                    </a:lnTo>
                    <a:lnTo>
                      <a:pt x="0" y="368"/>
                    </a:lnTo>
                    <a:lnTo>
                      <a:pt x="2" y="380"/>
                    </a:lnTo>
                    <a:lnTo>
                      <a:pt x="4" y="392"/>
                    </a:lnTo>
                    <a:lnTo>
                      <a:pt x="8" y="402"/>
                    </a:lnTo>
                    <a:lnTo>
                      <a:pt x="12" y="412"/>
                    </a:lnTo>
                    <a:lnTo>
                      <a:pt x="16" y="402"/>
                    </a:lnTo>
                    <a:lnTo>
                      <a:pt x="20" y="394"/>
                    </a:lnTo>
                    <a:lnTo>
                      <a:pt x="24" y="388"/>
                    </a:lnTo>
                    <a:lnTo>
                      <a:pt x="30" y="380"/>
                    </a:lnTo>
                    <a:lnTo>
                      <a:pt x="38" y="376"/>
                    </a:lnTo>
                    <a:lnTo>
                      <a:pt x="46" y="372"/>
                    </a:lnTo>
                    <a:lnTo>
                      <a:pt x="54" y="370"/>
                    </a:lnTo>
                    <a:lnTo>
                      <a:pt x="62" y="368"/>
                    </a:lnTo>
                  </a:path>
                </a:pathLst>
              </a:custGeom>
              <a:solidFill>
                <a:srgbClr val="FF0000"/>
              </a:solidFill>
              <a:ln w="9525">
                <a:solidFill>
                  <a:srgbClr val="FF0000"/>
                </a:solidFill>
                <a:prstDash val="solid"/>
                <a:round/>
                <a:headEnd/>
                <a:tailEnd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8" name="Freeform 15"/>
              <p:cNvSpPr>
                <a:spLocks/>
              </p:cNvSpPr>
              <p:nvPr/>
            </p:nvSpPr>
            <p:spPr bwMode="auto">
              <a:xfrm rot="5400000">
                <a:off x="2201" y="1603"/>
                <a:ext cx="87" cy="427"/>
              </a:xfrm>
              <a:custGeom>
                <a:avLst/>
                <a:gdLst/>
                <a:ahLst/>
                <a:cxnLst>
                  <a:cxn ang="0">
                    <a:pos x="64" y="32"/>
                  </a:cxn>
                  <a:cxn ang="0">
                    <a:pos x="64" y="268"/>
                  </a:cxn>
                  <a:cxn ang="0">
                    <a:pos x="50" y="274"/>
                  </a:cxn>
                  <a:cxn ang="0">
                    <a:pos x="38" y="282"/>
                  </a:cxn>
                  <a:cxn ang="0">
                    <a:pos x="28" y="294"/>
                  </a:cxn>
                  <a:cxn ang="0">
                    <a:pos x="18" y="306"/>
                  </a:cxn>
                  <a:cxn ang="0">
                    <a:pos x="10" y="318"/>
                  </a:cxn>
                  <a:cxn ang="0">
                    <a:pos x="4" y="334"/>
                  </a:cxn>
                  <a:cxn ang="0">
                    <a:pos x="0" y="350"/>
                  </a:cxn>
                  <a:cxn ang="0">
                    <a:pos x="0" y="366"/>
                  </a:cxn>
                  <a:cxn ang="0">
                    <a:pos x="0" y="384"/>
                  </a:cxn>
                  <a:cxn ang="0">
                    <a:pos x="4" y="400"/>
                  </a:cxn>
                  <a:cxn ang="0">
                    <a:pos x="12" y="390"/>
                  </a:cxn>
                  <a:cxn ang="0">
                    <a:pos x="20" y="382"/>
                  </a:cxn>
                  <a:cxn ang="0">
                    <a:pos x="28" y="372"/>
                  </a:cxn>
                  <a:cxn ang="0">
                    <a:pos x="38" y="366"/>
                  </a:cxn>
                  <a:cxn ang="0">
                    <a:pos x="48" y="360"/>
                  </a:cxn>
                  <a:cxn ang="0">
                    <a:pos x="60" y="354"/>
                  </a:cxn>
                  <a:cxn ang="0">
                    <a:pos x="72" y="352"/>
                  </a:cxn>
                  <a:cxn ang="0">
                    <a:pos x="84" y="350"/>
                  </a:cxn>
                  <a:cxn ang="0">
                    <a:pos x="84" y="2"/>
                  </a:cxn>
                  <a:cxn ang="0">
                    <a:pos x="84" y="0"/>
                  </a:cxn>
                  <a:cxn ang="0">
                    <a:pos x="76" y="6"/>
                  </a:cxn>
                  <a:cxn ang="0">
                    <a:pos x="70" y="12"/>
                  </a:cxn>
                  <a:cxn ang="0">
                    <a:pos x="66" y="22"/>
                  </a:cxn>
                  <a:cxn ang="0">
                    <a:pos x="66" y="32"/>
                  </a:cxn>
                </a:cxnLst>
                <a:rect l="0" t="0" r="r" b="b"/>
                <a:pathLst>
                  <a:path w="84" h="400">
                    <a:moveTo>
                      <a:pt x="64" y="32"/>
                    </a:moveTo>
                    <a:lnTo>
                      <a:pt x="64" y="268"/>
                    </a:lnTo>
                    <a:lnTo>
                      <a:pt x="50" y="274"/>
                    </a:lnTo>
                    <a:lnTo>
                      <a:pt x="38" y="282"/>
                    </a:lnTo>
                    <a:lnTo>
                      <a:pt x="28" y="294"/>
                    </a:lnTo>
                    <a:lnTo>
                      <a:pt x="18" y="306"/>
                    </a:lnTo>
                    <a:lnTo>
                      <a:pt x="10" y="318"/>
                    </a:lnTo>
                    <a:lnTo>
                      <a:pt x="4" y="334"/>
                    </a:lnTo>
                    <a:lnTo>
                      <a:pt x="0" y="350"/>
                    </a:lnTo>
                    <a:lnTo>
                      <a:pt x="0" y="366"/>
                    </a:lnTo>
                    <a:lnTo>
                      <a:pt x="0" y="384"/>
                    </a:lnTo>
                    <a:lnTo>
                      <a:pt x="4" y="400"/>
                    </a:lnTo>
                    <a:lnTo>
                      <a:pt x="12" y="390"/>
                    </a:lnTo>
                    <a:lnTo>
                      <a:pt x="20" y="382"/>
                    </a:lnTo>
                    <a:lnTo>
                      <a:pt x="28" y="372"/>
                    </a:lnTo>
                    <a:lnTo>
                      <a:pt x="38" y="366"/>
                    </a:lnTo>
                    <a:lnTo>
                      <a:pt x="48" y="360"/>
                    </a:lnTo>
                    <a:lnTo>
                      <a:pt x="60" y="354"/>
                    </a:lnTo>
                    <a:lnTo>
                      <a:pt x="72" y="352"/>
                    </a:lnTo>
                    <a:lnTo>
                      <a:pt x="84" y="350"/>
                    </a:lnTo>
                    <a:lnTo>
                      <a:pt x="84" y="2"/>
                    </a:lnTo>
                    <a:lnTo>
                      <a:pt x="84" y="0"/>
                    </a:lnTo>
                    <a:lnTo>
                      <a:pt x="76" y="6"/>
                    </a:lnTo>
                    <a:lnTo>
                      <a:pt x="70" y="12"/>
                    </a:lnTo>
                    <a:lnTo>
                      <a:pt x="66" y="22"/>
                    </a:lnTo>
                    <a:lnTo>
                      <a:pt x="66" y="32"/>
                    </a:lnTo>
                  </a:path>
                </a:pathLst>
              </a:custGeom>
              <a:gradFill rotWithShape="0">
                <a:gsLst>
                  <a:gs pos="0">
                    <a:srgbClr val="B286E3"/>
                  </a:gs>
                  <a:gs pos="100000">
                    <a:schemeClr val="bg1"/>
                  </a:gs>
                </a:gsLst>
                <a:lin ang="5400000" scaled="1"/>
              </a:gradFill>
              <a:ln w="12700">
                <a:solidFill>
                  <a:schemeClr val="bg2"/>
                </a:solidFill>
                <a:prstDash val="solid"/>
                <a:round/>
                <a:headEnd/>
                <a:tailEnd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" name="Freeform 16"/>
              <p:cNvSpPr>
                <a:spLocks/>
              </p:cNvSpPr>
              <p:nvPr/>
            </p:nvSpPr>
            <p:spPr bwMode="auto">
              <a:xfrm rot="5400000">
                <a:off x="2205" y="1716"/>
                <a:ext cx="83" cy="422"/>
              </a:xfrm>
              <a:custGeom>
                <a:avLst/>
                <a:gdLst/>
                <a:ahLst/>
                <a:cxnLst>
                  <a:cxn ang="0">
                    <a:pos x="24" y="272"/>
                  </a:cxn>
                  <a:cxn ang="0">
                    <a:pos x="24" y="32"/>
                  </a:cxn>
                  <a:cxn ang="0">
                    <a:pos x="22" y="20"/>
                  </a:cxn>
                  <a:cxn ang="0">
                    <a:pos x="16" y="12"/>
                  </a:cxn>
                  <a:cxn ang="0">
                    <a:pos x="10" y="4"/>
                  </a:cxn>
                  <a:cxn ang="0">
                    <a:pos x="0" y="0"/>
                  </a:cxn>
                  <a:cxn ang="0">
                    <a:pos x="0" y="2"/>
                  </a:cxn>
                  <a:cxn ang="0">
                    <a:pos x="0" y="350"/>
                  </a:cxn>
                  <a:cxn ang="0">
                    <a:pos x="12" y="352"/>
                  </a:cxn>
                  <a:cxn ang="0">
                    <a:pos x="24" y="354"/>
                  </a:cxn>
                  <a:cxn ang="0">
                    <a:pos x="34" y="360"/>
                  </a:cxn>
                  <a:cxn ang="0">
                    <a:pos x="44" y="364"/>
                  </a:cxn>
                  <a:cxn ang="0">
                    <a:pos x="60" y="378"/>
                  </a:cxn>
                  <a:cxn ang="0">
                    <a:pos x="76" y="396"/>
                  </a:cxn>
                  <a:cxn ang="0">
                    <a:pos x="78" y="382"/>
                  </a:cxn>
                  <a:cxn ang="0">
                    <a:pos x="80" y="366"/>
                  </a:cxn>
                  <a:cxn ang="0">
                    <a:pos x="78" y="352"/>
                  </a:cxn>
                  <a:cxn ang="0">
                    <a:pos x="76" y="336"/>
                  </a:cxn>
                  <a:cxn ang="0">
                    <a:pos x="70" y="322"/>
                  </a:cxn>
                  <a:cxn ang="0">
                    <a:pos x="64" y="310"/>
                  </a:cxn>
                  <a:cxn ang="0">
                    <a:pos x="56" y="298"/>
                  </a:cxn>
                  <a:cxn ang="0">
                    <a:pos x="46" y="288"/>
                  </a:cxn>
                  <a:cxn ang="0">
                    <a:pos x="36" y="280"/>
                  </a:cxn>
                  <a:cxn ang="0">
                    <a:pos x="24" y="272"/>
                  </a:cxn>
                </a:cxnLst>
                <a:rect l="0" t="0" r="r" b="b"/>
                <a:pathLst>
                  <a:path w="80" h="396">
                    <a:moveTo>
                      <a:pt x="24" y="272"/>
                    </a:moveTo>
                    <a:lnTo>
                      <a:pt x="24" y="32"/>
                    </a:lnTo>
                    <a:lnTo>
                      <a:pt x="22" y="20"/>
                    </a:lnTo>
                    <a:lnTo>
                      <a:pt x="16" y="12"/>
                    </a:lnTo>
                    <a:lnTo>
                      <a:pt x="10" y="4"/>
                    </a:lnTo>
                    <a:lnTo>
                      <a:pt x="0" y="0"/>
                    </a:lnTo>
                    <a:lnTo>
                      <a:pt x="0" y="2"/>
                    </a:lnTo>
                    <a:lnTo>
                      <a:pt x="0" y="350"/>
                    </a:lnTo>
                    <a:lnTo>
                      <a:pt x="12" y="352"/>
                    </a:lnTo>
                    <a:lnTo>
                      <a:pt x="24" y="354"/>
                    </a:lnTo>
                    <a:lnTo>
                      <a:pt x="34" y="360"/>
                    </a:lnTo>
                    <a:lnTo>
                      <a:pt x="44" y="364"/>
                    </a:lnTo>
                    <a:lnTo>
                      <a:pt x="60" y="378"/>
                    </a:lnTo>
                    <a:lnTo>
                      <a:pt x="76" y="396"/>
                    </a:lnTo>
                    <a:lnTo>
                      <a:pt x="78" y="382"/>
                    </a:lnTo>
                    <a:lnTo>
                      <a:pt x="80" y="366"/>
                    </a:lnTo>
                    <a:lnTo>
                      <a:pt x="78" y="352"/>
                    </a:lnTo>
                    <a:lnTo>
                      <a:pt x="76" y="336"/>
                    </a:lnTo>
                    <a:lnTo>
                      <a:pt x="70" y="322"/>
                    </a:lnTo>
                    <a:lnTo>
                      <a:pt x="64" y="310"/>
                    </a:lnTo>
                    <a:lnTo>
                      <a:pt x="56" y="298"/>
                    </a:lnTo>
                    <a:lnTo>
                      <a:pt x="46" y="288"/>
                    </a:lnTo>
                    <a:lnTo>
                      <a:pt x="36" y="280"/>
                    </a:lnTo>
                    <a:lnTo>
                      <a:pt x="24" y="272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B286E3"/>
                  </a:gs>
                  <a:gs pos="100000">
                    <a:schemeClr val="bg1"/>
                  </a:gs>
                </a:gsLst>
                <a:lin ang="5400000" scaled="1"/>
              </a:gradFill>
              <a:ln w="12700">
                <a:solidFill>
                  <a:schemeClr val="bg2"/>
                </a:solidFill>
                <a:prstDash val="solid"/>
                <a:round/>
                <a:headEnd/>
                <a:tailEnd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" name="Arc 17"/>
              <p:cNvSpPr>
                <a:spLocks/>
              </p:cNvSpPr>
              <p:nvPr/>
            </p:nvSpPr>
            <p:spPr bwMode="auto">
              <a:xfrm rot="5400000" flipV="1">
                <a:off x="2581" y="1671"/>
                <a:ext cx="255" cy="399"/>
              </a:xfrm>
              <a:custGeom>
                <a:avLst/>
                <a:gdLst>
                  <a:gd name="G0" fmla="+- 0 0 0"/>
                  <a:gd name="G1" fmla="+- 16931 0 0"/>
                  <a:gd name="G2" fmla="+- 21600 0 0"/>
                  <a:gd name="T0" fmla="*/ 13412 w 21600"/>
                  <a:gd name="T1" fmla="*/ 0 h 35720"/>
                  <a:gd name="T2" fmla="*/ 10653 w 21600"/>
                  <a:gd name="T3" fmla="*/ 35720 h 35720"/>
                  <a:gd name="T4" fmla="*/ 0 w 21600"/>
                  <a:gd name="T5" fmla="*/ 16931 h 357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1600" h="35720" fill="none" extrusionOk="0">
                    <a:moveTo>
                      <a:pt x="13412" y="-1"/>
                    </a:moveTo>
                    <a:cubicBezTo>
                      <a:pt x="18584" y="4096"/>
                      <a:pt x="21600" y="10332"/>
                      <a:pt x="21600" y="16931"/>
                    </a:cubicBezTo>
                    <a:cubicBezTo>
                      <a:pt x="21600" y="24708"/>
                      <a:pt x="17419" y="31885"/>
                      <a:pt x="10653" y="35720"/>
                    </a:cubicBezTo>
                  </a:path>
                  <a:path w="21600" h="35720" stroke="0" extrusionOk="0">
                    <a:moveTo>
                      <a:pt x="13412" y="-1"/>
                    </a:moveTo>
                    <a:cubicBezTo>
                      <a:pt x="18584" y="4096"/>
                      <a:pt x="21600" y="10332"/>
                      <a:pt x="21600" y="16931"/>
                    </a:cubicBezTo>
                    <a:cubicBezTo>
                      <a:pt x="21600" y="24708"/>
                      <a:pt x="17419" y="31885"/>
                      <a:pt x="10653" y="35720"/>
                    </a:cubicBezTo>
                    <a:lnTo>
                      <a:pt x="0" y="16931"/>
                    </a:lnTo>
                    <a:close/>
                  </a:path>
                </a:pathLst>
              </a:custGeom>
              <a:noFill/>
              <a:ln w="25400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grpSp>
          <p:nvGrpSpPr>
            <p:cNvPr id="12" name="Group 18"/>
            <p:cNvGrpSpPr>
              <a:grpSpLocks/>
            </p:cNvGrpSpPr>
            <p:nvPr/>
          </p:nvGrpSpPr>
          <p:grpSpPr bwMode="auto">
            <a:xfrm>
              <a:off x="3072" y="2064"/>
              <a:ext cx="288" cy="240"/>
              <a:chOff x="1296" y="2880"/>
              <a:chExt cx="288" cy="240"/>
            </a:xfrm>
          </p:grpSpPr>
          <p:sp>
            <p:nvSpPr>
              <p:cNvPr id="13" name="Line 19"/>
              <p:cNvSpPr>
                <a:spLocks noChangeShapeType="1"/>
              </p:cNvSpPr>
              <p:nvPr/>
            </p:nvSpPr>
            <p:spPr bwMode="auto">
              <a:xfrm>
                <a:off x="1296" y="2880"/>
                <a:ext cx="240" cy="192"/>
              </a:xfrm>
              <a:prstGeom prst="line">
                <a:avLst/>
              </a:prstGeom>
              <a:noFill/>
              <a:ln w="57150">
                <a:solidFill>
                  <a:srgbClr val="FF0000"/>
                </a:solidFill>
                <a:round/>
                <a:headEnd/>
                <a:tailEnd/>
              </a:ln>
              <a:effectLst/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" name="Line 20"/>
              <p:cNvSpPr>
                <a:spLocks noChangeShapeType="1"/>
              </p:cNvSpPr>
              <p:nvPr/>
            </p:nvSpPr>
            <p:spPr bwMode="auto">
              <a:xfrm flipH="1">
                <a:off x="1488" y="3024"/>
                <a:ext cx="96" cy="96"/>
              </a:xfrm>
              <a:prstGeom prst="line">
                <a:avLst/>
              </a:prstGeom>
              <a:noFill/>
              <a:ln w="57150">
                <a:solidFill>
                  <a:srgbClr val="FF0000"/>
                </a:solidFill>
                <a:round/>
                <a:headEnd/>
                <a:tailEnd/>
              </a:ln>
              <a:effectLst/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</p:grpSp>
      <p:grpSp>
        <p:nvGrpSpPr>
          <p:cNvPr id="21" name="Group 21"/>
          <p:cNvGrpSpPr>
            <a:grpSpLocks/>
          </p:cNvGrpSpPr>
          <p:nvPr/>
        </p:nvGrpSpPr>
        <p:grpSpPr bwMode="auto">
          <a:xfrm>
            <a:off x="2252663" y="1363663"/>
            <a:ext cx="1560512" cy="1093787"/>
            <a:chOff x="1248" y="595"/>
            <a:chExt cx="1138" cy="797"/>
          </a:xfrm>
        </p:grpSpPr>
        <p:grpSp>
          <p:nvGrpSpPr>
            <p:cNvPr id="22" name="Group 22"/>
            <p:cNvGrpSpPr>
              <a:grpSpLocks/>
            </p:cNvGrpSpPr>
            <p:nvPr/>
          </p:nvGrpSpPr>
          <p:grpSpPr bwMode="auto">
            <a:xfrm>
              <a:off x="1248" y="595"/>
              <a:ext cx="1005" cy="797"/>
              <a:chOff x="661" y="2925"/>
              <a:chExt cx="1251" cy="995"/>
            </a:xfrm>
          </p:grpSpPr>
          <p:sp>
            <p:nvSpPr>
              <p:cNvPr id="27" name="Freeform 23"/>
              <p:cNvSpPr>
                <a:spLocks/>
              </p:cNvSpPr>
              <p:nvPr/>
            </p:nvSpPr>
            <p:spPr bwMode="auto">
              <a:xfrm>
                <a:off x="661" y="2925"/>
                <a:ext cx="1251" cy="995"/>
              </a:xfrm>
              <a:custGeom>
                <a:avLst/>
                <a:gdLst/>
                <a:ahLst/>
                <a:cxnLst>
                  <a:cxn ang="0">
                    <a:pos x="78" y="238"/>
                  </a:cxn>
                  <a:cxn ang="0">
                    <a:pos x="118" y="336"/>
                  </a:cxn>
                  <a:cxn ang="0">
                    <a:pos x="96" y="446"/>
                  </a:cxn>
                  <a:cxn ang="0">
                    <a:pos x="163" y="531"/>
                  </a:cxn>
                  <a:cxn ang="0">
                    <a:pos x="166" y="563"/>
                  </a:cxn>
                  <a:cxn ang="0">
                    <a:pos x="112" y="576"/>
                  </a:cxn>
                  <a:cxn ang="0">
                    <a:pos x="40" y="579"/>
                  </a:cxn>
                  <a:cxn ang="0">
                    <a:pos x="0" y="648"/>
                  </a:cxn>
                  <a:cxn ang="0">
                    <a:pos x="35" y="752"/>
                  </a:cxn>
                  <a:cxn ang="0">
                    <a:pos x="171" y="872"/>
                  </a:cxn>
                  <a:cxn ang="0">
                    <a:pos x="270" y="894"/>
                  </a:cxn>
                  <a:cxn ang="0">
                    <a:pos x="342" y="944"/>
                  </a:cxn>
                  <a:cxn ang="0">
                    <a:pos x="454" y="934"/>
                  </a:cxn>
                  <a:cxn ang="0">
                    <a:pos x="582" y="990"/>
                  </a:cxn>
                  <a:cxn ang="0">
                    <a:pos x="726" y="931"/>
                  </a:cxn>
                  <a:cxn ang="0">
                    <a:pos x="784" y="931"/>
                  </a:cxn>
                  <a:cxn ang="0">
                    <a:pos x="936" y="995"/>
                  </a:cxn>
                  <a:cxn ang="0">
                    <a:pos x="1112" y="955"/>
                  </a:cxn>
                  <a:cxn ang="0">
                    <a:pos x="1144" y="904"/>
                  </a:cxn>
                  <a:cxn ang="0">
                    <a:pos x="1056" y="830"/>
                  </a:cxn>
                  <a:cxn ang="0">
                    <a:pos x="1054" y="787"/>
                  </a:cxn>
                  <a:cxn ang="0">
                    <a:pos x="1112" y="771"/>
                  </a:cxn>
                  <a:cxn ang="0">
                    <a:pos x="1152" y="758"/>
                  </a:cxn>
                  <a:cxn ang="0">
                    <a:pos x="1251" y="563"/>
                  </a:cxn>
                  <a:cxn ang="0">
                    <a:pos x="1150" y="494"/>
                  </a:cxn>
                  <a:cxn ang="0">
                    <a:pos x="1150" y="288"/>
                  </a:cxn>
                  <a:cxn ang="0">
                    <a:pos x="1078" y="163"/>
                  </a:cxn>
                  <a:cxn ang="0">
                    <a:pos x="944" y="144"/>
                  </a:cxn>
                  <a:cxn ang="0">
                    <a:pos x="798" y="56"/>
                  </a:cxn>
                  <a:cxn ang="0">
                    <a:pos x="662" y="0"/>
                  </a:cxn>
                  <a:cxn ang="0">
                    <a:pos x="526" y="8"/>
                  </a:cxn>
                  <a:cxn ang="0">
                    <a:pos x="507" y="27"/>
                  </a:cxn>
                  <a:cxn ang="0">
                    <a:pos x="531" y="99"/>
                  </a:cxn>
                  <a:cxn ang="0">
                    <a:pos x="504" y="144"/>
                  </a:cxn>
                  <a:cxn ang="0">
                    <a:pos x="432" y="75"/>
                  </a:cxn>
                  <a:cxn ang="0">
                    <a:pos x="379" y="70"/>
                  </a:cxn>
                  <a:cxn ang="0">
                    <a:pos x="336" y="96"/>
                  </a:cxn>
                  <a:cxn ang="0">
                    <a:pos x="254" y="152"/>
                  </a:cxn>
                  <a:cxn ang="0">
                    <a:pos x="144" y="182"/>
                  </a:cxn>
                  <a:cxn ang="0">
                    <a:pos x="107" y="192"/>
                  </a:cxn>
                  <a:cxn ang="0">
                    <a:pos x="78" y="238"/>
                  </a:cxn>
                </a:cxnLst>
                <a:rect l="0" t="0" r="r" b="b"/>
                <a:pathLst>
                  <a:path w="1251" h="995">
                    <a:moveTo>
                      <a:pt x="78" y="238"/>
                    </a:moveTo>
                    <a:cubicBezTo>
                      <a:pt x="118" y="334"/>
                      <a:pt x="118" y="299"/>
                      <a:pt x="118" y="336"/>
                    </a:cubicBezTo>
                    <a:lnTo>
                      <a:pt x="96" y="446"/>
                    </a:lnTo>
                    <a:lnTo>
                      <a:pt x="163" y="531"/>
                    </a:lnTo>
                    <a:lnTo>
                      <a:pt x="166" y="563"/>
                    </a:lnTo>
                    <a:cubicBezTo>
                      <a:pt x="114" y="576"/>
                      <a:pt x="132" y="576"/>
                      <a:pt x="112" y="576"/>
                    </a:cubicBezTo>
                    <a:lnTo>
                      <a:pt x="40" y="579"/>
                    </a:lnTo>
                    <a:lnTo>
                      <a:pt x="0" y="648"/>
                    </a:lnTo>
                    <a:lnTo>
                      <a:pt x="35" y="752"/>
                    </a:lnTo>
                    <a:lnTo>
                      <a:pt x="171" y="872"/>
                    </a:lnTo>
                    <a:lnTo>
                      <a:pt x="270" y="894"/>
                    </a:lnTo>
                    <a:cubicBezTo>
                      <a:pt x="339" y="944"/>
                      <a:pt x="310" y="944"/>
                      <a:pt x="342" y="944"/>
                    </a:cubicBezTo>
                    <a:lnTo>
                      <a:pt x="454" y="934"/>
                    </a:lnTo>
                    <a:lnTo>
                      <a:pt x="582" y="990"/>
                    </a:lnTo>
                    <a:lnTo>
                      <a:pt x="726" y="931"/>
                    </a:lnTo>
                    <a:lnTo>
                      <a:pt x="784" y="931"/>
                    </a:lnTo>
                    <a:lnTo>
                      <a:pt x="936" y="995"/>
                    </a:lnTo>
                    <a:lnTo>
                      <a:pt x="1112" y="955"/>
                    </a:lnTo>
                    <a:lnTo>
                      <a:pt x="1144" y="904"/>
                    </a:lnTo>
                    <a:lnTo>
                      <a:pt x="1056" y="830"/>
                    </a:lnTo>
                    <a:lnTo>
                      <a:pt x="1054" y="787"/>
                    </a:lnTo>
                    <a:lnTo>
                      <a:pt x="1112" y="771"/>
                    </a:lnTo>
                    <a:lnTo>
                      <a:pt x="1152" y="758"/>
                    </a:lnTo>
                    <a:lnTo>
                      <a:pt x="1251" y="563"/>
                    </a:lnTo>
                    <a:lnTo>
                      <a:pt x="1150" y="494"/>
                    </a:lnTo>
                    <a:lnTo>
                      <a:pt x="1150" y="288"/>
                    </a:lnTo>
                    <a:lnTo>
                      <a:pt x="1078" y="163"/>
                    </a:lnTo>
                    <a:lnTo>
                      <a:pt x="944" y="144"/>
                    </a:lnTo>
                    <a:lnTo>
                      <a:pt x="798" y="56"/>
                    </a:lnTo>
                    <a:lnTo>
                      <a:pt x="662" y="0"/>
                    </a:lnTo>
                    <a:lnTo>
                      <a:pt x="526" y="8"/>
                    </a:lnTo>
                    <a:lnTo>
                      <a:pt x="507" y="27"/>
                    </a:lnTo>
                    <a:lnTo>
                      <a:pt x="531" y="99"/>
                    </a:lnTo>
                    <a:lnTo>
                      <a:pt x="504" y="144"/>
                    </a:lnTo>
                    <a:lnTo>
                      <a:pt x="432" y="75"/>
                    </a:lnTo>
                    <a:lnTo>
                      <a:pt x="379" y="70"/>
                    </a:lnTo>
                    <a:lnTo>
                      <a:pt x="336" y="96"/>
                    </a:lnTo>
                    <a:lnTo>
                      <a:pt x="254" y="152"/>
                    </a:lnTo>
                    <a:lnTo>
                      <a:pt x="144" y="182"/>
                    </a:lnTo>
                    <a:lnTo>
                      <a:pt x="107" y="192"/>
                    </a:lnTo>
                    <a:lnTo>
                      <a:pt x="78" y="23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rgbClr val="FFDF5E"/>
                  </a:gs>
                </a:gsLst>
                <a:path path="rect">
                  <a:fillToRect l="50000" t="50000" r="50000" b="50000"/>
                </a:path>
              </a:gradFill>
              <a:ln w="3175">
                <a:solidFill>
                  <a:srgbClr val="808080"/>
                </a:solidFill>
                <a:round/>
                <a:headEnd/>
                <a:tailEnd/>
              </a:ln>
              <a:effectLst/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8" name="Freeform 24"/>
              <p:cNvSpPr>
                <a:spLocks/>
              </p:cNvSpPr>
              <p:nvPr/>
            </p:nvSpPr>
            <p:spPr bwMode="auto">
              <a:xfrm>
                <a:off x="1000" y="3211"/>
                <a:ext cx="544" cy="421"/>
              </a:xfrm>
              <a:custGeom>
                <a:avLst/>
                <a:gdLst/>
                <a:ahLst/>
                <a:cxnLst>
                  <a:cxn ang="0">
                    <a:pos x="171" y="93"/>
                  </a:cxn>
                  <a:cxn ang="0">
                    <a:pos x="232" y="18"/>
                  </a:cxn>
                  <a:cxn ang="0">
                    <a:pos x="288" y="0"/>
                  </a:cxn>
                  <a:cxn ang="0">
                    <a:pos x="360" y="10"/>
                  </a:cxn>
                  <a:cxn ang="0">
                    <a:pos x="456" y="98"/>
                  </a:cxn>
                  <a:cxn ang="0">
                    <a:pos x="541" y="258"/>
                  </a:cxn>
                  <a:cxn ang="0">
                    <a:pos x="544" y="304"/>
                  </a:cxn>
                  <a:cxn ang="0">
                    <a:pos x="515" y="357"/>
                  </a:cxn>
                  <a:cxn ang="0">
                    <a:pos x="453" y="378"/>
                  </a:cxn>
                  <a:cxn ang="0">
                    <a:pos x="379" y="378"/>
                  </a:cxn>
                  <a:cxn ang="0">
                    <a:pos x="323" y="370"/>
                  </a:cxn>
                  <a:cxn ang="0">
                    <a:pos x="267" y="381"/>
                  </a:cxn>
                  <a:cxn ang="0">
                    <a:pos x="192" y="397"/>
                  </a:cxn>
                  <a:cxn ang="0">
                    <a:pos x="96" y="421"/>
                  </a:cxn>
                  <a:cxn ang="0">
                    <a:pos x="24" y="365"/>
                  </a:cxn>
                  <a:cxn ang="0">
                    <a:pos x="0" y="288"/>
                  </a:cxn>
                  <a:cxn ang="0">
                    <a:pos x="0" y="221"/>
                  </a:cxn>
                  <a:cxn ang="0">
                    <a:pos x="56" y="133"/>
                  </a:cxn>
                  <a:cxn ang="0">
                    <a:pos x="117" y="112"/>
                  </a:cxn>
                  <a:cxn ang="0">
                    <a:pos x="171" y="93"/>
                  </a:cxn>
                </a:cxnLst>
                <a:rect l="0" t="0" r="r" b="b"/>
                <a:pathLst>
                  <a:path w="544" h="421">
                    <a:moveTo>
                      <a:pt x="171" y="93"/>
                    </a:moveTo>
                    <a:lnTo>
                      <a:pt x="232" y="18"/>
                    </a:lnTo>
                    <a:lnTo>
                      <a:pt x="288" y="0"/>
                    </a:lnTo>
                    <a:cubicBezTo>
                      <a:pt x="360" y="13"/>
                      <a:pt x="360" y="37"/>
                      <a:pt x="360" y="10"/>
                    </a:cubicBezTo>
                    <a:lnTo>
                      <a:pt x="456" y="98"/>
                    </a:lnTo>
                    <a:lnTo>
                      <a:pt x="541" y="258"/>
                    </a:lnTo>
                    <a:lnTo>
                      <a:pt x="544" y="304"/>
                    </a:lnTo>
                    <a:lnTo>
                      <a:pt x="515" y="357"/>
                    </a:lnTo>
                    <a:lnTo>
                      <a:pt x="453" y="378"/>
                    </a:lnTo>
                    <a:lnTo>
                      <a:pt x="379" y="378"/>
                    </a:lnTo>
                    <a:lnTo>
                      <a:pt x="323" y="370"/>
                    </a:lnTo>
                    <a:cubicBezTo>
                      <a:pt x="268" y="381"/>
                      <a:pt x="287" y="381"/>
                      <a:pt x="267" y="381"/>
                    </a:cubicBezTo>
                    <a:lnTo>
                      <a:pt x="192" y="397"/>
                    </a:lnTo>
                    <a:lnTo>
                      <a:pt x="96" y="421"/>
                    </a:lnTo>
                    <a:lnTo>
                      <a:pt x="24" y="365"/>
                    </a:lnTo>
                    <a:lnTo>
                      <a:pt x="0" y="288"/>
                    </a:lnTo>
                    <a:lnTo>
                      <a:pt x="0" y="221"/>
                    </a:lnTo>
                    <a:lnTo>
                      <a:pt x="56" y="133"/>
                    </a:lnTo>
                    <a:lnTo>
                      <a:pt x="117" y="112"/>
                    </a:lnTo>
                    <a:lnTo>
                      <a:pt x="171" y="93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FFDEE8"/>
                  </a:gs>
                  <a:gs pos="100000">
                    <a:srgbClr val="E3A6BE"/>
                  </a:gs>
                </a:gsLst>
                <a:path path="rect">
                  <a:fillToRect l="50000" t="50000" r="50000" b="50000"/>
                </a:path>
              </a:gradFill>
              <a:ln w="3175">
                <a:solidFill>
                  <a:schemeClr val="bg2"/>
                </a:solidFill>
                <a:round/>
                <a:headEnd/>
                <a:tailEnd/>
              </a:ln>
              <a:effectLst/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sp>
          <p:nvSpPr>
            <p:cNvPr id="23" name="Text Box 25"/>
            <p:cNvSpPr txBox="1">
              <a:spLocks noChangeArrowheads="1"/>
            </p:cNvSpPr>
            <p:nvPr/>
          </p:nvSpPr>
          <p:spPr bwMode="auto">
            <a:xfrm>
              <a:off x="1392" y="1052"/>
              <a:ext cx="482" cy="28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US" sz="2000" b="1">
                  <a:latin typeface="Comic Sans MS" charset="0"/>
                </a:rPr>
                <a:t>APC</a:t>
              </a:r>
              <a:endParaRPr lang="en-US">
                <a:latin typeface="Comic Sans MS" charset="0"/>
              </a:endParaRPr>
            </a:p>
          </p:txBody>
        </p:sp>
        <p:sp>
          <p:nvSpPr>
            <p:cNvPr id="24" name="Freeform 26"/>
            <p:cNvSpPr>
              <a:spLocks/>
            </p:cNvSpPr>
            <p:nvPr/>
          </p:nvSpPr>
          <p:spPr bwMode="auto">
            <a:xfrm rot="5400000">
              <a:off x="2106" y="951"/>
              <a:ext cx="111" cy="244"/>
            </a:xfrm>
            <a:custGeom>
              <a:avLst/>
              <a:gdLst/>
              <a:ahLst/>
              <a:cxnLst>
                <a:cxn ang="0">
                  <a:pos x="104" y="4"/>
                </a:cxn>
                <a:cxn ang="0">
                  <a:pos x="106" y="16"/>
                </a:cxn>
                <a:cxn ang="0">
                  <a:pos x="106" y="24"/>
                </a:cxn>
                <a:cxn ang="0">
                  <a:pos x="104" y="32"/>
                </a:cxn>
                <a:cxn ang="0">
                  <a:pos x="100" y="40"/>
                </a:cxn>
                <a:cxn ang="0">
                  <a:pos x="96" y="46"/>
                </a:cxn>
                <a:cxn ang="0">
                  <a:pos x="92" y="50"/>
                </a:cxn>
                <a:cxn ang="0">
                  <a:pos x="86" y="54"/>
                </a:cxn>
                <a:cxn ang="0">
                  <a:pos x="80" y="56"/>
                </a:cxn>
                <a:cxn ang="0">
                  <a:pos x="72" y="58"/>
                </a:cxn>
                <a:cxn ang="0">
                  <a:pos x="66" y="56"/>
                </a:cxn>
                <a:cxn ang="0">
                  <a:pos x="60" y="54"/>
                </a:cxn>
                <a:cxn ang="0">
                  <a:pos x="54" y="50"/>
                </a:cxn>
                <a:cxn ang="0">
                  <a:pos x="50" y="46"/>
                </a:cxn>
                <a:cxn ang="0">
                  <a:pos x="46" y="40"/>
                </a:cxn>
                <a:cxn ang="0">
                  <a:pos x="42" y="32"/>
                </a:cxn>
                <a:cxn ang="0">
                  <a:pos x="40" y="24"/>
                </a:cxn>
                <a:cxn ang="0">
                  <a:pos x="40" y="16"/>
                </a:cxn>
                <a:cxn ang="0">
                  <a:pos x="40" y="8"/>
                </a:cxn>
                <a:cxn ang="0">
                  <a:pos x="42" y="0"/>
                </a:cxn>
                <a:cxn ang="0">
                  <a:pos x="34" y="4"/>
                </a:cxn>
                <a:cxn ang="0">
                  <a:pos x="26" y="10"/>
                </a:cxn>
                <a:cxn ang="0">
                  <a:pos x="18" y="18"/>
                </a:cxn>
                <a:cxn ang="0">
                  <a:pos x="12" y="26"/>
                </a:cxn>
                <a:cxn ang="0">
                  <a:pos x="8" y="36"/>
                </a:cxn>
                <a:cxn ang="0">
                  <a:pos x="4" y="46"/>
                </a:cxn>
                <a:cxn ang="0">
                  <a:pos x="2" y="56"/>
                </a:cxn>
                <a:cxn ang="0">
                  <a:pos x="0" y="68"/>
                </a:cxn>
                <a:cxn ang="0">
                  <a:pos x="0" y="230"/>
                </a:cxn>
                <a:cxn ang="0">
                  <a:pos x="2" y="244"/>
                </a:cxn>
                <a:cxn ang="0">
                  <a:pos x="6" y="258"/>
                </a:cxn>
                <a:cxn ang="0">
                  <a:pos x="12" y="272"/>
                </a:cxn>
                <a:cxn ang="0">
                  <a:pos x="20" y="282"/>
                </a:cxn>
                <a:cxn ang="0">
                  <a:pos x="32" y="292"/>
                </a:cxn>
                <a:cxn ang="0">
                  <a:pos x="44" y="298"/>
                </a:cxn>
                <a:cxn ang="0">
                  <a:pos x="56" y="302"/>
                </a:cxn>
                <a:cxn ang="0">
                  <a:pos x="70" y="304"/>
                </a:cxn>
                <a:cxn ang="0">
                  <a:pos x="84" y="302"/>
                </a:cxn>
                <a:cxn ang="0">
                  <a:pos x="96" y="298"/>
                </a:cxn>
                <a:cxn ang="0">
                  <a:pos x="108" y="292"/>
                </a:cxn>
                <a:cxn ang="0">
                  <a:pos x="120" y="282"/>
                </a:cxn>
                <a:cxn ang="0">
                  <a:pos x="128" y="272"/>
                </a:cxn>
                <a:cxn ang="0">
                  <a:pos x="134" y="258"/>
                </a:cxn>
                <a:cxn ang="0">
                  <a:pos x="138" y="244"/>
                </a:cxn>
                <a:cxn ang="0">
                  <a:pos x="140" y="230"/>
                </a:cxn>
                <a:cxn ang="0">
                  <a:pos x="140" y="68"/>
                </a:cxn>
                <a:cxn ang="0">
                  <a:pos x="138" y="58"/>
                </a:cxn>
                <a:cxn ang="0">
                  <a:pos x="136" y="48"/>
                </a:cxn>
                <a:cxn ang="0">
                  <a:pos x="134" y="38"/>
                </a:cxn>
                <a:cxn ang="0">
                  <a:pos x="130" y="30"/>
                </a:cxn>
                <a:cxn ang="0">
                  <a:pos x="118" y="14"/>
                </a:cxn>
                <a:cxn ang="0">
                  <a:pos x="112" y="8"/>
                </a:cxn>
                <a:cxn ang="0">
                  <a:pos x="106" y="4"/>
                </a:cxn>
              </a:cxnLst>
              <a:rect l="0" t="0" r="r" b="b"/>
              <a:pathLst>
                <a:path w="140" h="304">
                  <a:moveTo>
                    <a:pt x="104" y="4"/>
                  </a:moveTo>
                  <a:lnTo>
                    <a:pt x="106" y="16"/>
                  </a:lnTo>
                  <a:lnTo>
                    <a:pt x="106" y="24"/>
                  </a:lnTo>
                  <a:lnTo>
                    <a:pt x="104" y="32"/>
                  </a:lnTo>
                  <a:lnTo>
                    <a:pt x="100" y="40"/>
                  </a:lnTo>
                  <a:lnTo>
                    <a:pt x="96" y="46"/>
                  </a:lnTo>
                  <a:lnTo>
                    <a:pt x="92" y="50"/>
                  </a:lnTo>
                  <a:lnTo>
                    <a:pt x="86" y="54"/>
                  </a:lnTo>
                  <a:lnTo>
                    <a:pt x="80" y="56"/>
                  </a:lnTo>
                  <a:lnTo>
                    <a:pt x="72" y="58"/>
                  </a:lnTo>
                  <a:lnTo>
                    <a:pt x="66" y="56"/>
                  </a:lnTo>
                  <a:lnTo>
                    <a:pt x="60" y="54"/>
                  </a:lnTo>
                  <a:lnTo>
                    <a:pt x="54" y="50"/>
                  </a:lnTo>
                  <a:lnTo>
                    <a:pt x="50" y="46"/>
                  </a:lnTo>
                  <a:lnTo>
                    <a:pt x="46" y="40"/>
                  </a:lnTo>
                  <a:lnTo>
                    <a:pt x="42" y="32"/>
                  </a:lnTo>
                  <a:lnTo>
                    <a:pt x="40" y="24"/>
                  </a:lnTo>
                  <a:lnTo>
                    <a:pt x="40" y="16"/>
                  </a:lnTo>
                  <a:lnTo>
                    <a:pt x="40" y="8"/>
                  </a:lnTo>
                  <a:lnTo>
                    <a:pt x="42" y="0"/>
                  </a:lnTo>
                  <a:lnTo>
                    <a:pt x="34" y="4"/>
                  </a:lnTo>
                  <a:lnTo>
                    <a:pt x="26" y="10"/>
                  </a:lnTo>
                  <a:lnTo>
                    <a:pt x="18" y="18"/>
                  </a:lnTo>
                  <a:lnTo>
                    <a:pt x="12" y="26"/>
                  </a:lnTo>
                  <a:lnTo>
                    <a:pt x="8" y="36"/>
                  </a:lnTo>
                  <a:lnTo>
                    <a:pt x="4" y="46"/>
                  </a:lnTo>
                  <a:lnTo>
                    <a:pt x="2" y="56"/>
                  </a:lnTo>
                  <a:lnTo>
                    <a:pt x="0" y="68"/>
                  </a:lnTo>
                  <a:lnTo>
                    <a:pt x="0" y="230"/>
                  </a:lnTo>
                  <a:lnTo>
                    <a:pt x="2" y="244"/>
                  </a:lnTo>
                  <a:lnTo>
                    <a:pt x="6" y="258"/>
                  </a:lnTo>
                  <a:lnTo>
                    <a:pt x="12" y="272"/>
                  </a:lnTo>
                  <a:lnTo>
                    <a:pt x="20" y="282"/>
                  </a:lnTo>
                  <a:lnTo>
                    <a:pt x="32" y="292"/>
                  </a:lnTo>
                  <a:lnTo>
                    <a:pt x="44" y="298"/>
                  </a:lnTo>
                  <a:lnTo>
                    <a:pt x="56" y="302"/>
                  </a:lnTo>
                  <a:lnTo>
                    <a:pt x="70" y="304"/>
                  </a:lnTo>
                  <a:lnTo>
                    <a:pt x="84" y="302"/>
                  </a:lnTo>
                  <a:lnTo>
                    <a:pt x="96" y="298"/>
                  </a:lnTo>
                  <a:lnTo>
                    <a:pt x="108" y="292"/>
                  </a:lnTo>
                  <a:lnTo>
                    <a:pt x="120" y="282"/>
                  </a:lnTo>
                  <a:lnTo>
                    <a:pt x="128" y="272"/>
                  </a:lnTo>
                  <a:lnTo>
                    <a:pt x="134" y="258"/>
                  </a:lnTo>
                  <a:lnTo>
                    <a:pt x="138" y="244"/>
                  </a:lnTo>
                  <a:lnTo>
                    <a:pt x="140" y="230"/>
                  </a:lnTo>
                  <a:lnTo>
                    <a:pt x="140" y="68"/>
                  </a:lnTo>
                  <a:lnTo>
                    <a:pt x="138" y="58"/>
                  </a:lnTo>
                  <a:lnTo>
                    <a:pt x="136" y="48"/>
                  </a:lnTo>
                  <a:lnTo>
                    <a:pt x="134" y="38"/>
                  </a:lnTo>
                  <a:lnTo>
                    <a:pt x="130" y="30"/>
                  </a:lnTo>
                  <a:lnTo>
                    <a:pt x="118" y="14"/>
                  </a:lnTo>
                  <a:lnTo>
                    <a:pt x="112" y="8"/>
                  </a:lnTo>
                  <a:lnTo>
                    <a:pt x="106" y="4"/>
                  </a:lnTo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rgbClr val="66E1E3"/>
                </a:gs>
              </a:gsLst>
              <a:lin ang="5400000" scaled="1"/>
            </a:gradFill>
            <a:ln w="12700">
              <a:solidFill>
                <a:schemeClr val="bg2"/>
              </a:solidFill>
              <a:prstDash val="solid"/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" name="Freeform 27"/>
            <p:cNvSpPr>
              <a:spLocks/>
            </p:cNvSpPr>
            <p:nvPr/>
          </p:nvSpPr>
          <p:spPr bwMode="auto">
            <a:xfrm rot="5400000">
              <a:off x="2181" y="705"/>
              <a:ext cx="76" cy="334"/>
            </a:xfrm>
            <a:custGeom>
              <a:avLst/>
              <a:gdLst/>
              <a:ahLst/>
              <a:cxnLst>
                <a:cxn ang="0">
                  <a:pos x="66" y="98"/>
                </a:cxn>
                <a:cxn ang="0">
                  <a:pos x="78" y="90"/>
                </a:cxn>
                <a:cxn ang="0">
                  <a:pos x="88" y="80"/>
                </a:cxn>
                <a:cxn ang="0">
                  <a:pos x="94" y="66"/>
                </a:cxn>
                <a:cxn ang="0">
                  <a:pos x="96" y="52"/>
                </a:cxn>
                <a:cxn ang="0">
                  <a:pos x="96" y="42"/>
                </a:cxn>
                <a:cxn ang="0">
                  <a:pos x="92" y="32"/>
                </a:cxn>
                <a:cxn ang="0">
                  <a:pos x="88" y="24"/>
                </a:cxn>
                <a:cxn ang="0">
                  <a:pos x="82" y="16"/>
                </a:cxn>
                <a:cxn ang="0">
                  <a:pos x="76" y="10"/>
                </a:cxn>
                <a:cxn ang="0">
                  <a:pos x="66" y="4"/>
                </a:cxn>
                <a:cxn ang="0">
                  <a:pos x="58" y="2"/>
                </a:cxn>
                <a:cxn ang="0">
                  <a:pos x="48" y="0"/>
                </a:cxn>
                <a:cxn ang="0">
                  <a:pos x="38" y="2"/>
                </a:cxn>
                <a:cxn ang="0">
                  <a:pos x="30" y="4"/>
                </a:cxn>
                <a:cxn ang="0">
                  <a:pos x="22" y="10"/>
                </a:cxn>
                <a:cxn ang="0">
                  <a:pos x="14" y="16"/>
                </a:cxn>
                <a:cxn ang="0">
                  <a:pos x="8" y="24"/>
                </a:cxn>
                <a:cxn ang="0">
                  <a:pos x="4" y="32"/>
                </a:cxn>
                <a:cxn ang="0">
                  <a:pos x="2" y="42"/>
                </a:cxn>
                <a:cxn ang="0">
                  <a:pos x="0" y="52"/>
                </a:cxn>
                <a:cxn ang="0">
                  <a:pos x="0" y="60"/>
                </a:cxn>
                <a:cxn ang="0">
                  <a:pos x="2" y="68"/>
                </a:cxn>
                <a:cxn ang="0">
                  <a:pos x="10" y="80"/>
                </a:cxn>
                <a:cxn ang="0">
                  <a:pos x="20" y="92"/>
                </a:cxn>
                <a:cxn ang="0">
                  <a:pos x="32" y="100"/>
                </a:cxn>
                <a:cxn ang="0">
                  <a:pos x="30" y="108"/>
                </a:cxn>
                <a:cxn ang="0">
                  <a:pos x="28" y="118"/>
                </a:cxn>
                <a:cxn ang="0">
                  <a:pos x="28" y="138"/>
                </a:cxn>
                <a:cxn ang="0">
                  <a:pos x="12" y="378"/>
                </a:cxn>
                <a:cxn ang="0">
                  <a:pos x="12" y="386"/>
                </a:cxn>
                <a:cxn ang="0">
                  <a:pos x="16" y="394"/>
                </a:cxn>
                <a:cxn ang="0">
                  <a:pos x="18" y="400"/>
                </a:cxn>
                <a:cxn ang="0">
                  <a:pos x="22" y="406"/>
                </a:cxn>
                <a:cxn ang="0">
                  <a:pos x="28" y="410"/>
                </a:cxn>
                <a:cxn ang="0">
                  <a:pos x="34" y="414"/>
                </a:cxn>
                <a:cxn ang="0">
                  <a:pos x="40" y="416"/>
                </a:cxn>
                <a:cxn ang="0">
                  <a:pos x="48" y="416"/>
                </a:cxn>
                <a:cxn ang="0">
                  <a:pos x="56" y="416"/>
                </a:cxn>
                <a:cxn ang="0">
                  <a:pos x="62" y="414"/>
                </a:cxn>
                <a:cxn ang="0">
                  <a:pos x="68" y="410"/>
                </a:cxn>
                <a:cxn ang="0">
                  <a:pos x="74" y="406"/>
                </a:cxn>
                <a:cxn ang="0">
                  <a:pos x="78" y="400"/>
                </a:cxn>
                <a:cxn ang="0">
                  <a:pos x="82" y="394"/>
                </a:cxn>
                <a:cxn ang="0">
                  <a:pos x="84" y="386"/>
                </a:cxn>
                <a:cxn ang="0">
                  <a:pos x="84" y="378"/>
                </a:cxn>
                <a:cxn ang="0">
                  <a:pos x="74" y="138"/>
                </a:cxn>
                <a:cxn ang="0">
                  <a:pos x="72" y="118"/>
                </a:cxn>
                <a:cxn ang="0">
                  <a:pos x="70" y="108"/>
                </a:cxn>
                <a:cxn ang="0">
                  <a:pos x="68" y="98"/>
                </a:cxn>
              </a:cxnLst>
              <a:rect l="0" t="0" r="r" b="b"/>
              <a:pathLst>
                <a:path w="96" h="416">
                  <a:moveTo>
                    <a:pt x="66" y="98"/>
                  </a:moveTo>
                  <a:lnTo>
                    <a:pt x="78" y="90"/>
                  </a:lnTo>
                  <a:lnTo>
                    <a:pt x="88" y="80"/>
                  </a:lnTo>
                  <a:lnTo>
                    <a:pt x="94" y="66"/>
                  </a:lnTo>
                  <a:lnTo>
                    <a:pt x="96" y="52"/>
                  </a:lnTo>
                  <a:lnTo>
                    <a:pt x="96" y="42"/>
                  </a:lnTo>
                  <a:lnTo>
                    <a:pt x="92" y="32"/>
                  </a:lnTo>
                  <a:lnTo>
                    <a:pt x="88" y="24"/>
                  </a:lnTo>
                  <a:lnTo>
                    <a:pt x="82" y="16"/>
                  </a:lnTo>
                  <a:lnTo>
                    <a:pt x="76" y="10"/>
                  </a:lnTo>
                  <a:lnTo>
                    <a:pt x="66" y="4"/>
                  </a:lnTo>
                  <a:lnTo>
                    <a:pt x="58" y="2"/>
                  </a:lnTo>
                  <a:lnTo>
                    <a:pt x="48" y="0"/>
                  </a:lnTo>
                  <a:lnTo>
                    <a:pt x="38" y="2"/>
                  </a:lnTo>
                  <a:lnTo>
                    <a:pt x="30" y="4"/>
                  </a:lnTo>
                  <a:lnTo>
                    <a:pt x="22" y="10"/>
                  </a:lnTo>
                  <a:lnTo>
                    <a:pt x="14" y="16"/>
                  </a:lnTo>
                  <a:lnTo>
                    <a:pt x="8" y="24"/>
                  </a:lnTo>
                  <a:lnTo>
                    <a:pt x="4" y="32"/>
                  </a:lnTo>
                  <a:lnTo>
                    <a:pt x="2" y="42"/>
                  </a:lnTo>
                  <a:lnTo>
                    <a:pt x="0" y="52"/>
                  </a:lnTo>
                  <a:lnTo>
                    <a:pt x="0" y="60"/>
                  </a:lnTo>
                  <a:lnTo>
                    <a:pt x="2" y="68"/>
                  </a:lnTo>
                  <a:lnTo>
                    <a:pt x="10" y="80"/>
                  </a:lnTo>
                  <a:lnTo>
                    <a:pt x="20" y="92"/>
                  </a:lnTo>
                  <a:lnTo>
                    <a:pt x="32" y="100"/>
                  </a:lnTo>
                  <a:lnTo>
                    <a:pt x="30" y="108"/>
                  </a:lnTo>
                  <a:lnTo>
                    <a:pt x="28" y="118"/>
                  </a:lnTo>
                  <a:lnTo>
                    <a:pt x="28" y="138"/>
                  </a:lnTo>
                  <a:lnTo>
                    <a:pt x="12" y="378"/>
                  </a:lnTo>
                  <a:lnTo>
                    <a:pt x="12" y="386"/>
                  </a:lnTo>
                  <a:lnTo>
                    <a:pt x="16" y="394"/>
                  </a:lnTo>
                  <a:lnTo>
                    <a:pt x="18" y="400"/>
                  </a:lnTo>
                  <a:lnTo>
                    <a:pt x="22" y="406"/>
                  </a:lnTo>
                  <a:lnTo>
                    <a:pt x="28" y="410"/>
                  </a:lnTo>
                  <a:lnTo>
                    <a:pt x="34" y="414"/>
                  </a:lnTo>
                  <a:lnTo>
                    <a:pt x="40" y="416"/>
                  </a:lnTo>
                  <a:lnTo>
                    <a:pt x="48" y="416"/>
                  </a:lnTo>
                  <a:lnTo>
                    <a:pt x="56" y="416"/>
                  </a:lnTo>
                  <a:lnTo>
                    <a:pt x="62" y="414"/>
                  </a:lnTo>
                  <a:lnTo>
                    <a:pt x="68" y="410"/>
                  </a:lnTo>
                  <a:lnTo>
                    <a:pt x="74" y="406"/>
                  </a:lnTo>
                  <a:lnTo>
                    <a:pt x="78" y="400"/>
                  </a:lnTo>
                  <a:lnTo>
                    <a:pt x="82" y="394"/>
                  </a:lnTo>
                  <a:lnTo>
                    <a:pt x="84" y="386"/>
                  </a:lnTo>
                  <a:lnTo>
                    <a:pt x="84" y="378"/>
                  </a:lnTo>
                  <a:lnTo>
                    <a:pt x="74" y="138"/>
                  </a:lnTo>
                  <a:lnTo>
                    <a:pt x="72" y="118"/>
                  </a:lnTo>
                  <a:lnTo>
                    <a:pt x="70" y="108"/>
                  </a:lnTo>
                  <a:lnTo>
                    <a:pt x="68" y="98"/>
                  </a:lnTo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rgbClr val="7F4730"/>
                </a:gs>
              </a:gsLst>
              <a:lin ang="5400000" scaled="1"/>
            </a:gradFill>
            <a:ln w="12700">
              <a:solidFill>
                <a:schemeClr val="bg2"/>
              </a:solidFill>
              <a:prstDash val="solid"/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Oval 28"/>
            <p:cNvSpPr>
              <a:spLocks noChangeArrowheads="1"/>
            </p:cNvSpPr>
            <p:nvPr/>
          </p:nvSpPr>
          <p:spPr bwMode="auto">
            <a:xfrm rot="5400000">
              <a:off x="2280" y="1045"/>
              <a:ext cx="39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rgbClr val="E31A16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9" name="Text Box 29"/>
          <p:cNvSpPr txBox="1">
            <a:spLocks noChangeArrowheads="1"/>
          </p:cNvSpPr>
          <p:nvPr/>
        </p:nvSpPr>
        <p:spPr bwMode="auto">
          <a:xfrm>
            <a:off x="3765550" y="2187575"/>
            <a:ext cx="68103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2000" b="1">
                <a:latin typeface="Comic Sans MS" charset="0"/>
              </a:rPr>
              <a:t>TCR</a:t>
            </a:r>
            <a:endParaRPr lang="en-US" sz="1800" b="1">
              <a:latin typeface="Comic Sans MS" charset="0"/>
            </a:endParaRPr>
          </a:p>
        </p:txBody>
      </p:sp>
      <p:sp>
        <p:nvSpPr>
          <p:cNvPr id="30" name="Text Box 30"/>
          <p:cNvSpPr txBox="1">
            <a:spLocks noChangeArrowheads="1"/>
          </p:cNvSpPr>
          <p:nvPr/>
        </p:nvSpPr>
        <p:spPr bwMode="auto">
          <a:xfrm>
            <a:off x="4029075" y="1133475"/>
            <a:ext cx="944563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2000" b="1">
                <a:latin typeface="Comic Sans MS" charset="0"/>
              </a:rPr>
              <a:t>CD28 </a:t>
            </a:r>
            <a:endParaRPr lang="en-US" sz="1800" b="1">
              <a:latin typeface="Comic Sans MS" charset="0"/>
            </a:endParaRPr>
          </a:p>
        </p:txBody>
      </p:sp>
      <p:grpSp>
        <p:nvGrpSpPr>
          <p:cNvPr id="31" name="Group 31"/>
          <p:cNvGrpSpPr>
            <a:grpSpLocks/>
          </p:cNvGrpSpPr>
          <p:nvPr/>
        </p:nvGrpSpPr>
        <p:grpSpPr bwMode="auto">
          <a:xfrm>
            <a:off x="3832225" y="1535113"/>
            <a:ext cx="1354138" cy="901700"/>
            <a:chOff x="2430" y="620"/>
            <a:chExt cx="988" cy="657"/>
          </a:xfrm>
        </p:grpSpPr>
        <p:grpSp>
          <p:nvGrpSpPr>
            <p:cNvPr id="32" name="Group 32"/>
            <p:cNvGrpSpPr>
              <a:grpSpLocks/>
            </p:cNvGrpSpPr>
            <p:nvPr/>
          </p:nvGrpSpPr>
          <p:grpSpPr bwMode="auto">
            <a:xfrm>
              <a:off x="2729" y="620"/>
              <a:ext cx="689" cy="657"/>
              <a:chOff x="304" y="560"/>
              <a:chExt cx="776" cy="768"/>
            </a:xfrm>
          </p:grpSpPr>
          <p:sp>
            <p:nvSpPr>
              <p:cNvPr id="38" name="Oval 33"/>
              <p:cNvSpPr>
                <a:spLocks noChangeArrowheads="1"/>
              </p:cNvSpPr>
              <p:nvPr/>
            </p:nvSpPr>
            <p:spPr bwMode="auto">
              <a:xfrm>
                <a:off x="304" y="560"/>
                <a:ext cx="776" cy="768"/>
              </a:xfrm>
              <a:prstGeom prst="ellipse">
                <a:avLst/>
              </a:prstGeom>
              <a:gradFill rotWithShape="0">
                <a:gsLst>
                  <a:gs pos="0">
                    <a:srgbClr val="FFFFFF"/>
                  </a:gs>
                  <a:gs pos="100000">
                    <a:srgbClr val="9CDCC1"/>
                  </a:gs>
                </a:gsLst>
                <a:path path="shape">
                  <a:fillToRect l="50000" t="50000" r="50000" b="50000"/>
                </a:path>
              </a:gradFill>
              <a:ln w="9525">
                <a:solidFill>
                  <a:srgbClr val="63A186"/>
                </a:solidFill>
                <a:round/>
                <a:headEnd/>
                <a:tailEnd/>
              </a:ln>
              <a:effectLst/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9" name="Oval 34"/>
              <p:cNvSpPr>
                <a:spLocks noChangeArrowheads="1"/>
              </p:cNvSpPr>
              <p:nvPr/>
            </p:nvSpPr>
            <p:spPr bwMode="auto">
              <a:xfrm>
                <a:off x="424" y="685"/>
                <a:ext cx="520" cy="515"/>
              </a:xfrm>
              <a:prstGeom prst="ellipse">
                <a:avLst/>
              </a:prstGeom>
              <a:gradFill rotWithShape="0">
                <a:gsLst>
                  <a:gs pos="0">
                    <a:srgbClr val="FFFFFF"/>
                  </a:gs>
                  <a:gs pos="100000">
                    <a:srgbClr val="4DA376"/>
                  </a:gs>
                </a:gsLst>
                <a:path path="shape">
                  <a:fillToRect l="50000" t="50000" r="50000" b="50000"/>
                </a:path>
              </a:gradFill>
              <a:ln w="9525">
                <a:solidFill>
                  <a:srgbClr val="63A186"/>
                </a:solidFill>
                <a:round/>
                <a:headEnd/>
                <a:tailEnd/>
              </a:ln>
              <a:effectLst/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sp>
          <p:nvSpPr>
            <p:cNvPr id="33" name="Freeform 35"/>
            <p:cNvSpPr>
              <a:spLocks/>
            </p:cNvSpPr>
            <p:nvPr/>
          </p:nvSpPr>
          <p:spPr bwMode="auto">
            <a:xfrm rot="5400000">
              <a:off x="2615" y="588"/>
              <a:ext cx="103" cy="365"/>
            </a:xfrm>
            <a:custGeom>
              <a:avLst/>
              <a:gdLst/>
              <a:ahLst/>
              <a:cxnLst>
                <a:cxn ang="0">
                  <a:pos x="72" y="370"/>
                </a:cxn>
                <a:cxn ang="0">
                  <a:pos x="86" y="374"/>
                </a:cxn>
                <a:cxn ang="0">
                  <a:pos x="104" y="390"/>
                </a:cxn>
                <a:cxn ang="0">
                  <a:pos x="118" y="386"/>
                </a:cxn>
                <a:cxn ang="0">
                  <a:pos x="118" y="356"/>
                </a:cxn>
                <a:cxn ang="0">
                  <a:pos x="112" y="334"/>
                </a:cxn>
                <a:cxn ang="0">
                  <a:pos x="102" y="314"/>
                </a:cxn>
                <a:cxn ang="0">
                  <a:pos x="86" y="302"/>
                </a:cxn>
                <a:cxn ang="0">
                  <a:pos x="78" y="198"/>
                </a:cxn>
                <a:cxn ang="0">
                  <a:pos x="92" y="184"/>
                </a:cxn>
                <a:cxn ang="0">
                  <a:pos x="96" y="164"/>
                </a:cxn>
                <a:cxn ang="0">
                  <a:pos x="96" y="28"/>
                </a:cxn>
                <a:cxn ang="0">
                  <a:pos x="90" y="16"/>
                </a:cxn>
                <a:cxn ang="0">
                  <a:pos x="82" y="6"/>
                </a:cxn>
                <a:cxn ang="0">
                  <a:pos x="68" y="0"/>
                </a:cxn>
                <a:cxn ang="0">
                  <a:pos x="54" y="0"/>
                </a:cxn>
                <a:cxn ang="0">
                  <a:pos x="42" y="6"/>
                </a:cxn>
                <a:cxn ang="0">
                  <a:pos x="32" y="16"/>
                </a:cxn>
                <a:cxn ang="0">
                  <a:pos x="28" y="28"/>
                </a:cxn>
                <a:cxn ang="0">
                  <a:pos x="26" y="164"/>
                </a:cxn>
                <a:cxn ang="0">
                  <a:pos x="32" y="186"/>
                </a:cxn>
                <a:cxn ang="0">
                  <a:pos x="48" y="198"/>
                </a:cxn>
                <a:cxn ang="0">
                  <a:pos x="38" y="298"/>
                </a:cxn>
                <a:cxn ang="0">
                  <a:pos x="22" y="312"/>
                </a:cxn>
                <a:cxn ang="0">
                  <a:pos x="8" y="330"/>
                </a:cxn>
                <a:cxn ang="0">
                  <a:pos x="2" y="354"/>
                </a:cxn>
                <a:cxn ang="0">
                  <a:pos x="2" y="380"/>
                </a:cxn>
                <a:cxn ang="0">
                  <a:pos x="8" y="402"/>
                </a:cxn>
                <a:cxn ang="0">
                  <a:pos x="16" y="402"/>
                </a:cxn>
                <a:cxn ang="0">
                  <a:pos x="24" y="388"/>
                </a:cxn>
                <a:cxn ang="0">
                  <a:pos x="38" y="376"/>
                </a:cxn>
                <a:cxn ang="0">
                  <a:pos x="54" y="370"/>
                </a:cxn>
              </a:cxnLst>
              <a:rect l="0" t="0" r="r" b="b"/>
              <a:pathLst>
                <a:path w="120" h="412">
                  <a:moveTo>
                    <a:pt x="64" y="368"/>
                  </a:moveTo>
                  <a:lnTo>
                    <a:pt x="72" y="370"/>
                  </a:lnTo>
                  <a:lnTo>
                    <a:pt x="80" y="370"/>
                  </a:lnTo>
                  <a:lnTo>
                    <a:pt x="86" y="374"/>
                  </a:lnTo>
                  <a:lnTo>
                    <a:pt x="92" y="378"/>
                  </a:lnTo>
                  <a:lnTo>
                    <a:pt x="104" y="390"/>
                  </a:lnTo>
                  <a:lnTo>
                    <a:pt x="112" y="404"/>
                  </a:lnTo>
                  <a:lnTo>
                    <a:pt x="118" y="386"/>
                  </a:lnTo>
                  <a:lnTo>
                    <a:pt x="120" y="368"/>
                  </a:lnTo>
                  <a:lnTo>
                    <a:pt x="118" y="356"/>
                  </a:lnTo>
                  <a:lnTo>
                    <a:pt x="116" y="344"/>
                  </a:lnTo>
                  <a:lnTo>
                    <a:pt x="112" y="334"/>
                  </a:lnTo>
                  <a:lnTo>
                    <a:pt x="108" y="324"/>
                  </a:lnTo>
                  <a:lnTo>
                    <a:pt x="102" y="314"/>
                  </a:lnTo>
                  <a:lnTo>
                    <a:pt x="94" y="308"/>
                  </a:lnTo>
                  <a:lnTo>
                    <a:pt x="86" y="302"/>
                  </a:lnTo>
                  <a:lnTo>
                    <a:pt x="78" y="298"/>
                  </a:lnTo>
                  <a:lnTo>
                    <a:pt x="78" y="198"/>
                  </a:lnTo>
                  <a:lnTo>
                    <a:pt x="86" y="192"/>
                  </a:lnTo>
                  <a:lnTo>
                    <a:pt x="92" y="184"/>
                  </a:lnTo>
                  <a:lnTo>
                    <a:pt x="96" y="174"/>
                  </a:lnTo>
                  <a:lnTo>
                    <a:pt x="96" y="164"/>
                  </a:lnTo>
                  <a:lnTo>
                    <a:pt x="96" y="36"/>
                  </a:lnTo>
                  <a:lnTo>
                    <a:pt x="96" y="28"/>
                  </a:lnTo>
                  <a:lnTo>
                    <a:pt x="94" y="22"/>
                  </a:lnTo>
                  <a:lnTo>
                    <a:pt x="90" y="16"/>
                  </a:lnTo>
                  <a:lnTo>
                    <a:pt x="86" y="10"/>
                  </a:lnTo>
                  <a:lnTo>
                    <a:pt x="82" y="6"/>
                  </a:lnTo>
                  <a:lnTo>
                    <a:pt x="76" y="2"/>
                  </a:lnTo>
                  <a:lnTo>
                    <a:pt x="68" y="0"/>
                  </a:lnTo>
                  <a:lnTo>
                    <a:pt x="62" y="0"/>
                  </a:lnTo>
                  <a:lnTo>
                    <a:pt x="54" y="0"/>
                  </a:lnTo>
                  <a:lnTo>
                    <a:pt x="48" y="2"/>
                  </a:lnTo>
                  <a:lnTo>
                    <a:pt x="42" y="6"/>
                  </a:lnTo>
                  <a:lnTo>
                    <a:pt x="38" y="10"/>
                  </a:lnTo>
                  <a:lnTo>
                    <a:pt x="32" y="16"/>
                  </a:lnTo>
                  <a:lnTo>
                    <a:pt x="30" y="22"/>
                  </a:lnTo>
                  <a:lnTo>
                    <a:pt x="28" y="28"/>
                  </a:lnTo>
                  <a:lnTo>
                    <a:pt x="26" y="36"/>
                  </a:lnTo>
                  <a:lnTo>
                    <a:pt x="26" y="164"/>
                  </a:lnTo>
                  <a:lnTo>
                    <a:pt x="28" y="176"/>
                  </a:lnTo>
                  <a:lnTo>
                    <a:pt x="32" y="186"/>
                  </a:lnTo>
                  <a:lnTo>
                    <a:pt x="40" y="192"/>
                  </a:lnTo>
                  <a:lnTo>
                    <a:pt x="48" y="198"/>
                  </a:lnTo>
                  <a:lnTo>
                    <a:pt x="48" y="296"/>
                  </a:lnTo>
                  <a:lnTo>
                    <a:pt x="38" y="298"/>
                  </a:lnTo>
                  <a:lnTo>
                    <a:pt x="30" y="304"/>
                  </a:lnTo>
                  <a:lnTo>
                    <a:pt x="22" y="312"/>
                  </a:lnTo>
                  <a:lnTo>
                    <a:pt x="14" y="320"/>
                  </a:lnTo>
                  <a:lnTo>
                    <a:pt x="8" y="330"/>
                  </a:lnTo>
                  <a:lnTo>
                    <a:pt x="4" y="342"/>
                  </a:lnTo>
                  <a:lnTo>
                    <a:pt x="2" y="354"/>
                  </a:lnTo>
                  <a:lnTo>
                    <a:pt x="0" y="368"/>
                  </a:lnTo>
                  <a:lnTo>
                    <a:pt x="2" y="380"/>
                  </a:lnTo>
                  <a:lnTo>
                    <a:pt x="4" y="392"/>
                  </a:lnTo>
                  <a:lnTo>
                    <a:pt x="8" y="402"/>
                  </a:lnTo>
                  <a:lnTo>
                    <a:pt x="12" y="412"/>
                  </a:lnTo>
                  <a:lnTo>
                    <a:pt x="16" y="402"/>
                  </a:lnTo>
                  <a:lnTo>
                    <a:pt x="20" y="394"/>
                  </a:lnTo>
                  <a:lnTo>
                    <a:pt x="24" y="388"/>
                  </a:lnTo>
                  <a:lnTo>
                    <a:pt x="30" y="380"/>
                  </a:lnTo>
                  <a:lnTo>
                    <a:pt x="38" y="376"/>
                  </a:lnTo>
                  <a:lnTo>
                    <a:pt x="46" y="372"/>
                  </a:lnTo>
                  <a:lnTo>
                    <a:pt x="54" y="370"/>
                  </a:lnTo>
                  <a:lnTo>
                    <a:pt x="62" y="368"/>
                  </a:lnTo>
                </a:path>
              </a:pathLst>
            </a:custGeom>
            <a:gradFill rotWithShape="0">
              <a:gsLst>
                <a:gs pos="0">
                  <a:srgbClr val="C2AE8E"/>
                </a:gs>
                <a:gs pos="100000">
                  <a:schemeClr val="bg1"/>
                </a:gs>
              </a:gsLst>
              <a:lin ang="5400000" scaled="1"/>
            </a:gradFill>
            <a:ln w="9525">
              <a:solidFill>
                <a:schemeClr val="bg2"/>
              </a:solidFill>
              <a:prstDash val="solid"/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" name="Freeform 36"/>
            <p:cNvSpPr>
              <a:spLocks/>
            </p:cNvSpPr>
            <p:nvPr/>
          </p:nvSpPr>
          <p:spPr bwMode="auto">
            <a:xfrm rot="5400000">
              <a:off x="2572" y="734"/>
              <a:ext cx="72" cy="356"/>
            </a:xfrm>
            <a:custGeom>
              <a:avLst/>
              <a:gdLst/>
              <a:ahLst/>
              <a:cxnLst>
                <a:cxn ang="0">
                  <a:pos x="64" y="32"/>
                </a:cxn>
                <a:cxn ang="0">
                  <a:pos x="64" y="268"/>
                </a:cxn>
                <a:cxn ang="0">
                  <a:pos x="50" y="274"/>
                </a:cxn>
                <a:cxn ang="0">
                  <a:pos x="38" y="282"/>
                </a:cxn>
                <a:cxn ang="0">
                  <a:pos x="28" y="294"/>
                </a:cxn>
                <a:cxn ang="0">
                  <a:pos x="18" y="306"/>
                </a:cxn>
                <a:cxn ang="0">
                  <a:pos x="10" y="318"/>
                </a:cxn>
                <a:cxn ang="0">
                  <a:pos x="4" y="334"/>
                </a:cxn>
                <a:cxn ang="0">
                  <a:pos x="0" y="350"/>
                </a:cxn>
                <a:cxn ang="0">
                  <a:pos x="0" y="366"/>
                </a:cxn>
                <a:cxn ang="0">
                  <a:pos x="0" y="384"/>
                </a:cxn>
                <a:cxn ang="0">
                  <a:pos x="4" y="400"/>
                </a:cxn>
                <a:cxn ang="0">
                  <a:pos x="12" y="390"/>
                </a:cxn>
                <a:cxn ang="0">
                  <a:pos x="20" y="382"/>
                </a:cxn>
                <a:cxn ang="0">
                  <a:pos x="28" y="372"/>
                </a:cxn>
                <a:cxn ang="0">
                  <a:pos x="38" y="366"/>
                </a:cxn>
                <a:cxn ang="0">
                  <a:pos x="48" y="360"/>
                </a:cxn>
                <a:cxn ang="0">
                  <a:pos x="60" y="354"/>
                </a:cxn>
                <a:cxn ang="0">
                  <a:pos x="72" y="352"/>
                </a:cxn>
                <a:cxn ang="0">
                  <a:pos x="84" y="350"/>
                </a:cxn>
                <a:cxn ang="0">
                  <a:pos x="84" y="2"/>
                </a:cxn>
                <a:cxn ang="0">
                  <a:pos x="84" y="0"/>
                </a:cxn>
                <a:cxn ang="0">
                  <a:pos x="76" y="6"/>
                </a:cxn>
                <a:cxn ang="0">
                  <a:pos x="70" y="12"/>
                </a:cxn>
                <a:cxn ang="0">
                  <a:pos x="66" y="22"/>
                </a:cxn>
                <a:cxn ang="0">
                  <a:pos x="66" y="32"/>
                </a:cxn>
              </a:cxnLst>
              <a:rect l="0" t="0" r="r" b="b"/>
              <a:pathLst>
                <a:path w="84" h="400">
                  <a:moveTo>
                    <a:pt x="64" y="32"/>
                  </a:moveTo>
                  <a:lnTo>
                    <a:pt x="64" y="268"/>
                  </a:lnTo>
                  <a:lnTo>
                    <a:pt x="50" y="274"/>
                  </a:lnTo>
                  <a:lnTo>
                    <a:pt x="38" y="282"/>
                  </a:lnTo>
                  <a:lnTo>
                    <a:pt x="28" y="294"/>
                  </a:lnTo>
                  <a:lnTo>
                    <a:pt x="18" y="306"/>
                  </a:lnTo>
                  <a:lnTo>
                    <a:pt x="10" y="318"/>
                  </a:lnTo>
                  <a:lnTo>
                    <a:pt x="4" y="334"/>
                  </a:lnTo>
                  <a:lnTo>
                    <a:pt x="0" y="350"/>
                  </a:lnTo>
                  <a:lnTo>
                    <a:pt x="0" y="366"/>
                  </a:lnTo>
                  <a:lnTo>
                    <a:pt x="0" y="384"/>
                  </a:lnTo>
                  <a:lnTo>
                    <a:pt x="4" y="400"/>
                  </a:lnTo>
                  <a:lnTo>
                    <a:pt x="12" y="390"/>
                  </a:lnTo>
                  <a:lnTo>
                    <a:pt x="20" y="382"/>
                  </a:lnTo>
                  <a:lnTo>
                    <a:pt x="28" y="372"/>
                  </a:lnTo>
                  <a:lnTo>
                    <a:pt x="38" y="366"/>
                  </a:lnTo>
                  <a:lnTo>
                    <a:pt x="48" y="360"/>
                  </a:lnTo>
                  <a:lnTo>
                    <a:pt x="60" y="354"/>
                  </a:lnTo>
                  <a:lnTo>
                    <a:pt x="72" y="352"/>
                  </a:lnTo>
                  <a:lnTo>
                    <a:pt x="84" y="350"/>
                  </a:lnTo>
                  <a:lnTo>
                    <a:pt x="84" y="2"/>
                  </a:lnTo>
                  <a:lnTo>
                    <a:pt x="84" y="0"/>
                  </a:lnTo>
                  <a:lnTo>
                    <a:pt x="76" y="6"/>
                  </a:lnTo>
                  <a:lnTo>
                    <a:pt x="70" y="12"/>
                  </a:lnTo>
                  <a:lnTo>
                    <a:pt x="66" y="22"/>
                  </a:lnTo>
                  <a:lnTo>
                    <a:pt x="66" y="32"/>
                  </a:lnTo>
                </a:path>
              </a:pathLst>
            </a:custGeom>
            <a:gradFill rotWithShape="0">
              <a:gsLst>
                <a:gs pos="0">
                  <a:srgbClr val="B286E3"/>
                </a:gs>
                <a:gs pos="100000">
                  <a:schemeClr val="bg1"/>
                </a:gs>
              </a:gsLst>
              <a:lin ang="5400000" scaled="1"/>
            </a:gradFill>
            <a:ln w="12700">
              <a:solidFill>
                <a:schemeClr val="bg2"/>
              </a:solidFill>
              <a:prstDash val="solid"/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" name="Freeform 37"/>
            <p:cNvSpPr>
              <a:spLocks/>
            </p:cNvSpPr>
            <p:nvPr/>
          </p:nvSpPr>
          <p:spPr bwMode="auto">
            <a:xfrm rot="5400000">
              <a:off x="2575" y="827"/>
              <a:ext cx="70" cy="352"/>
            </a:xfrm>
            <a:custGeom>
              <a:avLst/>
              <a:gdLst/>
              <a:ahLst/>
              <a:cxnLst>
                <a:cxn ang="0">
                  <a:pos x="24" y="272"/>
                </a:cxn>
                <a:cxn ang="0">
                  <a:pos x="24" y="32"/>
                </a:cxn>
                <a:cxn ang="0">
                  <a:pos x="22" y="20"/>
                </a:cxn>
                <a:cxn ang="0">
                  <a:pos x="16" y="12"/>
                </a:cxn>
                <a:cxn ang="0">
                  <a:pos x="10" y="4"/>
                </a:cxn>
                <a:cxn ang="0">
                  <a:pos x="0" y="0"/>
                </a:cxn>
                <a:cxn ang="0">
                  <a:pos x="0" y="2"/>
                </a:cxn>
                <a:cxn ang="0">
                  <a:pos x="0" y="350"/>
                </a:cxn>
                <a:cxn ang="0">
                  <a:pos x="12" y="352"/>
                </a:cxn>
                <a:cxn ang="0">
                  <a:pos x="24" y="354"/>
                </a:cxn>
                <a:cxn ang="0">
                  <a:pos x="34" y="360"/>
                </a:cxn>
                <a:cxn ang="0">
                  <a:pos x="44" y="364"/>
                </a:cxn>
                <a:cxn ang="0">
                  <a:pos x="60" y="378"/>
                </a:cxn>
                <a:cxn ang="0">
                  <a:pos x="76" y="396"/>
                </a:cxn>
                <a:cxn ang="0">
                  <a:pos x="78" y="382"/>
                </a:cxn>
                <a:cxn ang="0">
                  <a:pos x="80" y="366"/>
                </a:cxn>
                <a:cxn ang="0">
                  <a:pos x="78" y="352"/>
                </a:cxn>
                <a:cxn ang="0">
                  <a:pos x="76" y="336"/>
                </a:cxn>
                <a:cxn ang="0">
                  <a:pos x="70" y="322"/>
                </a:cxn>
                <a:cxn ang="0">
                  <a:pos x="64" y="310"/>
                </a:cxn>
                <a:cxn ang="0">
                  <a:pos x="56" y="298"/>
                </a:cxn>
                <a:cxn ang="0">
                  <a:pos x="46" y="288"/>
                </a:cxn>
                <a:cxn ang="0">
                  <a:pos x="36" y="280"/>
                </a:cxn>
                <a:cxn ang="0">
                  <a:pos x="24" y="272"/>
                </a:cxn>
              </a:cxnLst>
              <a:rect l="0" t="0" r="r" b="b"/>
              <a:pathLst>
                <a:path w="80" h="396">
                  <a:moveTo>
                    <a:pt x="24" y="272"/>
                  </a:moveTo>
                  <a:lnTo>
                    <a:pt x="24" y="32"/>
                  </a:lnTo>
                  <a:lnTo>
                    <a:pt x="22" y="20"/>
                  </a:lnTo>
                  <a:lnTo>
                    <a:pt x="16" y="12"/>
                  </a:lnTo>
                  <a:lnTo>
                    <a:pt x="10" y="4"/>
                  </a:lnTo>
                  <a:lnTo>
                    <a:pt x="0" y="0"/>
                  </a:lnTo>
                  <a:lnTo>
                    <a:pt x="0" y="2"/>
                  </a:lnTo>
                  <a:lnTo>
                    <a:pt x="0" y="350"/>
                  </a:lnTo>
                  <a:lnTo>
                    <a:pt x="12" y="352"/>
                  </a:lnTo>
                  <a:lnTo>
                    <a:pt x="24" y="354"/>
                  </a:lnTo>
                  <a:lnTo>
                    <a:pt x="34" y="360"/>
                  </a:lnTo>
                  <a:lnTo>
                    <a:pt x="44" y="364"/>
                  </a:lnTo>
                  <a:lnTo>
                    <a:pt x="60" y="378"/>
                  </a:lnTo>
                  <a:lnTo>
                    <a:pt x="76" y="396"/>
                  </a:lnTo>
                  <a:lnTo>
                    <a:pt x="78" y="382"/>
                  </a:lnTo>
                  <a:lnTo>
                    <a:pt x="80" y="366"/>
                  </a:lnTo>
                  <a:lnTo>
                    <a:pt x="78" y="352"/>
                  </a:lnTo>
                  <a:lnTo>
                    <a:pt x="76" y="336"/>
                  </a:lnTo>
                  <a:lnTo>
                    <a:pt x="70" y="322"/>
                  </a:lnTo>
                  <a:lnTo>
                    <a:pt x="64" y="310"/>
                  </a:lnTo>
                  <a:lnTo>
                    <a:pt x="56" y="298"/>
                  </a:lnTo>
                  <a:lnTo>
                    <a:pt x="46" y="288"/>
                  </a:lnTo>
                  <a:lnTo>
                    <a:pt x="36" y="280"/>
                  </a:lnTo>
                  <a:lnTo>
                    <a:pt x="24" y="272"/>
                  </a:lnTo>
                  <a:close/>
                </a:path>
              </a:pathLst>
            </a:custGeom>
            <a:gradFill rotWithShape="0">
              <a:gsLst>
                <a:gs pos="0">
                  <a:srgbClr val="B286E3"/>
                </a:gs>
                <a:gs pos="100000">
                  <a:schemeClr val="bg1"/>
                </a:gs>
              </a:gsLst>
              <a:lin ang="5400000" scaled="1"/>
            </a:gradFill>
            <a:ln w="12700">
              <a:solidFill>
                <a:schemeClr val="bg2"/>
              </a:solidFill>
              <a:prstDash val="solid"/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" name="Arc 38"/>
            <p:cNvSpPr>
              <a:spLocks/>
            </p:cNvSpPr>
            <p:nvPr/>
          </p:nvSpPr>
          <p:spPr bwMode="auto">
            <a:xfrm rot="5400000" flipV="1">
              <a:off x="2855" y="752"/>
              <a:ext cx="212" cy="332"/>
            </a:xfrm>
            <a:custGeom>
              <a:avLst/>
              <a:gdLst>
                <a:gd name="G0" fmla="+- 0 0 0"/>
                <a:gd name="G1" fmla="+- 16931 0 0"/>
                <a:gd name="G2" fmla="+- 21600 0 0"/>
                <a:gd name="T0" fmla="*/ 13412 w 21600"/>
                <a:gd name="T1" fmla="*/ 0 h 35720"/>
                <a:gd name="T2" fmla="*/ 10653 w 21600"/>
                <a:gd name="T3" fmla="*/ 35720 h 35720"/>
                <a:gd name="T4" fmla="*/ 0 w 21600"/>
                <a:gd name="T5" fmla="*/ 16931 h 357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35720" fill="none" extrusionOk="0">
                  <a:moveTo>
                    <a:pt x="13412" y="-1"/>
                  </a:moveTo>
                  <a:cubicBezTo>
                    <a:pt x="18584" y="4096"/>
                    <a:pt x="21600" y="10332"/>
                    <a:pt x="21600" y="16931"/>
                  </a:cubicBezTo>
                  <a:cubicBezTo>
                    <a:pt x="21600" y="24708"/>
                    <a:pt x="17419" y="31885"/>
                    <a:pt x="10653" y="35720"/>
                  </a:cubicBezTo>
                </a:path>
                <a:path w="21600" h="35720" stroke="0" extrusionOk="0">
                  <a:moveTo>
                    <a:pt x="13412" y="-1"/>
                  </a:moveTo>
                  <a:cubicBezTo>
                    <a:pt x="18584" y="4096"/>
                    <a:pt x="21600" y="10332"/>
                    <a:pt x="21600" y="16931"/>
                  </a:cubicBezTo>
                  <a:cubicBezTo>
                    <a:pt x="21600" y="24708"/>
                    <a:pt x="17419" y="31885"/>
                    <a:pt x="10653" y="35720"/>
                  </a:cubicBezTo>
                  <a:lnTo>
                    <a:pt x="0" y="16931"/>
                  </a:lnTo>
                  <a:close/>
                </a:path>
              </a:pathLst>
            </a:custGeom>
            <a:noFill/>
            <a:ln w="25400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" name="Arc 39"/>
            <p:cNvSpPr>
              <a:spLocks/>
            </p:cNvSpPr>
            <p:nvPr/>
          </p:nvSpPr>
          <p:spPr bwMode="auto">
            <a:xfrm rot="-5400000">
              <a:off x="2898" y="646"/>
              <a:ext cx="265" cy="331"/>
            </a:xfrm>
            <a:custGeom>
              <a:avLst/>
              <a:gdLst>
                <a:gd name="G0" fmla="+- 0 0 0"/>
                <a:gd name="G1" fmla="+- 16931 0 0"/>
                <a:gd name="G2" fmla="+- 21600 0 0"/>
                <a:gd name="T0" fmla="*/ 13412 w 21600"/>
                <a:gd name="T1" fmla="*/ 0 h 35720"/>
                <a:gd name="T2" fmla="*/ 10653 w 21600"/>
                <a:gd name="T3" fmla="*/ 35720 h 35720"/>
                <a:gd name="T4" fmla="*/ 0 w 21600"/>
                <a:gd name="T5" fmla="*/ 16931 h 357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35720" fill="none" extrusionOk="0">
                  <a:moveTo>
                    <a:pt x="13412" y="-1"/>
                  </a:moveTo>
                  <a:cubicBezTo>
                    <a:pt x="18584" y="4096"/>
                    <a:pt x="21600" y="10332"/>
                    <a:pt x="21600" y="16931"/>
                  </a:cubicBezTo>
                  <a:cubicBezTo>
                    <a:pt x="21600" y="24708"/>
                    <a:pt x="17419" y="31885"/>
                    <a:pt x="10653" y="35720"/>
                  </a:cubicBezTo>
                </a:path>
                <a:path w="21600" h="35720" stroke="0" extrusionOk="0">
                  <a:moveTo>
                    <a:pt x="13412" y="-1"/>
                  </a:moveTo>
                  <a:cubicBezTo>
                    <a:pt x="18584" y="4096"/>
                    <a:pt x="21600" y="10332"/>
                    <a:pt x="21600" y="16931"/>
                  </a:cubicBezTo>
                  <a:cubicBezTo>
                    <a:pt x="21600" y="24708"/>
                    <a:pt x="17419" y="31885"/>
                    <a:pt x="10653" y="35720"/>
                  </a:cubicBezTo>
                  <a:lnTo>
                    <a:pt x="0" y="16931"/>
                  </a:lnTo>
                  <a:close/>
                </a:path>
              </a:pathLst>
            </a:custGeom>
            <a:noFill/>
            <a:ln w="25400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40" name="Line 40"/>
          <p:cNvSpPr>
            <a:spLocks noChangeShapeType="1"/>
          </p:cNvSpPr>
          <p:nvPr/>
        </p:nvSpPr>
        <p:spPr bwMode="auto">
          <a:xfrm flipH="1">
            <a:off x="4160838" y="1403350"/>
            <a:ext cx="196850" cy="2635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1" name="Line 41"/>
          <p:cNvSpPr>
            <a:spLocks noChangeShapeType="1"/>
          </p:cNvSpPr>
          <p:nvPr/>
        </p:nvSpPr>
        <p:spPr bwMode="auto">
          <a:xfrm>
            <a:off x="4095750" y="2062163"/>
            <a:ext cx="0" cy="1968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2" name="Text Box 42"/>
          <p:cNvSpPr txBox="1">
            <a:spLocks noChangeArrowheads="1"/>
          </p:cNvSpPr>
          <p:nvPr/>
        </p:nvSpPr>
        <p:spPr bwMode="auto">
          <a:xfrm>
            <a:off x="4884738" y="1989138"/>
            <a:ext cx="88265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2000" b="1">
                <a:effectLst>
                  <a:outerShdw blurRad="38100" dist="38100" dir="2700000" algn="tl">
                    <a:srgbClr val="DDDDDD"/>
                  </a:outerShdw>
                </a:effectLst>
                <a:latin typeface="Comic Sans MS" charset="0"/>
              </a:rPr>
              <a:t>Naïve</a:t>
            </a:r>
          </a:p>
          <a:p>
            <a:r>
              <a:rPr lang="en-US" sz="2000" b="1">
                <a:effectLst>
                  <a:outerShdw blurRad="38100" dist="38100" dir="2700000" algn="tl">
                    <a:srgbClr val="DDDDDD"/>
                  </a:outerShdw>
                </a:effectLst>
                <a:latin typeface="Comic Sans MS" charset="0"/>
              </a:rPr>
              <a:t>T cell</a:t>
            </a:r>
            <a:endParaRPr lang="en-US" sz="1800" b="1">
              <a:effectLst>
                <a:outerShdw blurRad="38100" dist="38100" dir="2700000" algn="tl">
                  <a:srgbClr val="DDDDDD"/>
                </a:outerShdw>
              </a:effectLst>
              <a:latin typeface="Comic Sans MS" charset="0"/>
            </a:endParaRPr>
          </a:p>
        </p:txBody>
      </p:sp>
      <p:sp>
        <p:nvSpPr>
          <p:cNvPr id="43" name="Text Box 43"/>
          <p:cNvSpPr txBox="1">
            <a:spLocks noChangeArrowheads="1"/>
          </p:cNvSpPr>
          <p:nvPr/>
        </p:nvSpPr>
        <p:spPr bwMode="auto">
          <a:xfrm>
            <a:off x="3173413" y="1133475"/>
            <a:ext cx="500062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2000" b="1">
                <a:latin typeface="Comic Sans MS" charset="0"/>
              </a:rPr>
              <a:t>B7</a:t>
            </a:r>
          </a:p>
        </p:txBody>
      </p:sp>
      <p:sp>
        <p:nvSpPr>
          <p:cNvPr id="44" name="Line 44"/>
          <p:cNvSpPr>
            <a:spLocks noChangeShapeType="1"/>
          </p:cNvSpPr>
          <p:nvPr/>
        </p:nvSpPr>
        <p:spPr bwMode="auto">
          <a:xfrm>
            <a:off x="3436938" y="1403350"/>
            <a:ext cx="196850" cy="32861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5" name="Rectangle 45"/>
          <p:cNvSpPr>
            <a:spLocks noChangeArrowheads="1"/>
          </p:cNvSpPr>
          <p:nvPr/>
        </p:nvSpPr>
        <p:spPr bwMode="auto">
          <a:xfrm>
            <a:off x="674688" y="1592263"/>
            <a:ext cx="1763712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ctr"/>
            <a:r>
              <a:rPr lang="en-US" b="1">
                <a:latin typeface="Comic Sans MS" charset="0"/>
              </a:rPr>
              <a:t>B7-CD28</a:t>
            </a:r>
          </a:p>
          <a:p>
            <a:pPr algn="ctr"/>
            <a:r>
              <a:rPr lang="en-US" b="1">
                <a:latin typeface="Comic Sans MS" charset="0"/>
              </a:rPr>
              <a:t>interaction</a:t>
            </a:r>
            <a:endParaRPr lang="en-US" b="1">
              <a:solidFill>
                <a:srgbClr val="FAFD00"/>
              </a:solidFill>
              <a:latin typeface="Comic Sans MS" charset="0"/>
            </a:endParaRPr>
          </a:p>
        </p:txBody>
      </p:sp>
      <p:sp>
        <p:nvSpPr>
          <p:cNvPr id="46" name="Rectangle 46"/>
          <p:cNvSpPr>
            <a:spLocks noChangeArrowheads="1"/>
          </p:cNvSpPr>
          <p:nvPr/>
        </p:nvSpPr>
        <p:spPr bwMode="auto">
          <a:xfrm>
            <a:off x="739775" y="3370263"/>
            <a:ext cx="191135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ctr"/>
            <a:r>
              <a:rPr lang="en-US" b="1">
                <a:solidFill>
                  <a:srgbClr val="FF0000"/>
                </a:solidFill>
                <a:latin typeface="Comic Sans MS" charset="0"/>
              </a:rPr>
              <a:t>B7-CTLA-4</a:t>
            </a:r>
          </a:p>
          <a:p>
            <a:pPr algn="ctr"/>
            <a:r>
              <a:rPr lang="en-US" b="1">
                <a:solidFill>
                  <a:srgbClr val="FF0000"/>
                </a:solidFill>
                <a:latin typeface="Comic Sans MS" charset="0"/>
              </a:rPr>
              <a:t>interaction</a:t>
            </a:r>
          </a:p>
        </p:txBody>
      </p:sp>
      <p:sp>
        <p:nvSpPr>
          <p:cNvPr id="47" name="Text Box 47"/>
          <p:cNvSpPr txBox="1">
            <a:spLocks noChangeArrowheads="1"/>
          </p:cNvSpPr>
          <p:nvPr/>
        </p:nvSpPr>
        <p:spPr bwMode="auto">
          <a:xfrm>
            <a:off x="4038600" y="2895600"/>
            <a:ext cx="122237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b="1">
                <a:solidFill>
                  <a:srgbClr val="FF0000"/>
                </a:solidFill>
                <a:latin typeface="Comic Sans MS" charset="0"/>
              </a:rPr>
              <a:t>CTLA-4</a:t>
            </a:r>
            <a:endParaRPr lang="en-US" sz="2000" b="1">
              <a:latin typeface="Comic Sans MS" charset="0"/>
            </a:endParaRPr>
          </a:p>
        </p:txBody>
      </p:sp>
      <p:sp>
        <p:nvSpPr>
          <p:cNvPr id="48" name="Line 48"/>
          <p:cNvSpPr>
            <a:spLocks noChangeShapeType="1"/>
          </p:cNvSpPr>
          <p:nvPr/>
        </p:nvSpPr>
        <p:spPr bwMode="auto">
          <a:xfrm flipH="1">
            <a:off x="4424363" y="3181350"/>
            <a:ext cx="196850" cy="2635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9" name="Line 49"/>
          <p:cNvSpPr>
            <a:spLocks noChangeShapeType="1"/>
          </p:cNvSpPr>
          <p:nvPr/>
        </p:nvSpPr>
        <p:spPr bwMode="auto">
          <a:xfrm>
            <a:off x="5411788" y="1930400"/>
            <a:ext cx="592137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grpSp>
        <p:nvGrpSpPr>
          <p:cNvPr id="50" name="Group 50"/>
          <p:cNvGrpSpPr>
            <a:grpSpLocks/>
          </p:cNvGrpSpPr>
          <p:nvPr/>
        </p:nvGrpSpPr>
        <p:grpSpPr bwMode="auto">
          <a:xfrm>
            <a:off x="6267450" y="1271588"/>
            <a:ext cx="788988" cy="735012"/>
            <a:chOff x="304" y="560"/>
            <a:chExt cx="776" cy="768"/>
          </a:xfrm>
        </p:grpSpPr>
        <p:sp>
          <p:nvSpPr>
            <p:cNvPr id="51" name="Oval 51"/>
            <p:cNvSpPr>
              <a:spLocks noChangeArrowheads="1"/>
            </p:cNvSpPr>
            <p:nvPr/>
          </p:nvSpPr>
          <p:spPr bwMode="auto">
            <a:xfrm>
              <a:off x="304" y="560"/>
              <a:ext cx="776" cy="768"/>
            </a:xfrm>
            <a:prstGeom prst="ellipse">
              <a:avLst/>
            </a:prstGeom>
            <a:gradFill rotWithShape="0">
              <a:gsLst>
                <a:gs pos="0">
                  <a:srgbClr val="FFFFFF"/>
                </a:gs>
                <a:gs pos="100000">
                  <a:srgbClr val="9CDCC1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rgbClr val="63A186"/>
              </a:solidFill>
              <a:round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2" name="Oval 52"/>
            <p:cNvSpPr>
              <a:spLocks noChangeArrowheads="1"/>
            </p:cNvSpPr>
            <p:nvPr/>
          </p:nvSpPr>
          <p:spPr bwMode="auto">
            <a:xfrm>
              <a:off x="424" y="685"/>
              <a:ext cx="520" cy="515"/>
            </a:xfrm>
            <a:prstGeom prst="ellipse">
              <a:avLst/>
            </a:prstGeom>
            <a:gradFill rotWithShape="0">
              <a:gsLst>
                <a:gs pos="0">
                  <a:srgbClr val="FFFFFF"/>
                </a:gs>
                <a:gs pos="100000">
                  <a:srgbClr val="4DA376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rgbClr val="63A186"/>
              </a:solidFill>
              <a:round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53" name="Group 53"/>
          <p:cNvGrpSpPr>
            <a:grpSpLocks/>
          </p:cNvGrpSpPr>
          <p:nvPr/>
        </p:nvGrpSpPr>
        <p:grpSpPr bwMode="auto">
          <a:xfrm>
            <a:off x="6069013" y="1600200"/>
            <a:ext cx="790575" cy="736600"/>
            <a:chOff x="304" y="560"/>
            <a:chExt cx="776" cy="768"/>
          </a:xfrm>
        </p:grpSpPr>
        <p:sp>
          <p:nvSpPr>
            <p:cNvPr id="54" name="Oval 54"/>
            <p:cNvSpPr>
              <a:spLocks noChangeArrowheads="1"/>
            </p:cNvSpPr>
            <p:nvPr/>
          </p:nvSpPr>
          <p:spPr bwMode="auto">
            <a:xfrm>
              <a:off x="304" y="560"/>
              <a:ext cx="776" cy="768"/>
            </a:xfrm>
            <a:prstGeom prst="ellipse">
              <a:avLst/>
            </a:prstGeom>
            <a:gradFill rotWithShape="0">
              <a:gsLst>
                <a:gs pos="0">
                  <a:srgbClr val="FFFFFF"/>
                </a:gs>
                <a:gs pos="100000">
                  <a:srgbClr val="9CDCC1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rgbClr val="63A186"/>
              </a:solidFill>
              <a:round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" name="Oval 55"/>
            <p:cNvSpPr>
              <a:spLocks noChangeArrowheads="1"/>
            </p:cNvSpPr>
            <p:nvPr/>
          </p:nvSpPr>
          <p:spPr bwMode="auto">
            <a:xfrm>
              <a:off x="424" y="685"/>
              <a:ext cx="520" cy="515"/>
            </a:xfrm>
            <a:prstGeom prst="ellipse">
              <a:avLst/>
            </a:prstGeom>
            <a:gradFill rotWithShape="0">
              <a:gsLst>
                <a:gs pos="0">
                  <a:srgbClr val="FFFFFF"/>
                </a:gs>
                <a:gs pos="100000">
                  <a:srgbClr val="4DA376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rgbClr val="63A186"/>
              </a:solidFill>
              <a:round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56" name="Group 56"/>
          <p:cNvGrpSpPr>
            <a:grpSpLocks/>
          </p:cNvGrpSpPr>
          <p:nvPr/>
        </p:nvGrpSpPr>
        <p:grpSpPr bwMode="auto">
          <a:xfrm>
            <a:off x="6464300" y="1731963"/>
            <a:ext cx="790575" cy="735012"/>
            <a:chOff x="304" y="560"/>
            <a:chExt cx="776" cy="768"/>
          </a:xfrm>
        </p:grpSpPr>
        <p:sp>
          <p:nvSpPr>
            <p:cNvPr id="57" name="Oval 57"/>
            <p:cNvSpPr>
              <a:spLocks noChangeArrowheads="1"/>
            </p:cNvSpPr>
            <p:nvPr/>
          </p:nvSpPr>
          <p:spPr bwMode="auto">
            <a:xfrm>
              <a:off x="304" y="560"/>
              <a:ext cx="776" cy="768"/>
            </a:xfrm>
            <a:prstGeom prst="ellipse">
              <a:avLst/>
            </a:prstGeom>
            <a:gradFill rotWithShape="0">
              <a:gsLst>
                <a:gs pos="0">
                  <a:srgbClr val="FFFFFF"/>
                </a:gs>
                <a:gs pos="100000">
                  <a:srgbClr val="9CDCC1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rgbClr val="63A186"/>
              </a:solidFill>
              <a:round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8" name="Oval 58"/>
            <p:cNvSpPr>
              <a:spLocks noChangeArrowheads="1"/>
            </p:cNvSpPr>
            <p:nvPr/>
          </p:nvSpPr>
          <p:spPr bwMode="auto">
            <a:xfrm>
              <a:off x="424" y="685"/>
              <a:ext cx="520" cy="515"/>
            </a:xfrm>
            <a:prstGeom prst="ellipse">
              <a:avLst/>
            </a:prstGeom>
            <a:gradFill rotWithShape="0">
              <a:gsLst>
                <a:gs pos="0">
                  <a:srgbClr val="FFFFFF"/>
                </a:gs>
                <a:gs pos="100000">
                  <a:srgbClr val="4DA376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rgbClr val="63A186"/>
              </a:solidFill>
              <a:round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59" name="Group 59"/>
          <p:cNvGrpSpPr>
            <a:grpSpLocks/>
          </p:cNvGrpSpPr>
          <p:nvPr/>
        </p:nvGrpSpPr>
        <p:grpSpPr bwMode="auto">
          <a:xfrm>
            <a:off x="6267450" y="1930400"/>
            <a:ext cx="788988" cy="735013"/>
            <a:chOff x="304" y="560"/>
            <a:chExt cx="776" cy="768"/>
          </a:xfrm>
        </p:grpSpPr>
        <p:sp>
          <p:nvSpPr>
            <p:cNvPr id="60" name="Oval 60"/>
            <p:cNvSpPr>
              <a:spLocks noChangeArrowheads="1"/>
            </p:cNvSpPr>
            <p:nvPr/>
          </p:nvSpPr>
          <p:spPr bwMode="auto">
            <a:xfrm>
              <a:off x="304" y="560"/>
              <a:ext cx="776" cy="768"/>
            </a:xfrm>
            <a:prstGeom prst="ellipse">
              <a:avLst/>
            </a:prstGeom>
            <a:gradFill rotWithShape="0">
              <a:gsLst>
                <a:gs pos="0">
                  <a:srgbClr val="FFFFFF"/>
                </a:gs>
                <a:gs pos="100000">
                  <a:srgbClr val="9CDCC1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rgbClr val="63A186"/>
              </a:solidFill>
              <a:round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1" name="Oval 61"/>
            <p:cNvSpPr>
              <a:spLocks noChangeArrowheads="1"/>
            </p:cNvSpPr>
            <p:nvPr/>
          </p:nvSpPr>
          <p:spPr bwMode="auto">
            <a:xfrm>
              <a:off x="424" y="685"/>
              <a:ext cx="520" cy="515"/>
            </a:xfrm>
            <a:prstGeom prst="ellipse">
              <a:avLst/>
            </a:prstGeom>
            <a:gradFill rotWithShape="0">
              <a:gsLst>
                <a:gs pos="0">
                  <a:srgbClr val="FFFFFF"/>
                </a:gs>
                <a:gs pos="100000">
                  <a:srgbClr val="4DA376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rgbClr val="63A186"/>
              </a:solidFill>
              <a:round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62" name="Line 62"/>
          <p:cNvSpPr>
            <a:spLocks noChangeShapeType="1"/>
          </p:cNvSpPr>
          <p:nvPr/>
        </p:nvSpPr>
        <p:spPr bwMode="auto">
          <a:xfrm>
            <a:off x="5807075" y="3773488"/>
            <a:ext cx="592138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grpSp>
        <p:nvGrpSpPr>
          <p:cNvPr id="63" name="Group 63"/>
          <p:cNvGrpSpPr>
            <a:grpSpLocks/>
          </p:cNvGrpSpPr>
          <p:nvPr/>
        </p:nvGrpSpPr>
        <p:grpSpPr bwMode="auto">
          <a:xfrm>
            <a:off x="6464300" y="3378200"/>
            <a:ext cx="790575" cy="735013"/>
            <a:chOff x="304" y="560"/>
            <a:chExt cx="776" cy="768"/>
          </a:xfrm>
        </p:grpSpPr>
        <p:sp>
          <p:nvSpPr>
            <p:cNvPr id="64" name="Oval 64"/>
            <p:cNvSpPr>
              <a:spLocks noChangeArrowheads="1"/>
            </p:cNvSpPr>
            <p:nvPr/>
          </p:nvSpPr>
          <p:spPr bwMode="auto">
            <a:xfrm>
              <a:off x="304" y="560"/>
              <a:ext cx="776" cy="768"/>
            </a:xfrm>
            <a:prstGeom prst="ellipse">
              <a:avLst/>
            </a:prstGeom>
            <a:gradFill rotWithShape="0">
              <a:gsLst>
                <a:gs pos="0">
                  <a:srgbClr val="FFFFFF"/>
                </a:gs>
                <a:gs pos="100000">
                  <a:srgbClr val="9CDCC1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rgbClr val="63A186"/>
              </a:solidFill>
              <a:round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5" name="Oval 65"/>
            <p:cNvSpPr>
              <a:spLocks noChangeArrowheads="1"/>
            </p:cNvSpPr>
            <p:nvPr/>
          </p:nvSpPr>
          <p:spPr bwMode="auto">
            <a:xfrm>
              <a:off x="424" y="685"/>
              <a:ext cx="520" cy="515"/>
            </a:xfrm>
            <a:prstGeom prst="ellipse">
              <a:avLst/>
            </a:prstGeom>
            <a:gradFill rotWithShape="0">
              <a:gsLst>
                <a:gs pos="0">
                  <a:srgbClr val="FFFFFF"/>
                </a:gs>
                <a:gs pos="100000">
                  <a:srgbClr val="4DA376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rgbClr val="63A186"/>
              </a:solidFill>
              <a:round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66" name="Rectangle 66"/>
          <p:cNvSpPr>
            <a:spLocks noChangeArrowheads="1"/>
          </p:cNvSpPr>
          <p:nvPr/>
        </p:nvSpPr>
        <p:spPr bwMode="auto">
          <a:xfrm>
            <a:off x="5588000" y="2317750"/>
            <a:ext cx="2352675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ctr"/>
            <a:r>
              <a:rPr lang="en-US" b="1">
                <a:latin typeface="Comic Sans MS" charset="0"/>
              </a:rPr>
              <a:t>Proliferation,</a:t>
            </a:r>
          </a:p>
          <a:p>
            <a:pPr algn="ctr"/>
            <a:r>
              <a:rPr lang="en-US" b="1">
                <a:latin typeface="Comic Sans MS" charset="0"/>
              </a:rPr>
              <a:t>differentiation</a:t>
            </a:r>
            <a:endParaRPr lang="en-US" b="1">
              <a:solidFill>
                <a:srgbClr val="FAFD00"/>
              </a:solidFill>
              <a:latin typeface="Comic Sans MS" charset="0"/>
            </a:endParaRPr>
          </a:p>
        </p:txBody>
      </p:sp>
      <p:sp>
        <p:nvSpPr>
          <p:cNvPr id="67" name="Rectangle 67"/>
          <p:cNvSpPr>
            <a:spLocks noChangeArrowheads="1"/>
          </p:cNvSpPr>
          <p:nvPr/>
        </p:nvSpPr>
        <p:spPr bwMode="auto">
          <a:xfrm>
            <a:off x="6186488" y="3802063"/>
            <a:ext cx="1851025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ctr"/>
            <a:r>
              <a:rPr lang="en-US" b="1">
                <a:solidFill>
                  <a:srgbClr val="FF0000"/>
                </a:solidFill>
                <a:latin typeface="Comic Sans MS" charset="0"/>
              </a:rPr>
              <a:t>Functional </a:t>
            </a:r>
          </a:p>
          <a:p>
            <a:pPr algn="ctr"/>
            <a:r>
              <a:rPr lang="en-US" b="1">
                <a:solidFill>
                  <a:srgbClr val="FF0000"/>
                </a:solidFill>
                <a:latin typeface="Comic Sans MS" charset="0"/>
              </a:rPr>
              <a:t>inactivation</a:t>
            </a:r>
            <a:endParaRPr lang="en-US" b="1">
              <a:solidFill>
                <a:schemeClr val="bg1"/>
              </a:solidFill>
              <a:latin typeface="Comic Sans MS" charset="0"/>
            </a:endParaRPr>
          </a:p>
        </p:txBody>
      </p:sp>
      <p:sp>
        <p:nvSpPr>
          <p:cNvPr id="68" name="Rectangle 69"/>
          <p:cNvSpPr>
            <a:spLocks noChangeArrowheads="1"/>
          </p:cNvSpPr>
          <p:nvPr/>
        </p:nvSpPr>
        <p:spPr bwMode="auto">
          <a:xfrm>
            <a:off x="609600" y="454025"/>
            <a:ext cx="7939088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2800" b="1">
                <a:solidFill>
                  <a:srgbClr val="FF0202"/>
                </a:solidFill>
                <a:latin typeface="Comic Sans MS" charset="0"/>
              </a:rPr>
              <a:t>The opposing functions of CD28 and CTLA-4</a:t>
            </a:r>
          </a:p>
        </p:txBody>
      </p:sp>
      <p:sp>
        <p:nvSpPr>
          <p:cNvPr id="69" name="Text Box 71"/>
          <p:cNvSpPr txBox="1">
            <a:spLocks noChangeArrowheads="1"/>
          </p:cNvSpPr>
          <p:nvPr/>
        </p:nvSpPr>
        <p:spPr bwMode="auto">
          <a:xfrm>
            <a:off x="533400" y="4800600"/>
            <a:ext cx="8458200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l"/>
            <a:r>
              <a:rPr lang="en-US" sz="2000" b="1" i="1" dirty="0">
                <a:solidFill>
                  <a:srgbClr val="FE1D04"/>
                </a:solidFill>
                <a:latin typeface="Comic Sans MS" charset="0"/>
              </a:rPr>
              <a:t>Inhibitory receptors evolved to prevent responses to self antigens:</a:t>
            </a:r>
            <a:r>
              <a:rPr lang="en-US" sz="2000" b="1" i="1" dirty="0">
                <a:solidFill>
                  <a:srgbClr val="000066"/>
                </a:solidFill>
                <a:latin typeface="Comic Sans MS" charset="0"/>
              </a:rPr>
              <a:t> demonstrated by the finding that blocking or eliminating these receptors (CTLA-4, PD-1) and mutations in CTLA4 cause autoimmune disease </a:t>
            </a:r>
          </a:p>
          <a:p>
            <a:pPr algn="l"/>
            <a:r>
              <a:rPr lang="en-US" sz="2000" i="1" dirty="0">
                <a:solidFill>
                  <a:srgbClr val="000066"/>
                </a:solidFill>
                <a:latin typeface="Comic Sans MS" charset="0"/>
              </a:rPr>
              <a:t>Inhibitory receptors are preferentially engaged when self (or tumor) antigens are being recognized </a:t>
            </a:r>
            <a:endParaRPr lang="en-US" sz="2000" b="1" i="1" dirty="0">
              <a:solidFill>
                <a:srgbClr val="000066"/>
              </a:solidFill>
              <a:latin typeface="Comic Sans M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1248151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1842" name="Group 2"/>
          <p:cNvGrpSpPr>
            <a:grpSpLocks/>
          </p:cNvGrpSpPr>
          <p:nvPr/>
        </p:nvGrpSpPr>
        <p:grpSpPr bwMode="auto">
          <a:xfrm>
            <a:off x="4267200" y="1676400"/>
            <a:ext cx="3409950" cy="3238500"/>
            <a:chOff x="3168" y="1248"/>
            <a:chExt cx="2416" cy="2040"/>
          </a:xfrm>
        </p:grpSpPr>
        <p:graphicFrame>
          <p:nvGraphicFramePr>
            <p:cNvPr id="291843" name="Object 3"/>
            <p:cNvGraphicFramePr>
              <a:graphicFrameLocks noChangeAspect="1"/>
            </p:cNvGraphicFramePr>
            <p:nvPr/>
          </p:nvGraphicFramePr>
          <p:xfrm>
            <a:off x="4368" y="1248"/>
            <a:ext cx="1216" cy="204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Image" r:id="rId3" imgW="1930159" imgH="3238095" progId="">
                    <p:embed/>
                  </p:oleObj>
                </mc:Choice>
                <mc:Fallback>
                  <p:oleObj name="Image" r:id="rId3" imgW="1930159" imgH="3238095" progId="">
                    <p:embed/>
                    <p:pic>
                      <p:nvPicPr>
                        <p:cNvPr id="291843" name="Object 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368" y="1248"/>
                          <a:ext cx="1216" cy="204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91844" name="Object 4"/>
            <p:cNvGraphicFramePr>
              <a:graphicFrameLocks noChangeAspect="1"/>
            </p:cNvGraphicFramePr>
            <p:nvPr/>
          </p:nvGraphicFramePr>
          <p:xfrm>
            <a:off x="3168" y="1248"/>
            <a:ext cx="1152" cy="204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Image" r:id="rId5" imgW="1447619" imgH="3238095" progId="">
                    <p:embed/>
                  </p:oleObj>
                </mc:Choice>
                <mc:Fallback>
                  <p:oleObj name="Image" r:id="rId5" imgW="1447619" imgH="3238095" progId="">
                    <p:embed/>
                    <p:pic>
                      <p:nvPicPr>
                        <p:cNvPr id="291844" name="Object 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168" y="1248"/>
                          <a:ext cx="1152" cy="204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291845" name="Rectangle 5"/>
          <p:cNvSpPr>
            <a:spLocks noChangeArrowheads="1"/>
          </p:cNvSpPr>
          <p:nvPr/>
        </p:nvSpPr>
        <p:spPr bwMode="auto">
          <a:xfrm>
            <a:off x="0" y="228600"/>
            <a:ext cx="8275638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lIns="90488" tIns="44450" rIns="90488" bIns="44450" anchor="b"/>
          <a:lstStyle/>
          <a:p>
            <a:pPr algn="ctr" eaLnBrk="0" hangingPunct="0"/>
            <a:r>
              <a:rPr lang="en-US" altLang="ja-JP" sz="2400" b="1" i="1">
                <a:solidFill>
                  <a:srgbClr val="FF993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ea typeface="ＭＳ Ｐゴシック" pitchFamily="50" charset="-128"/>
              </a:rPr>
              <a:t>CTLA-4 – Master regulator of T cell activation</a:t>
            </a:r>
          </a:p>
        </p:txBody>
      </p:sp>
      <p:graphicFrame>
        <p:nvGraphicFramePr>
          <p:cNvPr id="291846" name="Object 6"/>
          <p:cNvGraphicFramePr>
            <a:graphicFrameLocks noChangeAspect="1"/>
          </p:cNvGraphicFramePr>
          <p:nvPr/>
        </p:nvGraphicFramePr>
        <p:xfrm>
          <a:off x="688975" y="3429000"/>
          <a:ext cx="3454400" cy="3140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Image" r:id="rId7" imgW="4469841" imgH="4063492" progId="">
                  <p:embed/>
                </p:oleObj>
              </mc:Choice>
              <mc:Fallback>
                <p:oleObj name="Image" r:id="rId7" imgW="4469841" imgH="4063492" progId="">
                  <p:embed/>
                  <p:pic>
                    <p:nvPicPr>
                      <p:cNvPr id="291846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8975" y="3429000"/>
                        <a:ext cx="3454400" cy="31400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91847" name="Rectangle 7"/>
          <p:cNvSpPr>
            <a:spLocks noChangeArrowheads="1"/>
          </p:cNvSpPr>
          <p:nvPr/>
        </p:nvSpPr>
        <p:spPr bwMode="auto">
          <a:xfrm>
            <a:off x="2709863" y="3733800"/>
            <a:ext cx="1219200" cy="1524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graphicFrame>
        <p:nvGraphicFramePr>
          <p:cNvPr id="291848" name="Object 8"/>
          <p:cNvGraphicFramePr>
            <a:graphicFrameLocks noChangeAspect="1"/>
          </p:cNvGraphicFramePr>
          <p:nvPr/>
        </p:nvGraphicFramePr>
        <p:xfrm>
          <a:off x="2459038" y="3733800"/>
          <a:ext cx="912812" cy="1571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Image" r:id="rId9" imgW="1180952" imgH="203031" progId="">
                  <p:embed/>
                </p:oleObj>
              </mc:Choice>
              <mc:Fallback>
                <p:oleObj name="Image" r:id="rId9" imgW="1180952" imgH="203031" progId="">
                  <p:embed/>
                  <p:pic>
                    <p:nvPicPr>
                      <p:cNvPr id="291848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59038" y="3733800"/>
                        <a:ext cx="912812" cy="1571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91849" name="Rectangle 9"/>
          <p:cNvSpPr>
            <a:spLocks noChangeArrowheads="1"/>
          </p:cNvSpPr>
          <p:nvPr/>
        </p:nvSpPr>
        <p:spPr bwMode="auto">
          <a:xfrm>
            <a:off x="3589338" y="5867400"/>
            <a:ext cx="339725" cy="1524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pic>
        <p:nvPicPr>
          <p:cNvPr id="291850" name="Picture 10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812800" y="914400"/>
            <a:ext cx="3251200" cy="236061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26899835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7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b="1">
                <a:solidFill>
                  <a:srgbClr val="FF060F"/>
                </a:solidFill>
                <a:latin typeface="Comic Sans MS" pitchFamily="66" charset="0"/>
              </a:rPr>
              <a:t>The inhibitory functions of CTLA-4</a:t>
            </a:r>
          </a:p>
        </p:txBody>
      </p:sp>
      <p:sp>
        <p:nvSpPr>
          <p:cNvPr id="2897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2800" b="1" dirty="0">
                <a:solidFill>
                  <a:srgbClr val="FF060F"/>
                </a:solidFill>
                <a:latin typeface="Comic Sans MS" pitchFamily="66" charset="0"/>
              </a:rPr>
              <a:t>Role in self-tolerance:</a:t>
            </a:r>
            <a:endParaRPr lang="en-US" sz="2800" b="1" dirty="0">
              <a:latin typeface="Comic Sans MS" pitchFamily="66" charset="0"/>
            </a:endParaRPr>
          </a:p>
          <a:p>
            <a:pPr lvl="1"/>
            <a:r>
              <a:rPr lang="en-US" sz="2400" b="1" dirty="0">
                <a:latin typeface="Comic Sans MS" pitchFamily="66" charset="0"/>
              </a:rPr>
              <a:t>Autoimmunity and lymphoproliferation in knockout mice and humans</a:t>
            </a:r>
          </a:p>
          <a:p>
            <a:pPr lvl="1"/>
            <a:r>
              <a:rPr lang="en-US" sz="2400" b="1" dirty="0">
                <a:latin typeface="Comic Sans MS" pitchFamily="66" charset="0"/>
              </a:rPr>
              <a:t>Polymorphism associated with autoimmune diseases in humans</a:t>
            </a:r>
          </a:p>
          <a:p>
            <a:pPr lvl="1"/>
            <a:r>
              <a:rPr lang="en-US" sz="2400" b="1" dirty="0">
                <a:latin typeface="Comic Sans MS" pitchFamily="66" charset="0"/>
              </a:rPr>
              <a:t>Blockade or deletion makes T cells resistant to tolerance, exacerbates autoimmune diseases (EAE, type 1 diabetes)</a:t>
            </a:r>
          </a:p>
        </p:txBody>
      </p:sp>
    </p:spTree>
    <p:extLst>
      <p:ext uri="{BB962C8B-B14F-4D97-AF65-F5344CB8AC3E}">
        <p14:creationId xmlns:p14="http://schemas.microsoft.com/office/powerpoint/2010/main" val="34606058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b="1">
                <a:solidFill>
                  <a:srgbClr val="FF060F"/>
                </a:solidFill>
                <a:latin typeface="Comic Sans MS" pitchFamily="66" charset="0"/>
              </a:rPr>
              <a:t>The PD-1 inhibitory pathway</a:t>
            </a:r>
          </a:p>
        </p:txBody>
      </p:sp>
      <p:sp>
        <p:nvSpPr>
          <p:cNvPr id="2969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2800" b="1">
                <a:latin typeface="Comic Sans MS" pitchFamily="66" charset="0"/>
              </a:rPr>
              <a:t>PD-1 recognizes two ligands (PD-L1, PD-L2)</a:t>
            </a:r>
          </a:p>
          <a:p>
            <a:r>
              <a:rPr lang="en-US" sz="2800" b="1">
                <a:latin typeface="Comic Sans MS" pitchFamily="66" charset="0"/>
              </a:rPr>
              <a:t>Upregulated on T cells after activation</a:t>
            </a:r>
          </a:p>
          <a:p>
            <a:r>
              <a:rPr lang="en-US" sz="2800" b="1">
                <a:latin typeface="Comic Sans MS" pitchFamily="66" charset="0"/>
              </a:rPr>
              <a:t>Knockout of PD-1 leads to autoimmune disease (different manifestations in different strains)</a:t>
            </a:r>
          </a:p>
          <a:p>
            <a:r>
              <a:rPr lang="en-US" sz="2800" b="1">
                <a:latin typeface="Comic Sans MS" pitchFamily="66" charset="0"/>
              </a:rPr>
              <a:t>Role of PD-1 in T cell suppression in chronic infections?</a:t>
            </a:r>
          </a:p>
        </p:txBody>
      </p:sp>
    </p:spTree>
    <p:extLst>
      <p:ext uri="{BB962C8B-B14F-4D97-AF65-F5344CB8AC3E}">
        <p14:creationId xmlns:p14="http://schemas.microsoft.com/office/powerpoint/2010/main" val="378363786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7239000" y="0"/>
            <a:ext cx="1905000" cy="457200"/>
          </a:xfrm>
        </p:spPr>
        <p:txBody>
          <a:bodyPr/>
          <a:lstStyle/>
          <a:p>
            <a:fld id="{E4D55C6C-27F6-A649-BF05-0877484A754C}" type="slidenum">
              <a:rPr lang="en-US" smtClean="0">
                <a:latin typeface="Comic Sans MS"/>
                <a:cs typeface="Comic Sans MS"/>
              </a:rPr>
              <a:pPr/>
              <a:t>19</a:t>
            </a:fld>
            <a:endParaRPr lang="en-US" sz="1400">
              <a:latin typeface="Comic Sans MS"/>
              <a:cs typeface="Comic Sans MS"/>
            </a:endParaRPr>
          </a:p>
        </p:txBody>
      </p:sp>
      <p:grpSp>
        <p:nvGrpSpPr>
          <p:cNvPr id="41" name="Group 40"/>
          <p:cNvGrpSpPr/>
          <p:nvPr/>
        </p:nvGrpSpPr>
        <p:grpSpPr>
          <a:xfrm>
            <a:off x="2816672" y="2180513"/>
            <a:ext cx="4176097" cy="3982142"/>
            <a:chOff x="4818063" y="1881717"/>
            <a:chExt cx="1093788" cy="1042988"/>
          </a:xfrm>
        </p:grpSpPr>
        <p:sp>
          <p:nvSpPr>
            <p:cNvPr id="42" name="Oval 124"/>
            <p:cNvSpPr>
              <a:spLocks noChangeArrowheads="1"/>
            </p:cNvSpPr>
            <p:nvPr/>
          </p:nvSpPr>
          <p:spPr bwMode="auto">
            <a:xfrm>
              <a:off x="4818063" y="1881717"/>
              <a:ext cx="1093788" cy="1042988"/>
            </a:xfrm>
            <a:prstGeom prst="ellipse">
              <a:avLst/>
            </a:prstGeom>
            <a:gradFill rotWithShape="0">
              <a:gsLst>
                <a:gs pos="0">
                  <a:srgbClr val="FFFFFF"/>
                </a:gs>
                <a:gs pos="100000">
                  <a:srgbClr val="9CDCC1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rgbClr val="63A186"/>
              </a:solidFill>
              <a:round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3" name="Oval 125"/>
            <p:cNvSpPr>
              <a:spLocks noChangeArrowheads="1"/>
            </p:cNvSpPr>
            <p:nvPr/>
          </p:nvSpPr>
          <p:spPr bwMode="auto">
            <a:xfrm>
              <a:off x="4987205" y="2051474"/>
              <a:ext cx="732951" cy="699400"/>
            </a:xfrm>
            <a:prstGeom prst="ellipse">
              <a:avLst/>
            </a:prstGeom>
            <a:gradFill rotWithShape="0">
              <a:gsLst>
                <a:gs pos="0">
                  <a:srgbClr val="FFFFFF"/>
                </a:gs>
                <a:gs pos="100000">
                  <a:srgbClr val="4DA376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rgbClr val="63A186"/>
              </a:solidFill>
              <a:round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r>
                <a:rPr lang="en-US" dirty="0">
                  <a:latin typeface="Comic Sans MS"/>
                  <a:cs typeface="Comic Sans MS"/>
                </a:rPr>
                <a:t>T cell </a:t>
              </a:r>
            </a:p>
          </p:txBody>
        </p:sp>
      </p:grpSp>
      <p:grpSp>
        <p:nvGrpSpPr>
          <p:cNvPr id="44" name="Group 43"/>
          <p:cNvGrpSpPr/>
          <p:nvPr/>
        </p:nvGrpSpPr>
        <p:grpSpPr>
          <a:xfrm>
            <a:off x="2019787" y="3588599"/>
            <a:ext cx="1074416" cy="829377"/>
            <a:chOff x="7556547" y="556177"/>
            <a:chExt cx="565150" cy="257175"/>
          </a:xfrm>
        </p:grpSpPr>
        <p:sp>
          <p:nvSpPr>
            <p:cNvPr id="45" name="Freeform 127"/>
            <p:cNvSpPr>
              <a:spLocks/>
            </p:cNvSpPr>
            <p:nvPr/>
          </p:nvSpPr>
          <p:spPr bwMode="auto">
            <a:xfrm rot="5400000">
              <a:off x="7781972" y="330752"/>
              <a:ext cx="114300" cy="565150"/>
            </a:xfrm>
            <a:custGeom>
              <a:avLst/>
              <a:gdLst/>
              <a:ahLst/>
              <a:cxnLst>
                <a:cxn ang="0">
                  <a:pos x="64" y="32"/>
                </a:cxn>
                <a:cxn ang="0">
                  <a:pos x="64" y="268"/>
                </a:cxn>
                <a:cxn ang="0">
                  <a:pos x="50" y="274"/>
                </a:cxn>
                <a:cxn ang="0">
                  <a:pos x="38" y="282"/>
                </a:cxn>
                <a:cxn ang="0">
                  <a:pos x="28" y="294"/>
                </a:cxn>
                <a:cxn ang="0">
                  <a:pos x="18" y="306"/>
                </a:cxn>
                <a:cxn ang="0">
                  <a:pos x="10" y="318"/>
                </a:cxn>
                <a:cxn ang="0">
                  <a:pos x="4" y="334"/>
                </a:cxn>
                <a:cxn ang="0">
                  <a:pos x="0" y="350"/>
                </a:cxn>
                <a:cxn ang="0">
                  <a:pos x="0" y="366"/>
                </a:cxn>
                <a:cxn ang="0">
                  <a:pos x="0" y="384"/>
                </a:cxn>
                <a:cxn ang="0">
                  <a:pos x="4" y="400"/>
                </a:cxn>
                <a:cxn ang="0">
                  <a:pos x="12" y="390"/>
                </a:cxn>
                <a:cxn ang="0">
                  <a:pos x="20" y="382"/>
                </a:cxn>
                <a:cxn ang="0">
                  <a:pos x="28" y="372"/>
                </a:cxn>
                <a:cxn ang="0">
                  <a:pos x="38" y="366"/>
                </a:cxn>
                <a:cxn ang="0">
                  <a:pos x="48" y="360"/>
                </a:cxn>
                <a:cxn ang="0">
                  <a:pos x="60" y="354"/>
                </a:cxn>
                <a:cxn ang="0">
                  <a:pos x="72" y="352"/>
                </a:cxn>
                <a:cxn ang="0">
                  <a:pos x="84" y="350"/>
                </a:cxn>
                <a:cxn ang="0">
                  <a:pos x="84" y="2"/>
                </a:cxn>
                <a:cxn ang="0">
                  <a:pos x="84" y="0"/>
                </a:cxn>
                <a:cxn ang="0">
                  <a:pos x="76" y="6"/>
                </a:cxn>
                <a:cxn ang="0">
                  <a:pos x="70" y="12"/>
                </a:cxn>
                <a:cxn ang="0">
                  <a:pos x="66" y="22"/>
                </a:cxn>
                <a:cxn ang="0">
                  <a:pos x="66" y="32"/>
                </a:cxn>
              </a:cxnLst>
              <a:rect l="0" t="0" r="r" b="b"/>
              <a:pathLst>
                <a:path w="84" h="400">
                  <a:moveTo>
                    <a:pt x="64" y="32"/>
                  </a:moveTo>
                  <a:lnTo>
                    <a:pt x="64" y="268"/>
                  </a:lnTo>
                  <a:lnTo>
                    <a:pt x="50" y="274"/>
                  </a:lnTo>
                  <a:lnTo>
                    <a:pt x="38" y="282"/>
                  </a:lnTo>
                  <a:lnTo>
                    <a:pt x="28" y="294"/>
                  </a:lnTo>
                  <a:lnTo>
                    <a:pt x="18" y="306"/>
                  </a:lnTo>
                  <a:lnTo>
                    <a:pt x="10" y="318"/>
                  </a:lnTo>
                  <a:lnTo>
                    <a:pt x="4" y="334"/>
                  </a:lnTo>
                  <a:lnTo>
                    <a:pt x="0" y="350"/>
                  </a:lnTo>
                  <a:lnTo>
                    <a:pt x="0" y="366"/>
                  </a:lnTo>
                  <a:lnTo>
                    <a:pt x="0" y="384"/>
                  </a:lnTo>
                  <a:lnTo>
                    <a:pt x="4" y="400"/>
                  </a:lnTo>
                  <a:lnTo>
                    <a:pt x="12" y="390"/>
                  </a:lnTo>
                  <a:lnTo>
                    <a:pt x="20" y="382"/>
                  </a:lnTo>
                  <a:lnTo>
                    <a:pt x="28" y="372"/>
                  </a:lnTo>
                  <a:lnTo>
                    <a:pt x="38" y="366"/>
                  </a:lnTo>
                  <a:lnTo>
                    <a:pt x="48" y="360"/>
                  </a:lnTo>
                  <a:lnTo>
                    <a:pt x="60" y="354"/>
                  </a:lnTo>
                  <a:lnTo>
                    <a:pt x="72" y="352"/>
                  </a:lnTo>
                  <a:lnTo>
                    <a:pt x="84" y="350"/>
                  </a:lnTo>
                  <a:lnTo>
                    <a:pt x="84" y="2"/>
                  </a:lnTo>
                  <a:lnTo>
                    <a:pt x="84" y="0"/>
                  </a:lnTo>
                  <a:lnTo>
                    <a:pt x="76" y="6"/>
                  </a:lnTo>
                  <a:lnTo>
                    <a:pt x="70" y="12"/>
                  </a:lnTo>
                  <a:lnTo>
                    <a:pt x="66" y="22"/>
                  </a:lnTo>
                  <a:lnTo>
                    <a:pt x="66" y="32"/>
                  </a:lnTo>
                </a:path>
              </a:pathLst>
            </a:custGeom>
            <a:gradFill rotWithShape="0">
              <a:gsLst>
                <a:gs pos="0">
                  <a:srgbClr val="B286E3"/>
                </a:gs>
                <a:gs pos="100000">
                  <a:schemeClr val="bg1"/>
                </a:gs>
              </a:gsLst>
              <a:lin ang="5400000" scaled="1"/>
            </a:gradFill>
            <a:ln w="12700">
              <a:solidFill>
                <a:schemeClr val="bg2"/>
              </a:solidFill>
              <a:prstDash val="solid"/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6" name="Freeform 128"/>
            <p:cNvSpPr>
              <a:spLocks/>
            </p:cNvSpPr>
            <p:nvPr/>
          </p:nvSpPr>
          <p:spPr bwMode="auto">
            <a:xfrm rot="5400000">
              <a:off x="7786734" y="478390"/>
              <a:ext cx="111125" cy="558800"/>
            </a:xfrm>
            <a:custGeom>
              <a:avLst/>
              <a:gdLst/>
              <a:ahLst/>
              <a:cxnLst>
                <a:cxn ang="0">
                  <a:pos x="24" y="272"/>
                </a:cxn>
                <a:cxn ang="0">
                  <a:pos x="24" y="32"/>
                </a:cxn>
                <a:cxn ang="0">
                  <a:pos x="22" y="20"/>
                </a:cxn>
                <a:cxn ang="0">
                  <a:pos x="16" y="12"/>
                </a:cxn>
                <a:cxn ang="0">
                  <a:pos x="10" y="4"/>
                </a:cxn>
                <a:cxn ang="0">
                  <a:pos x="0" y="0"/>
                </a:cxn>
                <a:cxn ang="0">
                  <a:pos x="0" y="2"/>
                </a:cxn>
                <a:cxn ang="0">
                  <a:pos x="0" y="350"/>
                </a:cxn>
                <a:cxn ang="0">
                  <a:pos x="12" y="352"/>
                </a:cxn>
                <a:cxn ang="0">
                  <a:pos x="24" y="354"/>
                </a:cxn>
                <a:cxn ang="0">
                  <a:pos x="34" y="360"/>
                </a:cxn>
                <a:cxn ang="0">
                  <a:pos x="44" y="364"/>
                </a:cxn>
                <a:cxn ang="0">
                  <a:pos x="60" y="378"/>
                </a:cxn>
                <a:cxn ang="0">
                  <a:pos x="76" y="396"/>
                </a:cxn>
                <a:cxn ang="0">
                  <a:pos x="78" y="382"/>
                </a:cxn>
                <a:cxn ang="0">
                  <a:pos x="80" y="366"/>
                </a:cxn>
                <a:cxn ang="0">
                  <a:pos x="78" y="352"/>
                </a:cxn>
                <a:cxn ang="0">
                  <a:pos x="76" y="336"/>
                </a:cxn>
                <a:cxn ang="0">
                  <a:pos x="70" y="322"/>
                </a:cxn>
                <a:cxn ang="0">
                  <a:pos x="64" y="310"/>
                </a:cxn>
                <a:cxn ang="0">
                  <a:pos x="56" y="298"/>
                </a:cxn>
                <a:cxn ang="0">
                  <a:pos x="46" y="288"/>
                </a:cxn>
                <a:cxn ang="0">
                  <a:pos x="36" y="280"/>
                </a:cxn>
                <a:cxn ang="0">
                  <a:pos x="24" y="272"/>
                </a:cxn>
              </a:cxnLst>
              <a:rect l="0" t="0" r="r" b="b"/>
              <a:pathLst>
                <a:path w="80" h="396">
                  <a:moveTo>
                    <a:pt x="24" y="272"/>
                  </a:moveTo>
                  <a:lnTo>
                    <a:pt x="24" y="32"/>
                  </a:lnTo>
                  <a:lnTo>
                    <a:pt x="22" y="20"/>
                  </a:lnTo>
                  <a:lnTo>
                    <a:pt x="16" y="12"/>
                  </a:lnTo>
                  <a:lnTo>
                    <a:pt x="10" y="4"/>
                  </a:lnTo>
                  <a:lnTo>
                    <a:pt x="0" y="0"/>
                  </a:lnTo>
                  <a:lnTo>
                    <a:pt x="0" y="2"/>
                  </a:lnTo>
                  <a:lnTo>
                    <a:pt x="0" y="350"/>
                  </a:lnTo>
                  <a:lnTo>
                    <a:pt x="12" y="352"/>
                  </a:lnTo>
                  <a:lnTo>
                    <a:pt x="24" y="354"/>
                  </a:lnTo>
                  <a:lnTo>
                    <a:pt x="34" y="360"/>
                  </a:lnTo>
                  <a:lnTo>
                    <a:pt x="44" y="364"/>
                  </a:lnTo>
                  <a:lnTo>
                    <a:pt x="60" y="378"/>
                  </a:lnTo>
                  <a:lnTo>
                    <a:pt x="76" y="396"/>
                  </a:lnTo>
                  <a:lnTo>
                    <a:pt x="78" y="382"/>
                  </a:lnTo>
                  <a:lnTo>
                    <a:pt x="80" y="366"/>
                  </a:lnTo>
                  <a:lnTo>
                    <a:pt x="78" y="352"/>
                  </a:lnTo>
                  <a:lnTo>
                    <a:pt x="76" y="336"/>
                  </a:lnTo>
                  <a:lnTo>
                    <a:pt x="70" y="322"/>
                  </a:lnTo>
                  <a:lnTo>
                    <a:pt x="64" y="310"/>
                  </a:lnTo>
                  <a:lnTo>
                    <a:pt x="56" y="298"/>
                  </a:lnTo>
                  <a:lnTo>
                    <a:pt x="46" y="288"/>
                  </a:lnTo>
                  <a:lnTo>
                    <a:pt x="36" y="280"/>
                  </a:lnTo>
                  <a:lnTo>
                    <a:pt x="24" y="272"/>
                  </a:lnTo>
                  <a:close/>
                </a:path>
              </a:pathLst>
            </a:custGeom>
            <a:gradFill rotWithShape="0">
              <a:gsLst>
                <a:gs pos="0">
                  <a:srgbClr val="B286E3"/>
                </a:gs>
                <a:gs pos="100000">
                  <a:schemeClr val="bg1"/>
                </a:gs>
              </a:gsLst>
              <a:lin ang="5400000" scaled="1"/>
            </a:gradFill>
            <a:ln w="12700">
              <a:solidFill>
                <a:schemeClr val="bg2"/>
              </a:solidFill>
              <a:prstDash val="solid"/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47" name="Group 46"/>
          <p:cNvGrpSpPr/>
          <p:nvPr/>
        </p:nvGrpSpPr>
        <p:grpSpPr>
          <a:xfrm flipH="1">
            <a:off x="6614119" y="3588600"/>
            <a:ext cx="1074416" cy="829377"/>
            <a:chOff x="7556547" y="556177"/>
            <a:chExt cx="565150" cy="257175"/>
          </a:xfrm>
        </p:grpSpPr>
        <p:sp>
          <p:nvSpPr>
            <p:cNvPr id="48" name="Freeform 127"/>
            <p:cNvSpPr>
              <a:spLocks/>
            </p:cNvSpPr>
            <p:nvPr/>
          </p:nvSpPr>
          <p:spPr bwMode="auto">
            <a:xfrm rot="5400000">
              <a:off x="7781972" y="330752"/>
              <a:ext cx="114300" cy="565150"/>
            </a:xfrm>
            <a:custGeom>
              <a:avLst/>
              <a:gdLst/>
              <a:ahLst/>
              <a:cxnLst>
                <a:cxn ang="0">
                  <a:pos x="64" y="32"/>
                </a:cxn>
                <a:cxn ang="0">
                  <a:pos x="64" y="268"/>
                </a:cxn>
                <a:cxn ang="0">
                  <a:pos x="50" y="274"/>
                </a:cxn>
                <a:cxn ang="0">
                  <a:pos x="38" y="282"/>
                </a:cxn>
                <a:cxn ang="0">
                  <a:pos x="28" y="294"/>
                </a:cxn>
                <a:cxn ang="0">
                  <a:pos x="18" y="306"/>
                </a:cxn>
                <a:cxn ang="0">
                  <a:pos x="10" y="318"/>
                </a:cxn>
                <a:cxn ang="0">
                  <a:pos x="4" y="334"/>
                </a:cxn>
                <a:cxn ang="0">
                  <a:pos x="0" y="350"/>
                </a:cxn>
                <a:cxn ang="0">
                  <a:pos x="0" y="366"/>
                </a:cxn>
                <a:cxn ang="0">
                  <a:pos x="0" y="384"/>
                </a:cxn>
                <a:cxn ang="0">
                  <a:pos x="4" y="400"/>
                </a:cxn>
                <a:cxn ang="0">
                  <a:pos x="12" y="390"/>
                </a:cxn>
                <a:cxn ang="0">
                  <a:pos x="20" y="382"/>
                </a:cxn>
                <a:cxn ang="0">
                  <a:pos x="28" y="372"/>
                </a:cxn>
                <a:cxn ang="0">
                  <a:pos x="38" y="366"/>
                </a:cxn>
                <a:cxn ang="0">
                  <a:pos x="48" y="360"/>
                </a:cxn>
                <a:cxn ang="0">
                  <a:pos x="60" y="354"/>
                </a:cxn>
                <a:cxn ang="0">
                  <a:pos x="72" y="352"/>
                </a:cxn>
                <a:cxn ang="0">
                  <a:pos x="84" y="350"/>
                </a:cxn>
                <a:cxn ang="0">
                  <a:pos x="84" y="2"/>
                </a:cxn>
                <a:cxn ang="0">
                  <a:pos x="84" y="0"/>
                </a:cxn>
                <a:cxn ang="0">
                  <a:pos x="76" y="6"/>
                </a:cxn>
                <a:cxn ang="0">
                  <a:pos x="70" y="12"/>
                </a:cxn>
                <a:cxn ang="0">
                  <a:pos x="66" y="22"/>
                </a:cxn>
                <a:cxn ang="0">
                  <a:pos x="66" y="32"/>
                </a:cxn>
              </a:cxnLst>
              <a:rect l="0" t="0" r="r" b="b"/>
              <a:pathLst>
                <a:path w="84" h="400">
                  <a:moveTo>
                    <a:pt x="64" y="32"/>
                  </a:moveTo>
                  <a:lnTo>
                    <a:pt x="64" y="268"/>
                  </a:lnTo>
                  <a:lnTo>
                    <a:pt x="50" y="274"/>
                  </a:lnTo>
                  <a:lnTo>
                    <a:pt x="38" y="282"/>
                  </a:lnTo>
                  <a:lnTo>
                    <a:pt x="28" y="294"/>
                  </a:lnTo>
                  <a:lnTo>
                    <a:pt x="18" y="306"/>
                  </a:lnTo>
                  <a:lnTo>
                    <a:pt x="10" y="318"/>
                  </a:lnTo>
                  <a:lnTo>
                    <a:pt x="4" y="334"/>
                  </a:lnTo>
                  <a:lnTo>
                    <a:pt x="0" y="350"/>
                  </a:lnTo>
                  <a:lnTo>
                    <a:pt x="0" y="366"/>
                  </a:lnTo>
                  <a:lnTo>
                    <a:pt x="0" y="384"/>
                  </a:lnTo>
                  <a:lnTo>
                    <a:pt x="4" y="400"/>
                  </a:lnTo>
                  <a:lnTo>
                    <a:pt x="12" y="390"/>
                  </a:lnTo>
                  <a:lnTo>
                    <a:pt x="20" y="382"/>
                  </a:lnTo>
                  <a:lnTo>
                    <a:pt x="28" y="372"/>
                  </a:lnTo>
                  <a:lnTo>
                    <a:pt x="38" y="366"/>
                  </a:lnTo>
                  <a:lnTo>
                    <a:pt x="48" y="360"/>
                  </a:lnTo>
                  <a:lnTo>
                    <a:pt x="60" y="354"/>
                  </a:lnTo>
                  <a:lnTo>
                    <a:pt x="72" y="352"/>
                  </a:lnTo>
                  <a:lnTo>
                    <a:pt x="84" y="350"/>
                  </a:lnTo>
                  <a:lnTo>
                    <a:pt x="84" y="2"/>
                  </a:lnTo>
                  <a:lnTo>
                    <a:pt x="84" y="0"/>
                  </a:lnTo>
                  <a:lnTo>
                    <a:pt x="76" y="6"/>
                  </a:lnTo>
                  <a:lnTo>
                    <a:pt x="70" y="12"/>
                  </a:lnTo>
                  <a:lnTo>
                    <a:pt x="66" y="22"/>
                  </a:lnTo>
                  <a:lnTo>
                    <a:pt x="66" y="32"/>
                  </a:lnTo>
                </a:path>
              </a:pathLst>
            </a:custGeom>
            <a:gradFill rotWithShape="0">
              <a:gsLst>
                <a:gs pos="0">
                  <a:srgbClr val="B286E3"/>
                </a:gs>
                <a:gs pos="100000">
                  <a:schemeClr val="bg1"/>
                </a:gs>
              </a:gsLst>
              <a:lin ang="5400000" scaled="1"/>
            </a:gradFill>
            <a:ln w="12700">
              <a:solidFill>
                <a:schemeClr val="bg2"/>
              </a:solidFill>
              <a:prstDash val="solid"/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9" name="Freeform 128"/>
            <p:cNvSpPr>
              <a:spLocks/>
            </p:cNvSpPr>
            <p:nvPr/>
          </p:nvSpPr>
          <p:spPr bwMode="auto">
            <a:xfrm rot="5400000">
              <a:off x="7786734" y="478390"/>
              <a:ext cx="111125" cy="558800"/>
            </a:xfrm>
            <a:custGeom>
              <a:avLst/>
              <a:gdLst/>
              <a:ahLst/>
              <a:cxnLst>
                <a:cxn ang="0">
                  <a:pos x="24" y="272"/>
                </a:cxn>
                <a:cxn ang="0">
                  <a:pos x="24" y="32"/>
                </a:cxn>
                <a:cxn ang="0">
                  <a:pos x="22" y="20"/>
                </a:cxn>
                <a:cxn ang="0">
                  <a:pos x="16" y="12"/>
                </a:cxn>
                <a:cxn ang="0">
                  <a:pos x="10" y="4"/>
                </a:cxn>
                <a:cxn ang="0">
                  <a:pos x="0" y="0"/>
                </a:cxn>
                <a:cxn ang="0">
                  <a:pos x="0" y="2"/>
                </a:cxn>
                <a:cxn ang="0">
                  <a:pos x="0" y="350"/>
                </a:cxn>
                <a:cxn ang="0">
                  <a:pos x="12" y="352"/>
                </a:cxn>
                <a:cxn ang="0">
                  <a:pos x="24" y="354"/>
                </a:cxn>
                <a:cxn ang="0">
                  <a:pos x="34" y="360"/>
                </a:cxn>
                <a:cxn ang="0">
                  <a:pos x="44" y="364"/>
                </a:cxn>
                <a:cxn ang="0">
                  <a:pos x="60" y="378"/>
                </a:cxn>
                <a:cxn ang="0">
                  <a:pos x="76" y="396"/>
                </a:cxn>
                <a:cxn ang="0">
                  <a:pos x="78" y="382"/>
                </a:cxn>
                <a:cxn ang="0">
                  <a:pos x="80" y="366"/>
                </a:cxn>
                <a:cxn ang="0">
                  <a:pos x="78" y="352"/>
                </a:cxn>
                <a:cxn ang="0">
                  <a:pos x="76" y="336"/>
                </a:cxn>
                <a:cxn ang="0">
                  <a:pos x="70" y="322"/>
                </a:cxn>
                <a:cxn ang="0">
                  <a:pos x="64" y="310"/>
                </a:cxn>
                <a:cxn ang="0">
                  <a:pos x="56" y="298"/>
                </a:cxn>
                <a:cxn ang="0">
                  <a:pos x="46" y="288"/>
                </a:cxn>
                <a:cxn ang="0">
                  <a:pos x="36" y="280"/>
                </a:cxn>
                <a:cxn ang="0">
                  <a:pos x="24" y="272"/>
                </a:cxn>
              </a:cxnLst>
              <a:rect l="0" t="0" r="r" b="b"/>
              <a:pathLst>
                <a:path w="80" h="396">
                  <a:moveTo>
                    <a:pt x="24" y="272"/>
                  </a:moveTo>
                  <a:lnTo>
                    <a:pt x="24" y="32"/>
                  </a:lnTo>
                  <a:lnTo>
                    <a:pt x="22" y="20"/>
                  </a:lnTo>
                  <a:lnTo>
                    <a:pt x="16" y="12"/>
                  </a:lnTo>
                  <a:lnTo>
                    <a:pt x="10" y="4"/>
                  </a:lnTo>
                  <a:lnTo>
                    <a:pt x="0" y="0"/>
                  </a:lnTo>
                  <a:lnTo>
                    <a:pt x="0" y="2"/>
                  </a:lnTo>
                  <a:lnTo>
                    <a:pt x="0" y="350"/>
                  </a:lnTo>
                  <a:lnTo>
                    <a:pt x="12" y="352"/>
                  </a:lnTo>
                  <a:lnTo>
                    <a:pt x="24" y="354"/>
                  </a:lnTo>
                  <a:lnTo>
                    <a:pt x="34" y="360"/>
                  </a:lnTo>
                  <a:lnTo>
                    <a:pt x="44" y="364"/>
                  </a:lnTo>
                  <a:lnTo>
                    <a:pt x="60" y="378"/>
                  </a:lnTo>
                  <a:lnTo>
                    <a:pt x="76" y="396"/>
                  </a:lnTo>
                  <a:lnTo>
                    <a:pt x="78" y="382"/>
                  </a:lnTo>
                  <a:lnTo>
                    <a:pt x="80" y="366"/>
                  </a:lnTo>
                  <a:lnTo>
                    <a:pt x="78" y="352"/>
                  </a:lnTo>
                  <a:lnTo>
                    <a:pt x="76" y="336"/>
                  </a:lnTo>
                  <a:lnTo>
                    <a:pt x="70" y="322"/>
                  </a:lnTo>
                  <a:lnTo>
                    <a:pt x="64" y="310"/>
                  </a:lnTo>
                  <a:lnTo>
                    <a:pt x="56" y="298"/>
                  </a:lnTo>
                  <a:lnTo>
                    <a:pt x="46" y="288"/>
                  </a:lnTo>
                  <a:lnTo>
                    <a:pt x="36" y="280"/>
                  </a:lnTo>
                  <a:lnTo>
                    <a:pt x="24" y="272"/>
                  </a:lnTo>
                  <a:close/>
                </a:path>
              </a:pathLst>
            </a:custGeom>
            <a:gradFill rotWithShape="0">
              <a:gsLst>
                <a:gs pos="0">
                  <a:srgbClr val="B286E3"/>
                </a:gs>
                <a:gs pos="100000">
                  <a:schemeClr val="bg1"/>
                </a:gs>
              </a:gsLst>
              <a:lin ang="5400000" scaled="1"/>
            </a:gradFill>
            <a:ln w="12700">
              <a:solidFill>
                <a:schemeClr val="bg2"/>
              </a:solidFill>
              <a:prstDash val="solid"/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50" name="Freeform 35"/>
          <p:cNvSpPr>
            <a:spLocks/>
          </p:cNvSpPr>
          <p:nvPr/>
        </p:nvSpPr>
        <p:spPr bwMode="auto">
          <a:xfrm rot="18780000">
            <a:off x="6145898" y="5651562"/>
            <a:ext cx="281154" cy="714292"/>
          </a:xfrm>
          <a:custGeom>
            <a:avLst/>
            <a:gdLst/>
            <a:ahLst/>
            <a:cxnLst>
              <a:cxn ang="0">
                <a:pos x="72" y="370"/>
              </a:cxn>
              <a:cxn ang="0">
                <a:pos x="86" y="374"/>
              </a:cxn>
              <a:cxn ang="0">
                <a:pos x="104" y="390"/>
              </a:cxn>
              <a:cxn ang="0">
                <a:pos x="118" y="386"/>
              </a:cxn>
              <a:cxn ang="0">
                <a:pos x="118" y="356"/>
              </a:cxn>
              <a:cxn ang="0">
                <a:pos x="112" y="334"/>
              </a:cxn>
              <a:cxn ang="0">
                <a:pos x="102" y="314"/>
              </a:cxn>
              <a:cxn ang="0">
                <a:pos x="86" y="302"/>
              </a:cxn>
              <a:cxn ang="0">
                <a:pos x="78" y="198"/>
              </a:cxn>
              <a:cxn ang="0">
                <a:pos x="92" y="184"/>
              </a:cxn>
              <a:cxn ang="0">
                <a:pos x="96" y="164"/>
              </a:cxn>
              <a:cxn ang="0">
                <a:pos x="96" y="28"/>
              </a:cxn>
              <a:cxn ang="0">
                <a:pos x="90" y="16"/>
              </a:cxn>
              <a:cxn ang="0">
                <a:pos x="82" y="6"/>
              </a:cxn>
              <a:cxn ang="0">
                <a:pos x="68" y="0"/>
              </a:cxn>
              <a:cxn ang="0">
                <a:pos x="54" y="0"/>
              </a:cxn>
              <a:cxn ang="0">
                <a:pos x="42" y="6"/>
              </a:cxn>
              <a:cxn ang="0">
                <a:pos x="32" y="16"/>
              </a:cxn>
              <a:cxn ang="0">
                <a:pos x="28" y="28"/>
              </a:cxn>
              <a:cxn ang="0">
                <a:pos x="26" y="164"/>
              </a:cxn>
              <a:cxn ang="0">
                <a:pos x="32" y="186"/>
              </a:cxn>
              <a:cxn ang="0">
                <a:pos x="48" y="198"/>
              </a:cxn>
              <a:cxn ang="0">
                <a:pos x="38" y="298"/>
              </a:cxn>
              <a:cxn ang="0">
                <a:pos x="22" y="312"/>
              </a:cxn>
              <a:cxn ang="0">
                <a:pos x="8" y="330"/>
              </a:cxn>
              <a:cxn ang="0">
                <a:pos x="2" y="354"/>
              </a:cxn>
              <a:cxn ang="0">
                <a:pos x="2" y="380"/>
              </a:cxn>
              <a:cxn ang="0">
                <a:pos x="8" y="402"/>
              </a:cxn>
              <a:cxn ang="0">
                <a:pos x="16" y="402"/>
              </a:cxn>
              <a:cxn ang="0">
                <a:pos x="24" y="388"/>
              </a:cxn>
              <a:cxn ang="0">
                <a:pos x="38" y="376"/>
              </a:cxn>
              <a:cxn ang="0">
                <a:pos x="54" y="370"/>
              </a:cxn>
            </a:cxnLst>
            <a:rect l="0" t="0" r="r" b="b"/>
            <a:pathLst>
              <a:path w="120" h="412">
                <a:moveTo>
                  <a:pt x="64" y="368"/>
                </a:moveTo>
                <a:lnTo>
                  <a:pt x="72" y="370"/>
                </a:lnTo>
                <a:lnTo>
                  <a:pt x="80" y="370"/>
                </a:lnTo>
                <a:lnTo>
                  <a:pt x="86" y="374"/>
                </a:lnTo>
                <a:lnTo>
                  <a:pt x="92" y="378"/>
                </a:lnTo>
                <a:lnTo>
                  <a:pt x="104" y="390"/>
                </a:lnTo>
                <a:lnTo>
                  <a:pt x="112" y="404"/>
                </a:lnTo>
                <a:lnTo>
                  <a:pt x="118" y="386"/>
                </a:lnTo>
                <a:lnTo>
                  <a:pt x="120" y="368"/>
                </a:lnTo>
                <a:lnTo>
                  <a:pt x="118" y="356"/>
                </a:lnTo>
                <a:lnTo>
                  <a:pt x="116" y="344"/>
                </a:lnTo>
                <a:lnTo>
                  <a:pt x="112" y="334"/>
                </a:lnTo>
                <a:lnTo>
                  <a:pt x="108" y="324"/>
                </a:lnTo>
                <a:lnTo>
                  <a:pt x="102" y="314"/>
                </a:lnTo>
                <a:lnTo>
                  <a:pt x="94" y="308"/>
                </a:lnTo>
                <a:lnTo>
                  <a:pt x="86" y="302"/>
                </a:lnTo>
                <a:lnTo>
                  <a:pt x="78" y="298"/>
                </a:lnTo>
                <a:lnTo>
                  <a:pt x="78" y="198"/>
                </a:lnTo>
                <a:lnTo>
                  <a:pt x="86" y="192"/>
                </a:lnTo>
                <a:lnTo>
                  <a:pt x="92" y="184"/>
                </a:lnTo>
                <a:lnTo>
                  <a:pt x="96" y="174"/>
                </a:lnTo>
                <a:lnTo>
                  <a:pt x="96" y="164"/>
                </a:lnTo>
                <a:lnTo>
                  <a:pt x="96" y="36"/>
                </a:lnTo>
                <a:lnTo>
                  <a:pt x="96" y="28"/>
                </a:lnTo>
                <a:lnTo>
                  <a:pt x="94" y="22"/>
                </a:lnTo>
                <a:lnTo>
                  <a:pt x="90" y="16"/>
                </a:lnTo>
                <a:lnTo>
                  <a:pt x="86" y="10"/>
                </a:lnTo>
                <a:lnTo>
                  <a:pt x="82" y="6"/>
                </a:lnTo>
                <a:lnTo>
                  <a:pt x="76" y="2"/>
                </a:lnTo>
                <a:lnTo>
                  <a:pt x="68" y="0"/>
                </a:lnTo>
                <a:lnTo>
                  <a:pt x="62" y="0"/>
                </a:lnTo>
                <a:lnTo>
                  <a:pt x="54" y="0"/>
                </a:lnTo>
                <a:lnTo>
                  <a:pt x="48" y="2"/>
                </a:lnTo>
                <a:lnTo>
                  <a:pt x="42" y="6"/>
                </a:lnTo>
                <a:lnTo>
                  <a:pt x="38" y="10"/>
                </a:lnTo>
                <a:lnTo>
                  <a:pt x="32" y="16"/>
                </a:lnTo>
                <a:lnTo>
                  <a:pt x="30" y="22"/>
                </a:lnTo>
                <a:lnTo>
                  <a:pt x="28" y="28"/>
                </a:lnTo>
                <a:lnTo>
                  <a:pt x="26" y="36"/>
                </a:lnTo>
                <a:lnTo>
                  <a:pt x="26" y="164"/>
                </a:lnTo>
                <a:lnTo>
                  <a:pt x="28" y="176"/>
                </a:lnTo>
                <a:lnTo>
                  <a:pt x="32" y="186"/>
                </a:lnTo>
                <a:lnTo>
                  <a:pt x="40" y="192"/>
                </a:lnTo>
                <a:lnTo>
                  <a:pt x="48" y="198"/>
                </a:lnTo>
                <a:lnTo>
                  <a:pt x="48" y="296"/>
                </a:lnTo>
                <a:lnTo>
                  <a:pt x="38" y="298"/>
                </a:lnTo>
                <a:lnTo>
                  <a:pt x="30" y="304"/>
                </a:lnTo>
                <a:lnTo>
                  <a:pt x="22" y="312"/>
                </a:lnTo>
                <a:lnTo>
                  <a:pt x="14" y="320"/>
                </a:lnTo>
                <a:lnTo>
                  <a:pt x="8" y="330"/>
                </a:lnTo>
                <a:lnTo>
                  <a:pt x="4" y="342"/>
                </a:lnTo>
                <a:lnTo>
                  <a:pt x="2" y="354"/>
                </a:lnTo>
                <a:lnTo>
                  <a:pt x="0" y="368"/>
                </a:lnTo>
                <a:lnTo>
                  <a:pt x="2" y="380"/>
                </a:lnTo>
                <a:lnTo>
                  <a:pt x="4" y="392"/>
                </a:lnTo>
                <a:lnTo>
                  <a:pt x="8" y="402"/>
                </a:lnTo>
                <a:lnTo>
                  <a:pt x="12" y="412"/>
                </a:lnTo>
                <a:lnTo>
                  <a:pt x="16" y="402"/>
                </a:lnTo>
                <a:lnTo>
                  <a:pt x="20" y="394"/>
                </a:lnTo>
                <a:lnTo>
                  <a:pt x="24" y="388"/>
                </a:lnTo>
                <a:lnTo>
                  <a:pt x="30" y="380"/>
                </a:lnTo>
                <a:lnTo>
                  <a:pt x="38" y="376"/>
                </a:lnTo>
                <a:lnTo>
                  <a:pt x="46" y="372"/>
                </a:lnTo>
                <a:lnTo>
                  <a:pt x="54" y="370"/>
                </a:lnTo>
                <a:lnTo>
                  <a:pt x="62" y="368"/>
                </a:lnTo>
              </a:path>
            </a:pathLst>
          </a:custGeom>
          <a:solidFill>
            <a:srgbClr val="333399"/>
          </a:solidFill>
          <a:ln w="9525">
            <a:solidFill>
              <a:srgbClr val="BBE0E3"/>
            </a:solidFill>
            <a:prstDash val="solid"/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US">
              <a:solidFill>
                <a:srgbClr val="0000FF"/>
              </a:solidFill>
              <a:latin typeface="Comic Sans MS"/>
              <a:cs typeface="Comic Sans MS"/>
            </a:endParaRPr>
          </a:p>
        </p:txBody>
      </p:sp>
      <p:sp>
        <p:nvSpPr>
          <p:cNvPr id="51" name="Freeform 35"/>
          <p:cNvSpPr>
            <a:spLocks/>
          </p:cNvSpPr>
          <p:nvPr/>
        </p:nvSpPr>
        <p:spPr bwMode="auto">
          <a:xfrm rot="18000000">
            <a:off x="6679966" y="5141817"/>
            <a:ext cx="281154" cy="714292"/>
          </a:xfrm>
          <a:custGeom>
            <a:avLst/>
            <a:gdLst/>
            <a:ahLst/>
            <a:cxnLst>
              <a:cxn ang="0">
                <a:pos x="72" y="370"/>
              </a:cxn>
              <a:cxn ang="0">
                <a:pos x="86" y="374"/>
              </a:cxn>
              <a:cxn ang="0">
                <a:pos x="104" y="390"/>
              </a:cxn>
              <a:cxn ang="0">
                <a:pos x="118" y="386"/>
              </a:cxn>
              <a:cxn ang="0">
                <a:pos x="118" y="356"/>
              </a:cxn>
              <a:cxn ang="0">
                <a:pos x="112" y="334"/>
              </a:cxn>
              <a:cxn ang="0">
                <a:pos x="102" y="314"/>
              </a:cxn>
              <a:cxn ang="0">
                <a:pos x="86" y="302"/>
              </a:cxn>
              <a:cxn ang="0">
                <a:pos x="78" y="198"/>
              </a:cxn>
              <a:cxn ang="0">
                <a:pos x="92" y="184"/>
              </a:cxn>
              <a:cxn ang="0">
                <a:pos x="96" y="164"/>
              </a:cxn>
              <a:cxn ang="0">
                <a:pos x="96" y="28"/>
              </a:cxn>
              <a:cxn ang="0">
                <a:pos x="90" y="16"/>
              </a:cxn>
              <a:cxn ang="0">
                <a:pos x="82" y="6"/>
              </a:cxn>
              <a:cxn ang="0">
                <a:pos x="68" y="0"/>
              </a:cxn>
              <a:cxn ang="0">
                <a:pos x="54" y="0"/>
              </a:cxn>
              <a:cxn ang="0">
                <a:pos x="42" y="6"/>
              </a:cxn>
              <a:cxn ang="0">
                <a:pos x="32" y="16"/>
              </a:cxn>
              <a:cxn ang="0">
                <a:pos x="28" y="28"/>
              </a:cxn>
              <a:cxn ang="0">
                <a:pos x="26" y="164"/>
              </a:cxn>
              <a:cxn ang="0">
                <a:pos x="32" y="186"/>
              </a:cxn>
              <a:cxn ang="0">
                <a:pos x="48" y="198"/>
              </a:cxn>
              <a:cxn ang="0">
                <a:pos x="38" y="298"/>
              </a:cxn>
              <a:cxn ang="0">
                <a:pos x="22" y="312"/>
              </a:cxn>
              <a:cxn ang="0">
                <a:pos x="8" y="330"/>
              </a:cxn>
              <a:cxn ang="0">
                <a:pos x="2" y="354"/>
              </a:cxn>
              <a:cxn ang="0">
                <a:pos x="2" y="380"/>
              </a:cxn>
              <a:cxn ang="0">
                <a:pos x="8" y="402"/>
              </a:cxn>
              <a:cxn ang="0">
                <a:pos x="16" y="402"/>
              </a:cxn>
              <a:cxn ang="0">
                <a:pos x="24" y="388"/>
              </a:cxn>
              <a:cxn ang="0">
                <a:pos x="38" y="376"/>
              </a:cxn>
              <a:cxn ang="0">
                <a:pos x="54" y="370"/>
              </a:cxn>
            </a:cxnLst>
            <a:rect l="0" t="0" r="r" b="b"/>
            <a:pathLst>
              <a:path w="120" h="412">
                <a:moveTo>
                  <a:pt x="64" y="368"/>
                </a:moveTo>
                <a:lnTo>
                  <a:pt x="72" y="370"/>
                </a:lnTo>
                <a:lnTo>
                  <a:pt x="80" y="370"/>
                </a:lnTo>
                <a:lnTo>
                  <a:pt x="86" y="374"/>
                </a:lnTo>
                <a:lnTo>
                  <a:pt x="92" y="378"/>
                </a:lnTo>
                <a:lnTo>
                  <a:pt x="104" y="390"/>
                </a:lnTo>
                <a:lnTo>
                  <a:pt x="112" y="404"/>
                </a:lnTo>
                <a:lnTo>
                  <a:pt x="118" y="386"/>
                </a:lnTo>
                <a:lnTo>
                  <a:pt x="120" y="368"/>
                </a:lnTo>
                <a:lnTo>
                  <a:pt x="118" y="356"/>
                </a:lnTo>
                <a:lnTo>
                  <a:pt x="116" y="344"/>
                </a:lnTo>
                <a:lnTo>
                  <a:pt x="112" y="334"/>
                </a:lnTo>
                <a:lnTo>
                  <a:pt x="108" y="324"/>
                </a:lnTo>
                <a:lnTo>
                  <a:pt x="102" y="314"/>
                </a:lnTo>
                <a:lnTo>
                  <a:pt x="94" y="308"/>
                </a:lnTo>
                <a:lnTo>
                  <a:pt x="86" y="302"/>
                </a:lnTo>
                <a:lnTo>
                  <a:pt x="78" y="298"/>
                </a:lnTo>
                <a:lnTo>
                  <a:pt x="78" y="198"/>
                </a:lnTo>
                <a:lnTo>
                  <a:pt x="86" y="192"/>
                </a:lnTo>
                <a:lnTo>
                  <a:pt x="92" y="184"/>
                </a:lnTo>
                <a:lnTo>
                  <a:pt x="96" y="174"/>
                </a:lnTo>
                <a:lnTo>
                  <a:pt x="96" y="164"/>
                </a:lnTo>
                <a:lnTo>
                  <a:pt x="96" y="36"/>
                </a:lnTo>
                <a:lnTo>
                  <a:pt x="96" y="28"/>
                </a:lnTo>
                <a:lnTo>
                  <a:pt x="94" y="22"/>
                </a:lnTo>
                <a:lnTo>
                  <a:pt x="90" y="16"/>
                </a:lnTo>
                <a:lnTo>
                  <a:pt x="86" y="10"/>
                </a:lnTo>
                <a:lnTo>
                  <a:pt x="82" y="6"/>
                </a:lnTo>
                <a:lnTo>
                  <a:pt x="76" y="2"/>
                </a:lnTo>
                <a:lnTo>
                  <a:pt x="68" y="0"/>
                </a:lnTo>
                <a:lnTo>
                  <a:pt x="62" y="0"/>
                </a:lnTo>
                <a:lnTo>
                  <a:pt x="54" y="0"/>
                </a:lnTo>
                <a:lnTo>
                  <a:pt x="48" y="2"/>
                </a:lnTo>
                <a:lnTo>
                  <a:pt x="42" y="6"/>
                </a:lnTo>
                <a:lnTo>
                  <a:pt x="38" y="10"/>
                </a:lnTo>
                <a:lnTo>
                  <a:pt x="32" y="16"/>
                </a:lnTo>
                <a:lnTo>
                  <a:pt x="30" y="22"/>
                </a:lnTo>
                <a:lnTo>
                  <a:pt x="28" y="28"/>
                </a:lnTo>
                <a:lnTo>
                  <a:pt x="26" y="36"/>
                </a:lnTo>
                <a:lnTo>
                  <a:pt x="26" y="164"/>
                </a:lnTo>
                <a:lnTo>
                  <a:pt x="28" y="176"/>
                </a:lnTo>
                <a:lnTo>
                  <a:pt x="32" y="186"/>
                </a:lnTo>
                <a:lnTo>
                  <a:pt x="40" y="192"/>
                </a:lnTo>
                <a:lnTo>
                  <a:pt x="48" y="198"/>
                </a:lnTo>
                <a:lnTo>
                  <a:pt x="48" y="296"/>
                </a:lnTo>
                <a:lnTo>
                  <a:pt x="38" y="298"/>
                </a:lnTo>
                <a:lnTo>
                  <a:pt x="30" y="304"/>
                </a:lnTo>
                <a:lnTo>
                  <a:pt x="22" y="312"/>
                </a:lnTo>
                <a:lnTo>
                  <a:pt x="14" y="320"/>
                </a:lnTo>
                <a:lnTo>
                  <a:pt x="8" y="330"/>
                </a:lnTo>
                <a:lnTo>
                  <a:pt x="4" y="342"/>
                </a:lnTo>
                <a:lnTo>
                  <a:pt x="2" y="354"/>
                </a:lnTo>
                <a:lnTo>
                  <a:pt x="0" y="368"/>
                </a:lnTo>
                <a:lnTo>
                  <a:pt x="2" y="380"/>
                </a:lnTo>
                <a:lnTo>
                  <a:pt x="4" y="392"/>
                </a:lnTo>
                <a:lnTo>
                  <a:pt x="8" y="402"/>
                </a:lnTo>
                <a:lnTo>
                  <a:pt x="12" y="412"/>
                </a:lnTo>
                <a:lnTo>
                  <a:pt x="16" y="402"/>
                </a:lnTo>
                <a:lnTo>
                  <a:pt x="20" y="394"/>
                </a:lnTo>
                <a:lnTo>
                  <a:pt x="24" y="388"/>
                </a:lnTo>
                <a:lnTo>
                  <a:pt x="30" y="380"/>
                </a:lnTo>
                <a:lnTo>
                  <a:pt x="38" y="376"/>
                </a:lnTo>
                <a:lnTo>
                  <a:pt x="46" y="372"/>
                </a:lnTo>
                <a:lnTo>
                  <a:pt x="54" y="370"/>
                </a:lnTo>
                <a:lnTo>
                  <a:pt x="62" y="368"/>
                </a:lnTo>
              </a:path>
            </a:pathLst>
          </a:custGeom>
          <a:solidFill>
            <a:srgbClr val="333399"/>
          </a:solidFill>
          <a:ln w="9525">
            <a:solidFill>
              <a:srgbClr val="BBE0E3"/>
            </a:solidFill>
            <a:prstDash val="solid"/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US">
              <a:solidFill>
                <a:srgbClr val="0000FF"/>
              </a:solidFill>
              <a:latin typeface="Comic Sans MS"/>
              <a:cs typeface="Comic Sans MS"/>
            </a:endParaRPr>
          </a:p>
        </p:txBody>
      </p:sp>
      <p:sp>
        <p:nvSpPr>
          <p:cNvPr id="52" name="Text Box 121"/>
          <p:cNvSpPr txBox="1">
            <a:spLocks noChangeArrowheads="1"/>
          </p:cNvSpPr>
          <p:nvPr/>
        </p:nvSpPr>
        <p:spPr bwMode="auto">
          <a:xfrm>
            <a:off x="7506873" y="3809423"/>
            <a:ext cx="68103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2000" b="1" dirty="0">
                <a:latin typeface="Comic Sans MS" charset="0"/>
              </a:rPr>
              <a:t>TCR</a:t>
            </a:r>
            <a:endParaRPr lang="en-US" sz="1800" b="1" dirty="0">
              <a:latin typeface="Comic Sans MS" charset="0"/>
            </a:endParaRPr>
          </a:p>
        </p:txBody>
      </p:sp>
      <p:sp>
        <p:nvSpPr>
          <p:cNvPr id="53" name="Freeform 35"/>
          <p:cNvSpPr>
            <a:spLocks/>
          </p:cNvSpPr>
          <p:nvPr/>
        </p:nvSpPr>
        <p:spPr bwMode="auto">
          <a:xfrm rot="17400000">
            <a:off x="6982608" y="4513520"/>
            <a:ext cx="281154" cy="714292"/>
          </a:xfrm>
          <a:custGeom>
            <a:avLst/>
            <a:gdLst/>
            <a:ahLst/>
            <a:cxnLst>
              <a:cxn ang="0">
                <a:pos x="72" y="370"/>
              </a:cxn>
              <a:cxn ang="0">
                <a:pos x="86" y="374"/>
              </a:cxn>
              <a:cxn ang="0">
                <a:pos x="104" y="390"/>
              </a:cxn>
              <a:cxn ang="0">
                <a:pos x="118" y="386"/>
              </a:cxn>
              <a:cxn ang="0">
                <a:pos x="118" y="356"/>
              </a:cxn>
              <a:cxn ang="0">
                <a:pos x="112" y="334"/>
              </a:cxn>
              <a:cxn ang="0">
                <a:pos x="102" y="314"/>
              </a:cxn>
              <a:cxn ang="0">
                <a:pos x="86" y="302"/>
              </a:cxn>
              <a:cxn ang="0">
                <a:pos x="78" y="198"/>
              </a:cxn>
              <a:cxn ang="0">
                <a:pos x="92" y="184"/>
              </a:cxn>
              <a:cxn ang="0">
                <a:pos x="96" y="164"/>
              </a:cxn>
              <a:cxn ang="0">
                <a:pos x="96" y="28"/>
              </a:cxn>
              <a:cxn ang="0">
                <a:pos x="90" y="16"/>
              </a:cxn>
              <a:cxn ang="0">
                <a:pos x="82" y="6"/>
              </a:cxn>
              <a:cxn ang="0">
                <a:pos x="68" y="0"/>
              </a:cxn>
              <a:cxn ang="0">
                <a:pos x="54" y="0"/>
              </a:cxn>
              <a:cxn ang="0">
                <a:pos x="42" y="6"/>
              </a:cxn>
              <a:cxn ang="0">
                <a:pos x="32" y="16"/>
              </a:cxn>
              <a:cxn ang="0">
                <a:pos x="28" y="28"/>
              </a:cxn>
              <a:cxn ang="0">
                <a:pos x="26" y="164"/>
              </a:cxn>
              <a:cxn ang="0">
                <a:pos x="32" y="186"/>
              </a:cxn>
              <a:cxn ang="0">
                <a:pos x="48" y="198"/>
              </a:cxn>
              <a:cxn ang="0">
                <a:pos x="38" y="298"/>
              </a:cxn>
              <a:cxn ang="0">
                <a:pos x="22" y="312"/>
              </a:cxn>
              <a:cxn ang="0">
                <a:pos x="8" y="330"/>
              </a:cxn>
              <a:cxn ang="0">
                <a:pos x="2" y="354"/>
              </a:cxn>
              <a:cxn ang="0">
                <a:pos x="2" y="380"/>
              </a:cxn>
              <a:cxn ang="0">
                <a:pos x="8" y="402"/>
              </a:cxn>
              <a:cxn ang="0">
                <a:pos x="16" y="402"/>
              </a:cxn>
              <a:cxn ang="0">
                <a:pos x="24" y="388"/>
              </a:cxn>
              <a:cxn ang="0">
                <a:pos x="38" y="376"/>
              </a:cxn>
              <a:cxn ang="0">
                <a:pos x="54" y="370"/>
              </a:cxn>
            </a:cxnLst>
            <a:rect l="0" t="0" r="r" b="b"/>
            <a:pathLst>
              <a:path w="120" h="412">
                <a:moveTo>
                  <a:pt x="64" y="368"/>
                </a:moveTo>
                <a:lnTo>
                  <a:pt x="72" y="370"/>
                </a:lnTo>
                <a:lnTo>
                  <a:pt x="80" y="370"/>
                </a:lnTo>
                <a:lnTo>
                  <a:pt x="86" y="374"/>
                </a:lnTo>
                <a:lnTo>
                  <a:pt x="92" y="378"/>
                </a:lnTo>
                <a:lnTo>
                  <a:pt x="104" y="390"/>
                </a:lnTo>
                <a:lnTo>
                  <a:pt x="112" y="404"/>
                </a:lnTo>
                <a:lnTo>
                  <a:pt x="118" y="386"/>
                </a:lnTo>
                <a:lnTo>
                  <a:pt x="120" y="368"/>
                </a:lnTo>
                <a:lnTo>
                  <a:pt x="118" y="356"/>
                </a:lnTo>
                <a:lnTo>
                  <a:pt x="116" y="344"/>
                </a:lnTo>
                <a:lnTo>
                  <a:pt x="112" y="334"/>
                </a:lnTo>
                <a:lnTo>
                  <a:pt x="108" y="324"/>
                </a:lnTo>
                <a:lnTo>
                  <a:pt x="102" y="314"/>
                </a:lnTo>
                <a:lnTo>
                  <a:pt x="94" y="308"/>
                </a:lnTo>
                <a:lnTo>
                  <a:pt x="86" y="302"/>
                </a:lnTo>
                <a:lnTo>
                  <a:pt x="78" y="298"/>
                </a:lnTo>
                <a:lnTo>
                  <a:pt x="78" y="198"/>
                </a:lnTo>
                <a:lnTo>
                  <a:pt x="86" y="192"/>
                </a:lnTo>
                <a:lnTo>
                  <a:pt x="92" y="184"/>
                </a:lnTo>
                <a:lnTo>
                  <a:pt x="96" y="174"/>
                </a:lnTo>
                <a:lnTo>
                  <a:pt x="96" y="164"/>
                </a:lnTo>
                <a:lnTo>
                  <a:pt x="96" y="36"/>
                </a:lnTo>
                <a:lnTo>
                  <a:pt x="96" y="28"/>
                </a:lnTo>
                <a:lnTo>
                  <a:pt x="94" y="22"/>
                </a:lnTo>
                <a:lnTo>
                  <a:pt x="90" y="16"/>
                </a:lnTo>
                <a:lnTo>
                  <a:pt x="86" y="10"/>
                </a:lnTo>
                <a:lnTo>
                  <a:pt x="82" y="6"/>
                </a:lnTo>
                <a:lnTo>
                  <a:pt x="76" y="2"/>
                </a:lnTo>
                <a:lnTo>
                  <a:pt x="68" y="0"/>
                </a:lnTo>
                <a:lnTo>
                  <a:pt x="62" y="0"/>
                </a:lnTo>
                <a:lnTo>
                  <a:pt x="54" y="0"/>
                </a:lnTo>
                <a:lnTo>
                  <a:pt x="48" y="2"/>
                </a:lnTo>
                <a:lnTo>
                  <a:pt x="42" y="6"/>
                </a:lnTo>
                <a:lnTo>
                  <a:pt x="38" y="10"/>
                </a:lnTo>
                <a:lnTo>
                  <a:pt x="32" y="16"/>
                </a:lnTo>
                <a:lnTo>
                  <a:pt x="30" y="22"/>
                </a:lnTo>
                <a:lnTo>
                  <a:pt x="28" y="28"/>
                </a:lnTo>
                <a:lnTo>
                  <a:pt x="26" y="36"/>
                </a:lnTo>
                <a:lnTo>
                  <a:pt x="26" y="164"/>
                </a:lnTo>
                <a:lnTo>
                  <a:pt x="28" y="176"/>
                </a:lnTo>
                <a:lnTo>
                  <a:pt x="32" y="186"/>
                </a:lnTo>
                <a:lnTo>
                  <a:pt x="40" y="192"/>
                </a:lnTo>
                <a:lnTo>
                  <a:pt x="48" y="198"/>
                </a:lnTo>
                <a:lnTo>
                  <a:pt x="48" y="296"/>
                </a:lnTo>
                <a:lnTo>
                  <a:pt x="38" y="298"/>
                </a:lnTo>
                <a:lnTo>
                  <a:pt x="30" y="304"/>
                </a:lnTo>
                <a:lnTo>
                  <a:pt x="22" y="312"/>
                </a:lnTo>
                <a:lnTo>
                  <a:pt x="14" y="320"/>
                </a:lnTo>
                <a:lnTo>
                  <a:pt x="8" y="330"/>
                </a:lnTo>
                <a:lnTo>
                  <a:pt x="4" y="342"/>
                </a:lnTo>
                <a:lnTo>
                  <a:pt x="2" y="354"/>
                </a:lnTo>
                <a:lnTo>
                  <a:pt x="0" y="368"/>
                </a:lnTo>
                <a:lnTo>
                  <a:pt x="2" y="380"/>
                </a:lnTo>
                <a:lnTo>
                  <a:pt x="4" y="392"/>
                </a:lnTo>
                <a:lnTo>
                  <a:pt x="8" y="402"/>
                </a:lnTo>
                <a:lnTo>
                  <a:pt x="12" y="412"/>
                </a:lnTo>
                <a:lnTo>
                  <a:pt x="16" y="402"/>
                </a:lnTo>
                <a:lnTo>
                  <a:pt x="20" y="394"/>
                </a:lnTo>
                <a:lnTo>
                  <a:pt x="24" y="388"/>
                </a:lnTo>
                <a:lnTo>
                  <a:pt x="30" y="380"/>
                </a:lnTo>
                <a:lnTo>
                  <a:pt x="38" y="376"/>
                </a:lnTo>
                <a:lnTo>
                  <a:pt x="46" y="372"/>
                </a:lnTo>
                <a:lnTo>
                  <a:pt x="54" y="370"/>
                </a:lnTo>
                <a:lnTo>
                  <a:pt x="62" y="368"/>
                </a:lnTo>
              </a:path>
            </a:pathLst>
          </a:custGeom>
          <a:solidFill>
            <a:srgbClr val="333399"/>
          </a:solidFill>
          <a:ln w="9525">
            <a:solidFill>
              <a:srgbClr val="BBE0E3"/>
            </a:solidFill>
            <a:prstDash val="solid"/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US">
              <a:solidFill>
                <a:srgbClr val="0000FF"/>
              </a:solidFill>
              <a:latin typeface="Comic Sans MS"/>
              <a:cs typeface="Comic Sans MS"/>
            </a:endParaRPr>
          </a:p>
        </p:txBody>
      </p:sp>
      <p:sp>
        <p:nvSpPr>
          <p:cNvPr id="54" name="Freeform 35"/>
          <p:cNvSpPr>
            <a:spLocks/>
          </p:cNvSpPr>
          <p:nvPr/>
        </p:nvSpPr>
        <p:spPr bwMode="auto">
          <a:xfrm rot="15600000">
            <a:off x="6961754" y="3030993"/>
            <a:ext cx="281154" cy="714292"/>
          </a:xfrm>
          <a:custGeom>
            <a:avLst/>
            <a:gdLst/>
            <a:ahLst/>
            <a:cxnLst>
              <a:cxn ang="0">
                <a:pos x="72" y="370"/>
              </a:cxn>
              <a:cxn ang="0">
                <a:pos x="86" y="374"/>
              </a:cxn>
              <a:cxn ang="0">
                <a:pos x="104" y="390"/>
              </a:cxn>
              <a:cxn ang="0">
                <a:pos x="118" y="386"/>
              </a:cxn>
              <a:cxn ang="0">
                <a:pos x="118" y="356"/>
              </a:cxn>
              <a:cxn ang="0">
                <a:pos x="112" y="334"/>
              </a:cxn>
              <a:cxn ang="0">
                <a:pos x="102" y="314"/>
              </a:cxn>
              <a:cxn ang="0">
                <a:pos x="86" y="302"/>
              </a:cxn>
              <a:cxn ang="0">
                <a:pos x="78" y="198"/>
              </a:cxn>
              <a:cxn ang="0">
                <a:pos x="92" y="184"/>
              </a:cxn>
              <a:cxn ang="0">
                <a:pos x="96" y="164"/>
              </a:cxn>
              <a:cxn ang="0">
                <a:pos x="96" y="28"/>
              </a:cxn>
              <a:cxn ang="0">
                <a:pos x="90" y="16"/>
              </a:cxn>
              <a:cxn ang="0">
                <a:pos x="82" y="6"/>
              </a:cxn>
              <a:cxn ang="0">
                <a:pos x="68" y="0"/>
              </a:cxn>
              <a:cxn ang="0">
                <a:pos x="54" y="0"/>
              </a:cxn>
              <a:cxn ang="0">
                <a:pos x="42" y="6"/>
              </a:cxn>
              <a:cxn ang="0">
                <a:pos x="32" y="16"/>
              </a:cxn>
              <a:cxn ang="0">
                <a:pos x="28" y="28"/>
              </a:cxn>
              <a:cxn ang="0">
                <a:pos x="26" y="164"/>
              </a:cxn>
              <a:cxn ang="0">
                <a:pos x="32" y="186"/>
              </a:cxn>
              <a:cxn ang="0">
                <a:pos x="48" y="198"/>
              </a:cxn>
              <a:cxn ang="0">
                <a:pos x="38" y="298"/>
              </a:cxn>
              <a:cxn ang="0">
                <a:pos x="22" y="312"/>
              </a:cxn>
              <a:cxn ang="0">
                <a:pos x="8" y="330"/>
              </a:cxn>
              <a:cxn ang="0">
                <a:pos x="2" y="354"/>
              </a:cxn>
              <a:cxn ang="0">
                <a:pos x="2" y="380"/>
              </a:cxn>
              <a:cxn ang="0">
                <a:pos x="8" y="402"/>
              </a:cxn>
              <a:cxn ang="0">
                <a:pos x="16" y="402"/>
              </a:cxn>
              <a:cxn ang="0">
                <a:pos x="24" y="388"/>
              </a:cxn>
              <a:cxn ang="0">
                <a:pos x="38" y="376"/>
              </a:cxn>
              <a:cxn ang="0">
                <a:pos x="54" y="370"/>
              </a:cxn>
            </a:cxnLst>
            <a:rect l="0" t="0" r="r" b="b"/>
            <a:pathLst>
              <a:path w="120" h="412">
                <a:moveTo>
                  <a:pt x="64" y="368"/>
                </a:moveTo>
                <a:lnTo>
                  <a:pt x="72" y="370"/>
                </a:lnTo>
                <a:lnTo>
                  <a:pt x="80" y="370"/>
                </a:lnTo>
                <a:lnTo>
                  <a:pt x="86" y="374"/>
                </a:lnTo>
                <a:lnTo>
                  <a:pt x="92" y="378"/>
                </a:lnTo>
                <a:lnTo>
                  <a:pt x="104" y="390"/>
                </a:lnTo>
                <a:lnTo>
                  <a:pt x="112" y="404"/>
                </a:lnTo>
                <a:lnTo>
                  <a:pt x="118" y="386"/>
                </a:lnTo>
                <a:lnTo>
                  <a:pt x="120" y="368"/>
                </a:lnTo>
                <a:lnTo>
                  <a:pt x="118" y="356"/>
                </a:lnTo>
                <a:lnTo>
                  <a:pt x="116" y="344"/>
                </a:lnTo>
                <a:lnTo>
                  <a:pt x="112" y="334"/>
                </a:lnTo>
                <a:lnTo>
                  <a:pt x="108" y="324"/>
                </a:lnTo>
                <a:lnTo>
                  <a:pt x="102" y="314"/>
                </a:lnTo>
                <a:lnTo>
                  <a:pt x="94" y="308"/>
                </a:lnTo>
                <a:lnTo>
                  <a:pt x="86" y="302"/>
                </a:lnTo>
                <a:lnTo>
                  <a:pt x="78" y="298"/>
                </a:lnTo>
                <a:lnTo>
                  <a:pt x="78" y="198"/>
                </a:lnTo>
                <a:lnTo>
                  <a:pt x="86" y="192"/>
                </a:lnTo>
                <a:lnTo>
                  <a:pt x="92" y="184"/>
                </a:lnTo>
                <a:lnTo>
                  <a:pt x="96" y="174"/>
                </a:lnTo>
                <a:lnTo>
                  <a:pt x="96" y="164"/>
                </a:lnTo>
                <a:lnTo>
                  <a:pt x="96" y="36"/>
                </a:lnTo>
                <a:lnTo>
                  <a:pt x="96" y="28"/>
                </a:lnTo>
                <a:lnTo>
                  <a:pt x="94" y="22"/>
                </a:lnTo>
                <a:lnTo>
                  <a:pt x="90" y="16"/>
                </a:lnTo>
                <a:lnTo>
                  <a:pt x="86" y="10"/>
                </a:lnTo>
                <a:lnTo>
                  <a:pt x="82" y="6"/>
                </a:lnTo>
                <a:lnTo>
                  <a:pt x="76" y="2"/>
                </a:lnTo>
                <a:lnTo>
                  <a:pt x="68" y="0"/>
                </a:lnTo>
                <a:lnTo>
                  <a:pt x="62" y="0"/>
                </a:lnTo>
                <a:lnTo>
                  <a:pt x="54" y="0"/>
                </a:lnTo>
                <a:lnTo>
                  <a:pt x="48" y="2"/>
                </a:lnTo>
                <a:lnTo>
                  <a:pt x="42" y="6"/>
                </a:lnTo>
                <a:lnTo>
                  <a:pt x="38" y="10"/>
                </a:lnTo>
                <a:lnTo>
                  <a:pt x="32" y="16"/>
                </a:lnTo>
                <a:lnTo>
                  <a:pt x="30" y="22"/>
                </a:lnTo>
                <a:lnTo>
                  <a:pt x="28" y="28"/>
                </a:lnTo>
                <a:lnTo>
                  <a:pt x="26" y="36"/>
                </a:lnTo>
                <a:lnTo>
                  <a:pt x="26" y="164"/>
                </a:lnTo>
                <a:lnTo>
                  <a:pt x="28" y="176"/>
                </a:lnTo>
                <a:lnTo>
                  <a:pt x="32" y="186"/>
                </a:lnTo>
                <a:lnTo>
                  <a:pt x="40" y="192"/>
                </a:lnTo>
                <a:lnTo>
                  <a:pt x="48" y="198"/>
                </a:lnTo>
                <a:lnTo>
                  <a:pt x="48" y="296"/>
                </a:lnTo>
                <a:lnTo>
                  <a:pt x="38" y="298"/>
                </a:lnTo>
                <a:lnTo>
                  <a:pt x="30" y="304"/>
                </a:lnTo>
                <a:lnTo>
                  <a:pt x="22" y="312"/>
                </a:lnTo>
                <a:lnTo>
                  <a:pt x="14" y="320"/>
                </a:lnTo>
                <a:lnTo>
                  <a:pt x="8" y="330"/>
                </a:lnTo>
                <a:lnTo>
                  <a:pt x="4" y="342"/>
                </a:lnTo>
                <a:lnTo>
                  <a:pt x="2" y="354"/>
                </a:lnTo>
                <a:lnTo>
                  <a:pt x="0" y="368"/>
                </a:lnTo>
                <a:lnTo>
                  <a:pt x="2" y="380"/>
                </a:lnTo>
                <a:lnTo>
                  <a:pt x="4" y="392"/>
                </a:lnTo>
                <a:lnTo>
                  <a:pt x="8" y="402"/>
                </a:lnTo>
                <a:lnTo>
                  <a:pt x="12" y="412"/>
                </a:lnTo>
                <a:lnTo>
                  <a:pt x="16" y="402"/>
                </a:lnTo>
                <a:lnTo>
                  <a:pt x="20" y="394"/>
                </a:lnTo>
                <a:lnTo>
                  <a:pt x="24" y="388"/>
                </a:lnTo>
                <a:lnTo>
                  <a:pt x="30" y="380"/>
                </a:lnTo>
                <a:lnTo>
                  <a:pt x="38" y="376"/>
                </a:lnTo>
                <a:lnTo>
                  <a:pt x="46" y="372"/>
                </a:lnTo>
                <a:lnTo>
                  <a:pt x="54" y="370"/>
                </a:lnTo>
                <a:lnTo>
                  <a:pt x="62" y="368"/>
                </a:lnTo>
              </a:path>
            </a:pathLst>
          </a:custGeom>
          <a:solidFill>
            <a:srgbClr val="333399"/>
          </a:solidFill>
          <a:ln w="9525">
            <a:solidFill>
              <a:srgbClr val="BBE0E3"/>
            </a:solidFill>
            <a:prstDash val="solid"/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US">
              <a:solidFill>
                <a:srgbClr val="0000FF"/>
              </a:solidFill>
              <a:latin typeface="Comic Sans MS"/>
              <a:cs typeface="Comic Sans MS"/>
            </a:endParaRPr>
          </a:p>
        </p:txBody>
      </p:sp>
      <p:sp>
        <p:nvSpPr>
          <p:cNvPr id="55" name="Freeform 35"/>
          <p:cNvSpPr>
            <a:spLocks/>
          </p:cNvSpPr>
          <p:nvPr/>
        </p:nvSpPr>
        <p:spPr bwMode="auto">
          <a:xfrm rot="14100000">
            <a:off x="6598920" y="2471501"/>
            <a:ext cx="281154" cy="714292"/>
          </a:xfrm>
          <a:custGeom>
            <a:avLst/>
            <a:gdLst/>
            <a:ahLst/>
            <a:cxnLst>
              <a:cxn ang="0">
                <a:pos x="72" y="370"/>
              </a:cxn>
              <a:cxn ang="0">
                <a:pos x="86" y="374"/>
              </a:cxn>
              <a:cxn ang="0">
                <a:pos x="104" y="390"/>
              </a:cxn>
              <a:cxn ang="0">
                <a:pos x="118" y="386"/>
              </a:cxn>
              <a:cxn ang="0">
                <a:pos x="118" y="356"/>
              </a:cxn>
              <a:cxn ang="0">
                <a:pos x="112" y="334"/>
              </a:cxn>
              <a:cxn ang="0">
                <a:pos x="102" y="314"/>
              </a:cxn>
              <a:cxn ang="0">
                <a:pos x="86" y="302"/>
              </a:cxn>
              <a:cxn ang="0">
                <a:pos x="78" y="198"/>
              </a:cxn>
              <a:cxn ang="0">
                <a:pos x="92" y="184"/>
              </a:cxn>
              <a:cxn ang="0">
                <a:pos x="96" y="164"/>
              </a:cxn>
              <a:cxn ang="0">
                <a:pos x="96" y="28"/>
              </a:cxn>
              <a:cxn ang="0">
                <a:pos x="90" y="16"/>
              </a:cxn>
              <a:cxn ang="0">
                <a:pos x="82" y="6"/>
              </a:cxn>
              <a:cxn ang="0">
                <a:pos x="68" y="0"/>
              </a:cxn>
              <a:cxn ang="0">
                <a:pos x="54" y="0"/>
              </a:cxn>
              <a:cxn ang="0">
                <a:pos x="42" y="6"/>
              </a:cxn>
              <a:cxn ang="0">
                <a:pos x="32" y="16"/>
              </a:cxn>
              <a:cxn ang="0">
                <a:pos x="28" y="28"/>
              </a:cxn>
              <a:cxn ang="0">
                <a:pos x="26" y="164"/>
              </a:cxn>
              <a:cxn ang="0">
                <a:pos x="32" y="186"/>
              </a:cxn>
              <a:cxn ang="0">
                <a:pos x="48" y="198"/>
              </a:cxn>
              <a:cxn ang="0">
                <a:pos x="38" y="298"/>
              </a:cxn>
              <a:cxn ang="0">
                <a:pos x="22" y="312"/>
              </a:cxn>
              <a:cxn ang="0">
                <a:pos x="8" y="330"/>
              </a:cxn>
              <a:cxn ang="0">
                <a:pos x="2" y="354"/>
              </a:cxn>
              <a:cxn ang="0">
                <a:pos x="2" y="380"/>
              </a:cxn>
              <a:cxn ang="0">
                <a:pos x="8" y="402"/>
              </a:cxn>
              <a:cxn ang="0">
                <a:pos x="16" y="402"/>
              </a:cxn>
              <a:cxn ang="0">
                <a:pos x="24" y="388"/>
              </a:cxn>
              <a:cxn ang="0">
                <a:pos x="38" y="376"/>
              </a:cxn>
              <a:cxn ang="0">
                <a:pos x="54" y="370"/>
              </a:cxn>
            </a:cxnLst>
            <a:rect l="0" t="0" r="r" b="b"/>
            <a:pathLst>
              <a:path w="120" h="412">
                <a:moveTo>
                  <a:pt x="64" y="368"/>
                </a:moveTo>
                <a:lnTo>
                  <a:pt x="72" y="370"/>
                </a:lnTo>
                <a:lnTo>
                  <a:pt x="80" y="370"/>
                </a:lnTo>
                <a:lnTo>
                  <a:pt x="86" y="374"/>
                </a:lnTo>
                <a:lnTo>
                  <a:pt x="92" y="378"/>
                </a:lnTo>
                <a:lnTo>
                  <a:pt x="104" y="390"/>
                </a:lnTo>
                <a:lnTo>
                  <a:pt x="112" y="404"/>
                </a:lnTo>
                <a:lnTo>
                  <a:pt x="118" y="386"/>
                </a:lnTo>
                <a:lnTo>
                  <a:pt x="120" y="368"/>
                </a:lnTo>
                <a:lnTo>
                  <a:pt x="118" y="356"/>
                </a:lnTo>
                <a:lnTo>
                  <a:pt x="116" y="344"/>
                </a:lnTo>
                <a:lnTo>
                  <a:pt x="112" y="334"/>
                </a:lnTo>
                <a:lnTo>
                  <a:pt x="108" y="324"/>
                </a:lnTo>
                <a:lnTo>
                  <a:pt x="102" y="314"/>
                </a:lnTo>
                <a:lnTo>
                  <a:pt x="94" y="308"/>
                </a:lnTo>
                <a:lnTo>
                  <a:pt x="86" y="302"/>
                </a:lnTo>
                <a:lnTo>
                  <a:pt x="78" y="298"/>
                </a:lnTo>
                <a:lnTo>
                  <a:pt x="78" y="198"/>
                </a:lnTo>
                <a:lnTo>
                  <a:pt x="86" y="192"/>
                </a:lnTo>
                <a:lnTo>
                  <a:pt x="92" y="184"/>
                </a:lnTo>
                <a:lnTo>
                  <a:pt x="96" y="174"/>
                </a:lnTo>
                <a:lnTo>
                  <a:pt x="96" y="164"/>
                </a:lnTo>
                <a:lnTo>
                  <a:pt x="96" y="36"/>
                </a:lnTo>
                <a:lnTo>
                  <a:pt x="96" y="28"/>
                </a:lnTo>
                <a:lnTo>
                  <a:pt x="94" y="22"/>
                </a:lnTo>
                <a:lnTo>
                  <a:pt x="90" y="16"/>
                </a:lnTo>
                <a:lnTo>
                  <a:pt x="86" y="10"/>
                </a:lnTo>
                <a:lnTo>
                  <a:pt x="82" y="6"/>
                </a:lnTo>
                <a:lnTo>
                  <a:pt x="76" y="2"/>
                </a:lnTo>
                <a:lnTo>
                  <a:pt x="68" y="0"/>
                </a:lnTo>
                <a:lnTo>
                  <a:pt x="62" y="0"/>
                </a:lnTo>
                <a:lnTo>
                  <a:pt x="54" y="0"/>
                </a:lnTo>
                <a:lnTo>
                  <a:pt x="48" y="2"/>
                </a:lnTo>
                <a:lnTo>
                  <a:pt x="42" y="6"/>
                </a:lnTo>
                <a:lnTo>
                  <a:pt x="38" y="10"/>
                </a:lnTo>
                <a:lnTo>
                  <a:pt x="32" y="16"/>
                </a:lnTo>
                <a:lnTo>
                  <a:pt x="30" y="22"/>
                </a:lnTo>
                <a:lnTo>
                  <a:pt x="28" y="28"/>
                </a:lnTo>
                <a:lnTo>
                  <a:pt x="26" y="36"/>
                </a:lnTo>
                <a:lnTo>
                  <a:pt x="26" y="164"/>
                </a:lnTo>
                <a:lnTo>
                  <a:pt x="28" y="176"/>
                </a:lnTo>
                <a:lnTo>
                  <a:pt x="32" y="186"/>
                </a:lnTo>
                <a:lnTo>
                  <a:pt x="40" y="192"/>
                </a:lnTo>
                <a:lnTo>
                  <a:pt x="48" y="198"/>
                </a:lnTo>
                <a:lnTo>
                  <a:pt x="48" y="296"/>
                </a:lnTo>
                <a:lnTo>
                  <a:pt x="38" y="298"/>
                </a:lnTo>
                <a:lnTo>
                  <a:pt x="30" y="304"/>
                </a:lnTo>
                <a:lnTo>
                  <a:pt x="22" y="312"/>
                </a:lnTo>
                <a:lnTo>
                  <a:pt x="14" y="320"/>
                </a:lnTo>
                <a:lnTo>
                  <a:pt x="8" y="330"/>
                </a:lnTo>
                <a:lnTo>
                  <a:pt x="4" y="342"/>
                </a:lnTo>
                <a:lnTo>
                  <a:pt x="2" y="354"/>
                </a:lnTo>
                <a:lnTo>
                  <a:pt x="0" y="368"/>
                </a:lnTo>
                <a:lnTo>
                  <a:pt x="2" y="380"/>
                </a:lnTo>
                <a:lnTo>
                  <a:pt x="4" y="392"/>
                </a:lnTo>
                <a:lnTo>
                  <a:pt x="8" y="402"/>
                </a:lnTo>
                <a:lnTo>
                  <a:pt x="12" y="412"/>
                </a:lnTo>
                <a:lnTo>
                  <a:pt x="16" y="402"/>
                </a:lnTo>
                <a:lnTo>
                  <a:pt x="20" y="394"/>
                </a:lnTo>
                <a:lnTo>
                  <a:pt x="24" y="388"/>
                </a:lnTo>
                <a:lnTo>
                  <a:pt x="30" y="380"/>
                </a:lnTo>
                <a:lnTo>
                  <a:pt x="38" y="376"/>
                </a:lnTo>
                <a:lnTo>
                  <a:pt x="46" y="372"/>
                </a:lnTo>
                <a:lnTo>
                  <a:pt x="54" y="370"/>
                </a:lnTo>
                <a:lnTo>
                  <a:pt x="62" y="368"/>
                </a:lnTo>
              </a:path>
            </a:pathLst>
          </a:custGeom>
          <a:solidFill>
            <a:srgbClr val="333399"/>
          </a:solidFill>
          <a:ln w="9525">
            <a:solidFill>
              <a:srgbClr val="BBE0E3"/>
            </a:solidFill>
            <a:prstDash val="solid"/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US">
              <a:solidFill>
                <a:srgbClr val="0000FF"/>
              </a:solidFill>
              <a:latin typeface="Comic Sans MS"/>
              <a:cs typeface="Comic Sans MS"/>
            </a:endParaRPr>
          </a:p>
        </p:txBody>
      </p:sp>
      <p:sp>
        <p:nvSpPr>
          <p:cNvPr id="56" name="Freeform 35"/>
          <p:cNvSpPr>
            <a:spLocks/>
          </p:cNvSpPr>
          <p:nvPr/>
        </p:nvSpPr>
        <p:spPr bwMode="auto">
          <a:xfrm rot="12900000">
            <a:off x="6120299" y="1974451"/>
            <a:ext cx="281154" cy="714292"/>
          </a:xfrm>
          <a:custGeom>
            <a:avLst/>
            <a:gdLst/>
            <a:ahLst/>
            <a:cxnLst>
              <a:cxn ang="0">
                <a:pos x="72" y="370"/>
              </a:cxn>
              <a:cxn ang="0">
                <a:pos x="86" y="374"/>
              </a:cxn>
              <a:cxn ang="0">
                <a:pos x="104" y="390"/>
              </a:cxn>
              <a:cxn ang="0">
                <a:pos x="118" y="386"/>
              </a:cxn>
              <a:cxn ang="0">
                <a:pos x="118" y="356"/>
              </a:cxn>
              <a:cxn ang="0">
                <a:pos x="112" y="334"/>
              </a:cxn>
              <a:cxn ang="0">
                <a:pos x="102" y="314"/>
              </a:cxn>
              <a:cxn ang="0">
                <a:pos x="86" y="302"/>
              </a:cxn>
              <a:cxn ang="0">
                <a:pos x="78" y="198"/>
              </a:cxn>
              <a:cxn ang="0">
                <a:pos x="92" y="184"/>
              </a:cxn>
              <a:cxn ang="0">
                <a:pos x="96" y="164"/>
              </a:cxn>
              <a:cxn ang="0">
                <a:pos x="96" y="28"/>
              </a:cxn>
              <a:cxn ang="0">
                <a:pos x="90" y="16"/>
              </a:cxn>
              <a:cxn ang="0">
                <a:pos x="82" y="6"/>
              </a:cxn>
              <a:cxn ang="0">
                <a:pos x="68" y="0"/>
              </a:cxn>
              <a:cxn ang="0">
                <a:pos x="54" y="0"/>
              </a:cxn>
              <a:cxn ang="0">
                <a:pos x="42" y="6"/>
              </a:cxn>
              <a:cxn ang="0">
                <a:pos x="32" y="16"/>
              </a:cxn>
              <a:cxn ang="0">
                <a:pos x="28" y="28"/>
              </a:cxn>
              <a:cxn ang="0">
                <a:pos x="26" y="164"/>
              </a:cxn>
              <a:cxn ang="0">
                <a:pos x="32" y="186"/>
              </a:cxn>
              <a:cxn ang="0">
                <a:pos x="48" y="198"/>
              </a:cxn>
              <a:cxn ang="0">
                <a:pos x="38" y="298"/>
              </a:cxn>
              <a:cxn ang="0">
                <a:pos x="22" y="312"/>
              </a:cxn>
              <a:cxn ang="0">
                <a:pos x="8" y="330"/>
              </a:cxn>
              <a:cxn ang="0">
                <a:pos x="2" y="354"/>
              </a:cxn>
              <a:cxn ang="0">
                <a:pos x="2" y="380"/>
              </a:cxn>
              <a:cxn ang="0">
                <a:pos x="8" y="402"/>
              </a:cxn>
              <a:cxn ang="0">
                <a:pos x="16" y="402"/>
              </a:cxn>
              <a:cxn ang="0">
                <a:pos x="24" y="388"/>
              </a:cxn>
              <a:cxn ang="0">
                <a:pos x="38" y="376"/>
              </a:cxn>
              <a:cxn ang="0">
                <a:pos x="54" y="370"/>
              </a:cxn>
            </a:cxnLst>
            <a:rect l="0" t="0" r="r" b="b"/>
            <a:pathLst>
              <a:path w="120" h="412">
                <a:moveTo>
                  <a:pt x="64" y="368"/>
                </a:moveTo>
                <a:lnTo>
                  <a:pt x="72" y="370"/>
                </a:lnTo>
                <a:lnTo>
                  <a:pt x="80" y="370"/>
                </a:lnTo>
                <a:lnTo>
                  <a:pt x="86" y="374"/>
                </a:lnTo>
                <a:lnTo>
                  <a:pt x="92" y="378"/>
                </a:lnTo>
                <a:lnTo>
                  <a:pt x="104" y="390"/>
                </a:lnTo>
                <a:lnTo>
                  <a:pt x="112" y="404"/>
                </a:lnTo>
                <a:lnTo>
                  <a:pt x="118" y="386"/>
                </a:lnTo>
                <a:lnTo>
                  <a:pt x="120" y="368"/>
                </a:lnTo>
                <a:lnTo>
                  <a:pt x="118" y="356"/>
                </a:lnTo>
                <a:lnTo>
                  <a:pt x="116" y="344"/>
                </a:lnTo>
                <a:lnTo>
                  <a:pt x="112" y="334"/>
                </a:lnTo>
                <a:lnTo>
                  <a:pt x="108" y="324"/>
                </a:lnTo>
                <a:lnTo>
                  <a:pt x="102" y="314"/>
                </a:lnTo>
                <a:lnTo>
                  <a:pt x="94" y="308"/>
                </a:lnTo>
                <a:lnTo>
                  <a:pt x="86" y="302"/>
                </a:lnTo>
                <a:lnTo>
                  <a:pt x="78" y="298"/>
                </a:lnTo>
                <a:lnTo>
                  <a:pt x="78" y="198"/>
                </a:lnTo>
                <a:lnTo>
                  <a:pt x="86" y="192"/>
                </a:lnTo>
                <a:lnTo>
                  <a:pt x="92" y="184"/>
                </a:lnTo>
                <a:lnTo>
                  <a:pt x="96" y="174"/>
                </a:lnTo>
                <a:lnTo>
                  <a:pt x="96" y="164"/>
                </a:lnTo>
                <a:lnTo>
                  <a:pt x="96" y="36"/>
                </a:lnTo>
                <a:lnTo>
                  <a:pt x="96" y="28"/>
                </a:lnTo>
                <a:lnTo>
                  <a:pt x="94" y="22"/>
                </a:lnTo>
                <a:lnTo>
                  <a:pt x="90" y="16"/>
                </a:lnTo>
                <a:lnTo>
                  <a:pt x="86" y="10"/>
                </a:lnTo>
                <a:lnTo>
                  <a:pt x="82" y="6"/>
                </a:lnTo>
                <a:lnTo>
                  <a:pt x="76" y="2"/>
                </a:lnTo>
                <a:lnTo>
                  <a:pt x="68" y="0"/>
                </a:lnTo>
                <a:lnTo>
                  <a:pt x="62" y="0"/>
                </a:lnTo>
                <a:lnTo>
                  <a:pt x="54" y="0"/>
                </a:lnTo>
                <a:lnTo>
                  <a:pt x="48" y="2"/>
                </a:lnTo>
                <a:lnTo>
                  <a:pt x="42" y="6"/>
                </a:lnTo>
                <a:lnTo>
                  <a:pt x="38" y="10"/>
                </a:lnTo>
                <a:lnTo>
                  <a:pt x="32" y="16"/>
                </a:lnTo>
                <a:lnTo>
                  <a:pt x="30" y="22"/>
                </a:lnTo>
                <a:lnTo>
                  <a:pt x="28" y="28"/>
                </a:lnTo>
                <a:lnTo>
                  <a:pt x="26" y="36"/>
                </a:lnTo>
                <a:lnTo>
                  <a:pt x="26" y="164"/>
                </a:lnTo>
                <a:lnTo>
                  <a:pt x="28" y="176"/>
                </a:lnTo>
                <a:lnTo>
                  <a:pt x="32" y="186"/>
                </a:lnTo>
                <a:lnTo>
                  <a:pt x="40" y="192"/>
                </a:lnTo>
                <a:lnTo>
                  <a:pt x="48" y="198"/>
                </a:lnTo>
                <a:lnTo>
                  <a:pt x="48" y="296"/>
                </a:lnTo>
                <a:lnTo>
                  <a:pt x="38" y="298"/>
                </a:lnTo>
                <a:lnTo>
                  <a:pt x="30" y="304"/>
                </a:lnTo>
                <a:lnTo>
                  <a:pt x="22" y="312"/>
                </a:lnTo>
                <a:lnTo>
                  <a:pt x="14" y="320"/>
                </a:lnTo>
                <a:lnTo>
                  <a:pt x="8" y="330"/>
                </a:lnTo>
                <a:lnTo>
                  <a:pt x="4" y="342"/>
                </a:lnTo>
                <a:lnTo>
                  <a:pt x="2" y="354"/>
                </a:lnTo>
                <a:lnTo>
                  <a:pt x="0" y="368"/>
                </a:lnTo>
                <a:lnTo>
                  <a:pt x="2" y="380"/>
                </a:lnTo>
                <a:lnTo>
                  <a:pt x="4" y="392"/>
                </a:lnTo>
                <a:lnTo>
                  <a:pt x="8" y="402"/>
                </a:lnTo>
                <a:lnTo>
                  <a:pt x="12" y="412"/>
                </a:lnTo>
                <a:lnTo>
                  <a:pt x="16" y="402"/>
                </a:lnTo>
                <a:lnTo>
                  <a:pt x="20" y="394"/>
                </a:lnTo>
                <a:lnTo>
                  <a:pt x="24" y="388"/>
                </a:lnTo>
                <a:lnTo>
                  <a:pt x="30" y="380"/>
                </a:lnTo>
                <a:lnTo>
                  <a:pt x="38" y="376"/>
                </a:lnTo>
                <a:lnTo>
                  <a:pt x="46" y="372"/>
                </a:lnTo>
                <a:lnTo>
                  <a:pt x="54" y="370"/>
                </a:lnTo>
                <a:lnTo>
                  <a:pt x="62" y="368"/>
                </a:lnTo>
              </a:path>
            </a:pathLst>
          </a:custGeom>
          <a:solidFill>
            <a:srgbClr val="333399"/>
          </a:solidFill>
          <a:ln w="9525">
            <a:solidFill>
              <a:srgbClr val="BBE0E3"/>
            </a:solidFill>
            <a:prstDash val="solid"/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US">
              <a:solidFill>
                <a:srgbClr val="0000FF"/>
              </a:solidFill>
              <a:latin typeface="Comic Sans MS"/>
              <a:cs typeface="Comic Sans MS"/>
            </a:endParaRPr>
          </a:p>
        </p:txBody>
      </p:sp>
      <p:sp>
        <p:nvSpPr>
          <p:cNvPr id="57" name="TextBox 56"/>
          <p:cNvSpPr txBox="1"/>
          <p:nvPr/>
        </p:nvSpPr>
        <p:spPr>
          <a:xfrm>
            <a:off x="6394171" y="1758353"/>
            <a:ext cx="84152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latin typeface="Comic Sans MS"/>
                <a:cs typeface="Comic Sans MS"/>
              </a:rPr>
              <a:t>CD28 </a:t>
            </a:r>
          </a:p>
        </p:txBody>
      </p:sp>
      <p:sp>
        <p:nvSpPr>
          <p:cNvPr id="58" name="TextBox 57"/>
          <p:cNvSpPr txBox="1"/>
          <p:nvPr/>
        </p:nvSpPr>
        <p:spPr>
          <a:xfrm>
            <a:off x="7001273" y="2251835"/>
            <a:ext cx="86606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latin typeface="Comic Sans MS"/>
                <a:cs typeface="Comic Sans MS"/>
              </a:rPr>
              <a:t>ICOS  </a:t>
            </a:r>
          </a:p>
        </p:txBody>
      </p:sp>
      <p:sp>
        <p:nvSpPr>
          <p:cNvPr id="59" name="TextBox 58"/>
          <p:cNvSpPr txBox="1"/>
          <p:nvPr/>
        </p:nvSpPr>
        <p:spPr>
          <a:xfrm>
            <a:off x="7392347" y="3109671"/>
            <a:ext cx="88810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latin typeface="Comic Sans MS"/>
                <a:cs typeface="Comic Sans MS"/>
              </a:rPr>
              <a:t>OX40   </a:t>
            </a:r>
          </a:p>
        </p:txBody>
      </p:sp>
      <p:sp>
        <p:nvSpPr>
          <p:cNvPr id="60" name="TextBox 59"/>
          <p:cNvSpPr txBox="1"/>
          <p:nvPr/>
        </p:nvSpPr>
        <p:spPr>
          <a:xfrm>
            <a:off x="7392347" y="4798536"/>
            <a:ext cx="84177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latin typeface="Comic Sans MS"/>
                <a:cs typeface="Comic Sans MS"/>
              </a:rPr>
              <a:t>GITR    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7001273" y="5498965"/>
            <a:ext cx="209011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latin typeface="Comic Sans MS"/>
                <a:cs typeface="Comic Sans MS"/>
              </a:rPr>
              <a:t>CD137 (4-1BB)     </a:t>
            </a:r>
          </a:p>
        </p:txBody>
      </p:sp>
      <p:sp>
        <p:nvSpPr>
          <p:cNvPr id="62" name="TextBox 61"/>
          <p:cNvSpPr txBox="1"/>
          <p:nvPr/>
        </p:nvSpPr>
        <p:spPr>
          <a:xfrm>
            <a:off x="6459942" y="6152142"/>
            <a:ext cx="84152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latin typeface="Comic Sans MS"/>
                <a:cs typeface="Comic Sans MS"/>
              </a:rPr>
              <a:t>CD27     </a:t>
            </a:r>
          </a:p>
        </p:txBody>
      </p:sp>
      <p:sp>
        <p:nvSpPr>
          <p:cNvPr id="63" name="TextBox 62"/>
          <p:cNvSpPr txBox="1"/>
          <p:nvPr/>
        </p:nvSpPr>
        <p:spPr>
          <a:xfrm>
            <a:off x="5778188" y="927356"/>
            <a:ext cx="322831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b="1" dirty="0">
                <a:solidFill>
                  <a:srgbClr val="000090"/>
                </a:solidFill>
                <a:latin typeface="Comic Sans MS"/>
                <a:cs typeface="Comic Sans MS"/>
              </a:rPr>
              <a:t>Activating receptors </a:t>
            </a:r>
          </a:p>
          <a:p>
            <a:pPr algn="ctr"/>
            <a:r>
              <a:rPr lang="en-US" sz="2400" b="1" dirty="0">
                <a:solidFill>
                  <a:srgbClr val="000090"/>
                </a:solidFill>
                <a:latin typeface="Comic Sans MS"/>
                <a:cs typeface="Comic Sans MS"/>
              </a:rPr>
              <a:t>(</a:t>
            </a:r>
            <a:r>
              <a:rPr lang="en-US" sz="2400" b="1" dirty="0" err="1">
                <a:solidFill>
                  <a:srgbClr val="000090"/>
                </a:solidFill>
                <a:latin typeface="Comic Sans MS"/>
                <a:cs typeface="Comic Sans MS"/>
              </a:rPr>
              <a:t>costimulators</a:t>
            </a:r>
            <a:r>
              <a:rPr lang="en-US" sz="2400" b="1" dirty="0">
                <a:solidFill>
                  <a:srgbClr val="000090"/>
                </a:solidFill>
                <a:latin typeface="Comic Sans MS"/>
                <a:cs typeface="Comic Sans MS"/>
              </a:rPr>
              <a:t>) </a:t>
            </a:r>
          </a:p>
        </p:txBody>
      </p:sp>
      <p:sp>
        <p:nvSpPr>
          <p:cNvPr id="64" name="Freeform 35"/>
          <p:cNvSpPr>
            <a:spLocks/>
          </p:cNvSpPr>
          <p:nvPr/>
        </p:nvSpPr>
        <p:spPr bwMode="auto">
          <a:xfrm rot="8700000" flipH="1">
            <a:off x="3593636" y="1823367"/>
            <a:ext cx="281154" cy="714292"/>
          </a:xfrm>
          <a:custGeom>
            <a:avLst/>
            <a:gdLst/>
            <a:ahLst/>
            <a:cxnLst>
              <a:cxn ang="0">
                <a:pos x="72" y="370"/>
              </a:cxn>
              <a:cxn ang="0">
                <a:pos x="86" y="374"/>
              </a:cxn>
              <a:cxn ang="0">
                <a:pos x="104" y="390"/>
              </a:cxn>
              <a:cxn ang="0">
                <a:pos x="118" y="386"/>
              </a:cxn>
              <a:cxn ang="0">
                <a:pos x="118" y="356"/>
              </a:cxn>
              <a:cxn ang="0">
                <a:pos x="112" y="334"/>
              </a:cxn>
              <a:cxn ang="0">
                <a:pos x="102" y="314"/>
              </a:cxn>
              <a:cxn ang="0">
                <a:pos x="86" y="302"/>
              </a:cxn>
              <a:cxn ang="0">
                <a:pos x="78" y="198"/>
              </a:cxn>
              <a:cxn ang="0">
                <a:pos x="92" y="184"/>
              </a:cxn>
              <a:cxn ang="0">
                <a:pos x="96" y="164"/>
              </a:cxn>
              <a:cxn ang="0">
                <a:pos x="96" y="28"/>
              </a:cxn>
              <a:cxn ang="0">
                <a:pos x="90" y="16"/>
              </a:cxn>
              <a:cxn ang="0">
                <a:pos x="82" y="6"/>
              </a:cxn>
              <a:cxn ang="0">
                <a:pos x="68" y="0"/>
              </a:cxn>
              <a:cxn ang="0">
                <a:pos x="54" y="0"/>
              </a:cxn>
              <a:cxn ang="0">
                <a:pos x="42" y="6"/>
              </a:cxn>
              <a:cxn ang="0">
                <a:pos x="32" y="16"/>
              </a:cxn>
              <a:cxn ang="0">
                <a:pos x="28" y="28"/>
              </a:cxn>
              <a:cxn ang="0">
                <a:pos x="26" y="164"/>
              </a:cxn>
              <a:cxn ang="0">
                <a:pos x="32" y="186"/>
              </a:cxn>
              <a:cxn ang="0">
                <a:pos x="48" y="198"/>
              </a:cxn>
              <a:cxn ang="0">
                <a:pos x="38" y="298"/>
              </a:cxn>
              <a:cxn ang="0">
                <a:pos x="22" y="312"/>
              </a:cxn>
              <a:cxn ang="0">
                <a:pos x="8" y="330"/>
              </a:cxn>
              <a:cxn ang="0">
                <a:pos x="2" y="354"/>
              </a:cxn>
              <a:cxn ang="0">
                <a:pos x="2" y="380"/>
              </a:cxn>
              <a:cxn ang="0">
                <a:pos x="8" y="402"/>
              </a:cxn>
              <a:cxn ang="0">
                <a:pos x="16" y="402"/>
              </a:cxn>
              <a:cxn ang="0">
                <a:pos x="24" y="388"/>
              </a:cxn>
              <a:cxn ang="0">
                <a:pos x="38" y="376"/>
              </a:cxn>
              <a:cxn ang="0">
                <a:pos x="54" y="370"/>
              </a:cxn>
            </a:cxnLst>
            <a:rect l="0" t="0" r="r" b="b"/>
            <a:pathLst>
              <a:path w="120" h="412">
                <a:moveTo>
                  <a:pt x="64" y="368"/>
                </a:moveTo>
                <a:lnTo>
                  <a:pt x="72" y="370"/>
                </a:lnTo>
                <a:lnTo>
                  <a:pt x="80" y="370"/>
                </a:lnTo>
                <a:lnTo>
                  <a:pt x="86" y="374"/>
                </a:lnTo>
                <a:lnTo>
                  <a:pt x="92" y="378"/>
                </a:lnTo>
                <a:lnTo>
                  <a:pt x="104" y="390"/>
                </a:lnTo>
                <a:lnTo>
                  <a:pt x="112" y="404"/>
                </a:lnTo>
                <a:lnTo>
                  <a:pt x="118" y="386"/>
                </a:lnTo>
                <a:lnTo>
                  <a:pt x="120" y="368"/>
                </a:lnTo>
                <a:lnTo>
                  <a:pt x="118" y="356"/>
                </a:lnTo>
                <a:lnTo>
                  <a:pt x="116" y="344"/>
                </a:lnTo>
                <a:lnTo>
                  <a:pt x="112" y="334"/>
                </a:lnTo>
                <a:lnTo>
                  <a:pt x="108" y="324"/>
                </a:lnTo>
                <a:lnTo>
                  <a:pt x="102" y="314"/>
                </a:lnTo>
                <a:lnTo>
                  <a:pt x="94" y="308"/>
                </a:lnTo>
                <a:lnTo>
                  <a:pt x="86" y="302"/>
                </a:lnTo>
                <a:lnTo>
                  <a:pt x="78" y="298"/>
                </a:lnTo>
                <a:lnTo>
                  <a:pt x="78" y="198"/>
                </a:lnTo>
                <a:lnTo>
                  <a:pt x="86" y="192"/>
                </a:lnTo>
                <a:lnTo>
                  <a:pt x="92" y="184"/>
                </a:lnTo>
                <a:lnTo>
                  <a:pt x="96" y="174"/>
                </a:lnTo>
                <a:lnTo>
                  <a:pt x="96" y="164"/>
                </a:lnTo>
                <a:lnTo>
                  <a:pt x="96" y="36"/>
                </a:lnTo>
                <a:lnTo>
                  <a:pt x="96" y="28"/>
                </a:lnTo>
                <a:lnTo>
                  <a:pt x="94" y="22"/>
                </a:lnTo>
                <a:lnTo>
                  <a:pt x="90" y="16"/>
                </a:lnTo>
                <a:lnTo>
                  <a:pt x="86" y="10"/>
                </a:lnTo>
                <a:lnTo>
                  <a:pt x="82" y="6"/>
                </a:lnTo>
                <a:lnTo>
                  <a:pt x="76" y="2"/>
                </a:lnTo>
                <a:lnTo>
                  <a:pt x="68" y="0"/>
                </a:lnTo>
                <a:lnTo>
                  <a:pt x="62" y="0"/>
                </a:lnTo>
                <a:lnTo>
                  <a:pt x="54" y="0"/>
                </a:lnTo>
                <a:lnTo>
                  <a:pt x="48" y="2"/>
                </a:lnTo>
                <a:lnTo>
                  <a:pt x="42" y="6"/>
                </a:lnTo>
                <a:lnTo>
                  <a:pt x="38" y="10"/>
                </a:lnTo>
                <a:lnTo>
                  <a:pt x="32" y="16"/>
                </a:lnTo>
                <a:lnTo>
                  <a:pt x="30" y="22"/>
                </a:lnTo>
                <a:lnTo>
                  <a:pt x="28" y="28"/>
                </a:lnTo>
                <a:lnTo>
                  <a:pt x="26" y="36"/>
                </a:lnTo>
                <a:lnTo>
                  <a:pt x="26" y="164"/>
                </a:lnTo>
                <a:lnTo>
                  <a:pt x="28" y="176"/>
                </a:lnTo>
                <a:lnTo>
                  <a:pt x="32" y="186"/>
                </a:lnTo>
                <a:lnTo>
                  <a:pt x="40" y="192"/>
                </a:lnTo>
                <a:lnTo>
                  <a:pt x="48" y="198"/>
                </a:lnTo>
                <a:lnTo>
                  <a:pt x="48" y="296"/>
                </a:lnTo>
                <a:lnTo>
                  <a:pt x="38" y="298"/>
                </a:lnTo>
                <a:lnTo>
                  <a:pt x="30" y="304"/>
                </a:lnTo>
                <a:lnTo>
                  <a:pt x="22" y="312"/>
                </a:lnTo>
                <a:lnTo>
                  <a:pt x="14" y="320"/>
                </a:lnTo>
                <a:lnTo>
                  <a:pt x="8" y="330"/>
                </a:lnTo>
                <a:lnTo>
                  <a:pt x="4" y="342"/>
                </a:lnTo>
                <a:lnTo>
                  <a:pt x="2" y="354"/>
                </a:lnTo>
                <a:lnTo>
                  <a:pt x="0" y="368"/>
                </a:lnTo>
                <a:lnTo>
                  <a:pt x="2" y="380"/>
                </a:lnTo>
                <a:lnTo>
                  <a:pt x="4" y="392"/>
                </a:lnTo>
                <a:lnTo>
                  <a:pt x="8" y="402"/>
                </a:lnTo>
                <a:lnTo>
                  <a:pt x="12" y="412"/>
                </a:lnTo>
                <a:lnTo>
                  <a:pt x="16" y="402"/>
                </a:lnTo>
                <a:lnTo>
                  <a:pt x="20" y="394"/>
                </a:lnTo>
                <a:lnTo>
                  <a:pt x="24" y="388"/>
                </a:lnTo>
                <a:lnTo>
                  <a:pt x="30" y="380"/>
                </a:lnTo>
                <a:lnTo>
                  <a:pt x="38" y="376"/>
                </a:lnTo>
                <a:lnTo>
                  <a:pt x="46" y="372"/>
                </a:lnTo>
                <a:lnTo>
                  <a:pt x="54" y="370"/>
                </a:lnTo>
                <a:lnTo>
                  <a:pt x="62" y="368"/>
                </a:lnTo>
              </a:path>
            </a:pathLst>
          </a:custGeom>
          <a:solidFill>
            <a:srgbClr val="C0504D"/>
          </a:solidFill>
          <a:ln w="9525">
            <a:solidFill>
              <a:schemeClr val="accent1"/>
            </a:solidFill>
            <a:prstDash val="solid"/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US">
              <a:latin typeface="Comic Sans MS"/>
              <a:cs typeface="Comic Sans MS"/>
            </a:endParaRPr>
          </a:p>
        </p:txBody>
      </p:sp>
      <p:sp>
        <p:nvSpPr>
          <p:cNvPr id="65" name="Freeform 35"/>
          <p:cNvSpPr>
            <a:spLocks/>
          </p:cNvSpPr>
          <p:nvPr/>
        </p:nvSpPr>
        <p:spPr bwMode="auto">
          <a:xfrm rot="7500000" flipH="1">
            <a:off x="3049285" y="2294799"/>
            <a:ext cx="281154" cy="714292"/>
          </a:xfrm>
          <a:custGeom>
            <a:avLst/>
            <a:gdLst/>
            <a:ahLst/>
            <a:cxnLst>
              <a:cxn ang="0">
                <a:pos x="72" y="370"/>
              </a:cxn>
              <a:cxn ang="0">
                <a:pos x="86" y="374"/>
              </a:cxn>
              <a:cxn ang="0">
                <a:pos x="104" y="390"/>
              </a:cxn>
              <a:cxn ang="0">
                <a:pos x="118" y="386"/>
              </a:cxn>
              <a:cxn ang="0">
                <a:pos x="118" y="356"/>
              </a:cxn>
              <a:cxn ang="0">
                <a:pos x="112" y="334"/>
              </a:cxn>
              <a:cxn ang="0">
                <a:pos x="102" y="314"/>
              </a:cxn>
              <a:cxn ang="0">
                <a:pos x="86" y="302"/>
              </a:cxn>
              <a:cxn ang="0">
                <a:pos x="78" y="198"/>
              </a:cxn>
              <a:cxn ang="0">
                <a:pos x="92" y="184"/>
              </a:cxn>
              <a:cxn ang="0">
                <a:pos x="96" y="164"/>
              </a:cxn>
              <a:cxn ang="0">
                <a:pos x="96" y="28"/>
              </a:cxn>
              <a:cxn ang="0">
                <a:pos x="90" y="16"/>
              </a:cxn>
              <a:cxn ang="0">
                <a:pos x="82" y="6"/>
              </a:cxn>
              <a:cxn ang="0">
                <a:pos x="68" y="0"/>
              </a:cxn>
              <a:cxn ang="0">
                <a:pos x="54" y="0"/>
              </a:cxn>
              <a:cxn ang="0">
                <a:pos x="42" y="6"/>
              </a:cxn>
              <a:cxn ang="0">
                <a:pos x="32" y="16"/>
              </a:cxn>
              <a:cxn ang="0">
                <a:pos x="28" y="28"/>
              </a:cxn>
              <a:cxn ang="0">
                <a:pos x="26" y="164"/>
              </a:cxn>
              <a:cxn ang="0">
                <a:pos x="32" y="186"/>
              </a:cxn>
              <a:cxn ang="0">
                <a:pos x="48" y="198"/>
              </a:cxn>
              <a:cxn ang="0">
                <a:pos x="38" y="298"/>
              </a:cxn>
              <a:cxn ang="0">
                <a:pos x="22" y="312"/>
              </a:cxn>
              <a:cxn ang="0">
                <a:pos x="8" y="330"/>
              </a:cxn>
              <a:cxn ang="0">
                <a:pos x="2" y="354"/>
              </a:cxn>
              <a:cxn ang="0">
                <a:pos x="2" y="380"/>
              </a:cxn>
              <a:cxn ang="0">
                <a:pos x="8" y="402"/>
              </a:cxn>
              <a:cxn ang="0">
                <a:pos x="16" y="402"/>
              </a:cxn>
              <a:cxn ang="0">
                <a:pos x="24" y="388"/>
              </a:cxn>
              <a:cxn ang="0">
                <a:pos x="38" y="376"/>
              </a:cxn>
              <a:cxn ang="0">
                <a:pos x="54" y="370"/>
              </a:cxn>
            </a:cxnLst>
            <a:rect l="0" t="0" r="r" b="b"/>
            <a:pathLst>
              <a:path w="120" h="412">
                <a:moveTo>
                  <a:pt x="64" y="368"/>
                </a:moveTo>
                <a:lnTo>
                  <a:pt x="72" y="370"/>
                </a:lnTo>
                <a:lnTo>
                  <a:pt x="80" y="370"/>
                </a:lnTo>
                <a:lnTo>
                  <a:pt x="86" y="374"/>
                </a:lnTo>
                <a:lnTo>
                  <a:pt x="92" y="378"/>
                </a:lnTo>
                <a:lnTo>
                  <a:pt x="104" y="390"/>
                </a:lnTo>
                <a:lnTo>
                  <a:pt x="112" y="404"/>
                </a:lnTo>
                <a:lnTo>
                  <a:pt x="118" y="386"/>
                </a:lnTo>
                <a:lnTo>
                  <a:pt x="120" y="368"/>
                </a:lnTo>
                <a:lnTo>
                  <a:pt x="118" y="356"/>
                </a:lnTo>
                <a:lnTo>
                  <a:pt x="116" y="344"/>
                </a:lnTo>
                <a:lnTo>
                  <a:pt x="112" y="334"/>
                </a:lnTo>
                <a:lnTo>
                  <a:pt x="108" y="324"/>
                </a:lnTo>
                <a:lnTo>
                  <a:pt x="102" y="314"/>
                </a:lnTo>
                <a:lnTo>
                  <a:pt x="94" y="308"/>
                </a:lnTo>
                <a:lnTo>
                  <a:pt x="86" y="302"/>
                </a:lnTo>
                <a:lnTo>
                  <a:pt x="78" y="298"/>
                </a:lnTo>
                <a:lnTo>
                  <a:pt x="78" y="198"/>
                </a:lnTo>
                <a:lnTo>
                  <a:pt x="86" y="192"/>
                </a:lnTo>
                <a:lnTo>
                  <a:pt x="92" y="184"/>
                </a:lnTo>
                <a:lnTo>
                  <a:pt x="96" y="174"/>
                </a:lnTo>
                <a:lnTo>
                  <a:pt x="96" y="164"/>
                </a:lnTo>
                <a:lnTo>
                  <a:pt x="96" y="36"/>
                </a:lnTo>
                <a:lnTo>
                  <a:pt x="96" y="28"/>
                </a:lnTo>
                <a:lnTo>
                  <a:pt x="94" y="22"/>
                </a:lnTo>
                <a:lnTo>
                  <a:pt x="90" y="16"/>
                </a:lnTo>
                <a:lnTo>
                  <a:pt x="86" y="10"/>
                </a:lnTo>
                <a:lnTo>
                  <a:pt x="82" y="6"/>
                </a:lnTo>
                <a:lnTo>
                  <a:pt x="76" y="2"/>
                </a:lnTo>
                <a:lnTo>
                  <a:pt x="68" y="0"/>
                </a:lnTo>
                <a:lnTo>
                  <a:pt x="62" y="0"/>
                </a:lnTo>
                <a:lnTo>
                  <a:pt x="54" y="0"/>
                </a:lnTo>
                <a:lnTo>
                  <a:pt x="48" y="2"/>
                </a:lnTo>
                <a:lnTo>
                  <a:pt x="42" y="6"/>
                </a:lnTo>
                <a:lnTo>
                  <a:pt x="38" y="10"/>
                </a:lnTo>
                <a:lnTo>
                  <a:pt x="32" y="16"/>
                </a:lnTo>
                <a:lnTo>
                  <a:pt x="30" y="22"/>
                </a:lnTo>
                <a:lnTo>
                  <a:pt x="28" y="28"/>
                </a:lnTo>
                <a:lnTo>
                  <a:pt x="26" y="36"/>
                </a:lnTo>
                <a:lnTo>
                  <a:pt x="26" y="164"/>
                </a:lnTo>
                <a:lnTo>
                  <a:pt x="28" y="176"/>
                </a:lnTo>
                <a:lnTo>
                  <a:pt x="32" y="186"/>
                </a:lnTo>
                <a:lnTo>
                  <a:pt x="40" y="192"/>
                </a:lnTo>
                <a:lnTo>
                  <a:pt x="48" y="198"/>
                </a:lnTo>
                <a:lnTo>
                  <a:pt x="48" y="296"/>
                </a:lnTo>
                <a:lnTo>
                  <a:pt x="38" y="298"/>
                </a:lnTo>
                <a:lnTo>
                  <a:pt x="30" y="304"/>
                </a:lnTo>
                <a:lnTo>
                  <a:pt x="22" y="312"/>
                </a:lnTo>
                <a:lnTo>
                  <a:pt x="14" y="320"/>
                </a:lnTo>
                <a:lnTo>
                  <a:pt x="8" y="330"/>
                </a:lnTo>
                <a:lnTo>
                  <a:pt x="4" y="342"/>
                </a:lnTo>
                <a:lnTo>
                  <a:pt x="2" y="354"/>
                </a:lnTo>
                <a:lnTo>
                  <a:pt x="0" y="368"/>
                </a:lnTo>
                <a:lnTo>
                  <a:pt x="2" y="380"/>
                </a:lnTo>
                <a:lnTo>
                  <a:pt x="4" y="392"/>
                </a:lnTo>
                <a:lnTo>
                  <a:pt x="8" y="402"/>
                </a:lnTo>
                <a:lnTo>
                  <a:pt x="12" y="412"/>
                </a:lnTo>
                <a:lnTo>
                  <a:pt x="16" y="402"/>
                </a:lnTo>
                <a:lnTo>
                  <a:pt x="20" y="394"/>
                </a:lnTo>
                <a:lnTo>
                  <a:pt x="24" y="388"/>
                </a:lnTo>
                <a:lnTo>
                  <a:pt x="30" y="380"/>
                </a:lnTo>
                <a:lnTo>
                  <a:pt x="38" y="376"/>
                </a:lnTo>
                <a:lnTo>
                  <a:pt x="46" y="372"/>
                </a:lnTo>
                <a:lnTo>
                  <a:pt x="54" y="370"/>
                </a:lnTo>
                <a:lnTo>
                  <a:pt x="62" y="368"/>
                </a:lnTo>
              </a:path>
            </a:pathLst>
          </a:custGeom>
          <a:solidFill>
            <a:srgbClr val="C0504D"/>
          </a:solidFill>
          <a:ln w="9525">
            <a:solidFill>
              <a:schemeClr val="accent1"/>
            </a:solidFill>
            <a:prstDash val="solid"/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US">
              <a:latin typeface="Comic Sans MS"/>
              <a:cs typeface="Comic Sans MS"/>
            </a:endParaRPr>
          </a:p>
        </p:txBody>
      </p:sp>
      <p:sp>
        <p:nvSpPr>
          <p:cNvPr id="66" name="Freeform 35"/>
          <p:cNvSpPr>
            <a:spLocks/>
          </p:cNvSpPr>
          <p:nvPr/>
        </p:nvSpPr>
        <p:spPr bwMode="auto">
          <a:xfrm rot="6000000" flipH="1">
            <a:off x="2676096" y="2791506"/>
            <a:ext cx="281154" cy="714292"/>
          </a:xfrm>
          <a:custGeom>
            <a:avLst/>
            <a:gdLst/>
            <a:ahLst/>
            <a:cxnLst>
              <a:cxn ang="0">
                <a:pos x="72" y="370"/>
              </a:cxn>
              <a:cxn ang="0">
                <a:pos x="86" y="374"/>
              </a:cxn>
              <a:cxn ang="0">
                <a:pos x="104" y="390"/>
              </a:cxn>
              <a:cxn ang="0">
                <a:pos x="118" y="386"/>
              </a:cxn>
              <a:cxn ang="0">
                <a:pos x="118" y="356"/>
              </a:cxn>
              <a:cxn ang="0">
                <a:pos x="112" y="334"/>
              </a:cxn>
              <a:cxn ang="0">
                <a:pos x="102" y="314"/>
              </a:cxn>
              <a:cxn ang="0">
                <a:pos x="86" y="302"/>
              </a:cxn>
              <a:cxn ang="0">
                <a:pos x="78" y="198"/>
              </a:cxn>
              <a:cxn ang="0">
                <a:pos x="92" y="184"/>
              </a:cxn>
              <a:cxn ang="0">
                <a:pos x="96" y="164"/>
              </a:cxn>
              <a:cxn ang="0">
                <a:pos x="96" y="28"/>
              </a:cxn>
              <a:cxn ang="0">
                <a:pos x="90" y="16"/>
              </a:cxn>
              <a:cxn ang="0">
                <a:pos x="82" y="6"/>
              </a:cxn>
              <a:cxn ang="0">
                <a:pos x="68" y="0"/>
              </a:cxn>
              <a:cxn ang="0">
                <a:pos x="54" y="0"/>
              </a:cxn>
              <a:cxn ang="0">
                <a:pos x="42" y="6"/>
              </a:cxn>
              <a:cxn ang="0">
                <a:pos x="32" y="16"/>
              </a:cxn>
              <a:cxn ang="0">
                <a:pos x="28" y="28"/>
              </a:cxn>
              <a:cxn ang="0">
                <a:pos x="26" y="164"/>
              </a:cxn>
              <a:cxn ang="0">
                <a:pos x="32" y="186"/>
              </a:cxn>
              <a:cxn ang="0">
                <a:pos x="48" y="198"/>
              </a:cxn>
              <a:cxn ang="0">
                <a:pos x="38" y="298"/>
              </a:cxn>
              <a:cxn ang="0">
                <a:pos x="22" y="312"/>
              </a:cxn>
              <a:cxn ang="0">
                <a:pos x="8" y="330"/>
              </a:cxn>
              <a:cxn ang="0">
                <a:pos x="2" y="354"/>
              </a:cxn>
              <a:cxn ang="0">
                <a:pos x="2" y="380"/>
              </a:cxn>
              <a:cxn ang="0">
                <a:pos x="8" y="402"/>
              </a:cxn>
              <a:cxn ang="0">
                <a:pos x="16" y="402"/>
              </a:cxn>
              <a:cxn ang="0">
                <a:pos x="24" y="388"/>
              </a:cxn>
              <a:cxn ang="0">
                <a:pos x="38" y="376"/>
              </a:cxn>
              <a:cxn ang="0">
                <a:pos x="54" y="370"/>
              </a:cxn>
            </a:cxnLst>
            <a:rect l="0" t="0" r="r" b="b"/>
            <a:pathLst>
              <a:path w="120" h="412">
                <a:moveTo>
                  <a:pt x="64" y="368"/>
                </a:moveTo>
                <a:lnTo>
                  <a:pt x="72" y="370"/>
                </a:lnTo>
                <a:lnTo>
                  <a:pt x="80" y="370"/>
                </a:lnTo>
                <a:lnTo>
                  <a:pt x="86" y="374"/>
                </a:lnTo>
                <a:lnTo>
                  <a:pt x="92" y="378"/>
                </a:lnTo>
                <a:lnTo>
                  <a:pt x="104" y="390"/>
                </a:lnTo>
                <a:lnTo>
                  <a:pt x="112" y="404"/>
                </a:lnTo>
                <a:lnTo>
                  <a:pt x="118" y="386"/>
                </a:lnTo>
                <a:lnTo>
                  <a:pt x="120" y="368"/>
                </a:lnTo>
                <a:lnTo>
                  <a:pt x="118" y="356"/>
                </a:lnTo>
                <a:lnTo>
                  <a:pt x="116" y="344"/>
                </a:lnTo>
                <a:lnTo>
                  <a:pt x="112" y="334"/>
                </a:lnTo>
                <a:lnTo>
                  <a:pt x="108" y="324"/>
                </a:lnTo>
                <a:lnTo>
                  <a:pt x="102" y="314"/>
                </a:lnTo>
                <a:lnTo>
                  <a:pt x="94" y="308"/>
                </a:lnTo>
                <a:lnTo>
                  <a:pt x="86" y="302"/>
                </a:lnTo>
                <a:lnTo>
                  <a:pt x="78" y="298"/>
                </a:lnTo>
                <a:lnTo>
                  <a:pt x="78" y="198"/>
                </a:lnTo>
                <a:lnTo>
                  <a:pt x="86" y="192"/>
                </a:lnTo>
                <a:lnTo>
                  <a:pt x="92" y="184"/>
                </a:lnTo>
                <a:lnTo>
                  <a:pt x="96" y="174"/>
                </a:lnTo>
                <a:lnTo>
                  <a:pt x="96" y="164"/>
                </a:lnTo>
                <a:lnTo>
                  <a:pt x="96" y="36"/>
                </a:lnTo>
                <a:lnTo>
                  <a:pt x="96" y="28"/>
                </a:lnTo>
                <a:lnTo>
                  <a:pt x="94" y="22"/>
                </a:lnTo>
                <a:lnTo>
                  <a:pt x="90" y="16"/>
                </a:lnTo>
                <a:lnTo>
                  <a:pt x="86" y="10"/>
                </a:lnTo>
                <a:lnTo>
                  <a:pt x="82" y="6"/>
                </a:lnTo>
                <a:lnTo>
                  <a:pt x="76" y="2"/>
                </a:lnTo>
                <a:lnTo>
                  <a:pt x="68" y="0"/>
                </a:lnTo>
                <a:lnTo>
                  <a:pt x="62" y="0"/>
                </a:lnTo>
                <a:lnTo>
                  <a:pt x="54" y="0"/>
                </a:lnTo>
                <a:lnTo>
                  <a:pt x="48" y="2"/>
                </a:lnTo>
                <a:lnTo>
                  <a:pt x="42" y="6"/>
                </a:lnTo>
                <a:lnTo>
                  <a:pt x="38" y="10"/>
                </a:lnTo>
                <a:lnTo>
                  <a:pt x="32" y="16"/>
                </a:lnTo>
                <a:lnTo>
                  <a:pt x="30" y="22"/>
                </a:lnTo>
                <a:lnTo>
                  <a:pt x="28" y="28"/>
                </a:lnTo>
                <a:lnTo>
                  <a:pt x="26" y="36"/>
                </a:lnTo>
                <a:lnTo>
                  <a:pt x="26" y="164"/>
                </a:lnTo>
                <a:lnTo>
                  <a:pt x="28" y="176"/>
                </a:lnTo>
                <a:lnTo>
                  <a:pt x="32" y="186"/>
                </a:lnTo>
                <a:lnTo>
                  <a:pt x="40" y="192"/>
                </a:lnTo>
                <a:lnTo>
                  <a:pt x="48" y="198"/>
                </a:lnTo>
                <a:lnTo>
                  <a:pt x="48" y="296"/>
                </a:lnTo>
                <a:lnTo>
                  <a:pt x="38" y="298"/>
                </a:lnTo>
                <a:lnTo>
                  <a:pt x="30" y="304"/>
                </a:lnTo>
                <a:lnTo>
                  <a:pt x="22" y="312"/>
                </a:lnTo>
                <a:lnTo>
                  <a:pt x="14" y="320"/>
                </a:lnTo>
                <a:lnTo>
                  <a:pt x="8" y="330"/>
                </a:lnTo>
                <a:lnTo>
                  <a:pt x="4" y="342"/>
                </a:lnTo>
                <a:lnTo>
                  <a:pt x="2" y="354"/>
                </a:lnTo>
                <a:lnTo>
                  <a:pt x="0" y="368"/>
                </a:lnTo>
                <a:lnTo>
                  <a:pt x="2" y="380"/>
                </a:lnTo>
                <a:lnTo>
                  <a:pt x="4" y="392"/>
                </a:lnTo>
                <a:lnTo>
                  <a:pt x="8" y="402"/>
                </a:lnTo>
                <a:lnTo>
                  <a:pt x="12" y="412"/>
                </a:lnTo>
                <a:lnTo>
                  <a:pt x="16" y="402"/>
                </a:lnTo>
                <a:lnTo>
                  <a:pt x="20" y="394"/>
                </a:lnTo>
                <a:lnTo>
                  <a:pt x="24" y="388"/>
                </a:lnTo>
                <a:lnTo>
                  <a:pt x="30" y="380"/>
                </a:lnTo>
                <a:lnTo>
                  <a:pt x="38" y="376"/>
                </a:lnTo>
                <a:lnTo>
                  <a:pt x="46" y="372"/>
                </a:lnTo>
                <a:lnTo>
                  <a:pt x="54" y="370"/>
                </a:lnTo>
                <a:lnTo>
                  <a:pt x="62" y="368"/>
                </a:lnTo>
              </a:path>
            </a:pathLst>
          </a:custGeom>
          <a:solidFill>
            <a:srgbClr val="C0504D"/>
          </a:solidFill>
          <a:ln w="9525">
            <a:solidFill>
              <a:schemeClr val="accent1"/>
            </a:solidFill>
            <a:prstDash val="solid"/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US">
              <a:latin typeface="Comic Sans MS"/>
              <a:cs typeface="Comic Sans MS"/>
            </a:endParaRPr>
          </a:p>
        </p:txBody>
      </p:sp>
      <p:sp>
        <p:nvSpPr>
          <p:cNvPr id="67" name="Freeform 35"/>
          <p:cNvSpPr>
            <a:spLocks/>
          </p:cNvSpPr>
          <p:nvPr/>
        </p:nvSpPr>
        <p:spPr bwMode="auto">
          <a:xfrm rot="4200000" flipH="1">
            <a:off x="2557839" y="4587249"/>
            <a:ext cx="281154" cy="714292"/>
          </a:xfrm>
          <a:custGeom>
            <a:avLst/>
            <a:gdLst/>
            <a:ahLst/>
            <a:cxnLst>
              <a:cxn ang="0">
                <a:pos x="72" y="370"/>
              </a:cxn>
              <a:cxn ang="0">
                <a:pos x="86" y="374"/>
              </a:cxn>
              <a:cxn ang="0">
                <a:pos x="104" y="390"/>
              </a:cxn>
              <a:cxn ang="0">
                <a:pos x="118" y="386"/>
              </a:cxn>
              <a:cxn ang="0">
                <a:pos x="118" y="356"/>
              </a:cxn>
              <a:cxn ang="0">
                <a:pos x="112" y="334"/>
              </a:cxn>
              <a:cxn ang="0">
                <a:pos x="102" y="314"/>
              </a:cxn>
              <a:cxn ang="0">
                <a:pos x="86" y="302"/>
              </a:cxn>
              <a:cxn ang="0">
                <a:pos x="78" y="198"/>
              </a:cxn>
              <a:cxn ang="0">
                <a:pos x="92" y="184"/>
              </a:cxn>
              <a:cxn ang="0">
                <a:pos x="96" y="164"/>
              </a:cxn>
              <a:cxn ang="0">
                <a:pos x="96" y="28"/>
              </a:cxn>
              <a:cxn ang="0">
                <a:pos x="90" y="16"/>
              </a:cxn>
              <a:cxn ang="0">
                <a:pos x="82" y="6"/>
              </a:cxn>
              <a:cxn ang="0">
                <a:pos x="68" y="0"/>
              </a:cxn>
              <a:cxn ang="0">
                <a:pos x="54" y="0"/>
              </a:cxn>
              <a:cxn ang="0">
                <a:pos x="42" y="6"/>
              </a:cxn>
              <a:cxn ang="0">
                <a:pos x="32" y="16"/>
              </a:cxn>
              <a:cxn ang="0">
                <a:pos x="28" y="28"/>
              </a:cxn>
              <a:cxn ang="0">
                <a:pos x="26" y="164"/>
              </a:cxn>
              <a:cxn ang="0">
                <a:pos x="32" y="186"/>
              </a:cxn>
              <a:cxn ang="0">
                <a:pos x="48" y="198"/>
              </a:cxn>
              <a:cxn ang="0">
                <a:pos x="38" y="298"/>
              </a:cxn>
              <a:cxn ang="0">
                <a:pos x="22" y="312"/>
              </a:cxn>
              <a:cxn ang="0">
                <a:pos x="8" y="330"/>
              </a:cxn>
              <a:cxn ang="0">
                <a:pos x="2" y="354"/>
              </a:cxn>
              <a:cxn ang="0">
                <a:pos x="2" y="380"/>
              </a:cxn>
              <a:cxn ang="0">
                <a:pos x="8" y="402"/>
              </a:cxn>
              <a:cxn ang="0">
                <a:pos x="16" y="402"/>
              </a:cxn>
              <a:cxn ang="0">
                <a:pos x="24" y="388"/>
              </a:cxn>
              <a:cxn ang="0">
                <a:pos x="38" y="376"/>
              </a:cxn>
              <a:cxn ang="0">
                <a:pos x="54" y="370"/>
              </a:cxn>
            </a:cxnLst>
            <a:rect l="0" t="0" r="r" b="b"/>
            <a:pathLst>
              <a:path w="120" h="412">
                <a:moveTo>
                  <a:pt x="64" y="368"/>
                </a:moveTo>
                <a:lnTo>
                  <a:pt x="72" y="370"/>
                </a:lnTo>
                <a:lnTo>
                  <a:pt x="80" y="370"/>
                </a:lnTo>
                <a:lnTo>
                  <a:pt x="86" y="374"/>
                </a:lnTo>
                <a:lnTo>
                  <a:pt x="92" y="378"/>
                </a:lnTo>
                <a:lnTo>
                  <a:pt x="104" y="390"/>
                </a:lnTo>
                <a:lnTo>
                  <a:pt x="112" y="404"/>
                </a:lnTo>
                <a:lnTo>
                  <a:pt x="118" y="386"/>
                </a:lnTo>
                <a:lnTo>
                  <a:pt x="120" y="368"/>
                </a:lnTo>
                <a:lnTo>
                  <a:pt x="118" y="356"/>
                </a:lnTo>
                <a:lnTo>
                  <a:pt x="116" y="344"/>
                </a:lnTo>
                <a:lnTo>
                  <a:pt x="112" y="334"/>
                </a:lnTo>
                <a:lnTo>
                  <a:pt x="108" y="324"/>
                </a:lnTo>
                <a:lnTo>
                  <a:pt x="102" y="314"/>
                </a:lnTo>
                <a:lnTo>
                  <a:pt x="94" y="308"/>
                </a:lnTo>
                <a:lnTo>
                  <a:pt x="86" y="302"/>
                </a:lnTo>
                <a:lnTo>
                  <a:pt x="78" y="298"/>
                </a:lnTo>
                <a:lnTo>
                  <a:pt x="78" y="198"/>
                </a:lnTo>
                <a:lnTo>
                  <a:pt x="86" y="192"/>
                </a:lnTo>
                <a:lnTo>
                  <a:pt x="92" y="184"/>
                </a:lnTo>
                <a:lnTo>
                  <a:pt x="96" y="174"/>
                </a:lnTo>
                <a:lnTo>
                  <a:pt x="96" y="164"/>
                </a:lnTo>
                <a:lnTo>
                  <a:pt x="96" y="36"/>
                </a:lnTo>
                <a:lnTo>
                  <a:pt x="96" y="28"/>
                </a:lnTo>
                <a:lnTo>
                  <a:pt x="94" y="22"/>
                </a:lnTo>
                <a:lnTo>
                  <a:pt x="90" y="16"/>
                </a:lnTo>
                <a:lnTo>
                  <a:pt x="86" y="10"/>
                </a:lnTo>
                <a:lnTo>
                  <a:pt x="82" y="6"/>
                </a:lnTo>
                <a:lnTo>
                  <a:pt x="76" y="2"/>
                </a:lnTo>
                <a:lnTo>
                  <a:pt x="68" y="0"/>
                </a:lnTo>
                <a:lnTo>
                  <a:pt x="62" y="0"/>
                </a:lnTo>
                <a:lnTo>
                  <a:pt x="54" y="0"/>
                </a:lnTo>
                <a:lnTo>
                  <a:pt x="48" y="2"/>
                </a:lnTo>
                <a:lnTo>
                  <a:pt x="42" y="6"/>
                </a:lnTo>
                <a:lnTo>
                  <a:pt x="38" y="10"/>
                </a:lnTo>
                <a:lnTo>
                  <a:pt x="32" y="16"/>
                </a:lnTo>
                <a:lnTo>
                  <a:pt x="30" y="22"/>
                </a:lnTo>
                <a:lnTo>
                  <a:pt x="28" y="28"/>
                </a:lnTo>
                <a:lnTo>
                  <a:pt x="26" y="36"/>
                </a:lnTo>
                <a:lnTo>
                  <a:pt x="26" y="164"/>
                </a:lnTo>
                <a:lnTo>
                  <a:pt x="28" y="176"/>
                </a:lnTo>
                <a:lnTo>
                  <a:pt x="32" y="186"/>
                </a:lnTo>
                <a:lnTo>
                  <a:pt x="40" y="192"/>
                </a:lnTo>
                <a:lnTo>
                  <a:pt x="48" y="198"/>
                </a:lnTo>
                <a:lnTo>
                  <a:pt x="48" y="296"/>
                </a:lnTo>
                <a:lnTo>
                  <a:pt x="38" y="298"/>
                </a:lnTo>
                <a:lnTo>
                  <a:pt x="30" y="304"/>
                </a:lnTo>
                <a:lnTo>
                  <a:pt x="22" y="312"/>
                </a:lnTo>
                <a:lnTo>
                  <a:pt x="14" y="320"/>
                </a:lnTo>
                <a:lnTo>
                  <a:pt x="8" y="330"/>
                </a:lnTo>
                <a:lnTo>
                  <a:pt x="4" y="342"/>
                </a:lnTo>
                <a:lnTo>
                  <a:pt x="2" y="354"/>
                </a:lnTo>
                <a:lnTo>
                  <a:pt x="0" y="368"/>
                </a:lnTo>
                <a:lnTo>
                  <a:pt x="2" y="380"/>
                </a:lnTo>
                <a:lnTo>
                  <a:pt x="4" y="392"/>
                </a:lnTo>
                <a:lnTo>
                  <a:pt x="8" y="402"/>
                </a:lnTo>
                <a:lnTo>
                  <a:pt x="12" y="412"/>
                </a:lnTo>
                <a:lnTo>
                  <a:pt x="16" y="402"/>
                </a:lnTo>
                <a:lnTo>
                  <a:pt x="20" y="394"/>
                </a:lnTo>
                <a:lnTo>
                  <a:pt x="24" y="388"/>
                </a:lnTo>
                <a:lnTo>
                  <a:pt x="30" y="380"/>
                </a:lnTo>
                <a:lnTo>
                  <a:pt x="38" y="376"/>
                </a:lnTo>
                <a:lnTo>
                  <a:pt x="46" y="372"/>
                </a:lnTo>
                <a:lnTo>
                  <a:pt x="54" y="370"/>
                </a:lnTo>
                <a:lnTo>
                  <a:pt x="62" y="368"/>
                </a:lnTo>
              </a:path>
            </a:pathLst>
          </a:custGeom>
          <a:solidFill>
            <a:srgbClr val="C0504D"/>
          </a:solidFill>
          <a:ln w="9525">
            <a:solidFill>
              <a:schemeClr val="accent1"/>
            </a:solidFill>
            <a:prstDash val="solid"/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US">
              <a:latin typeface="Comic Sans MS"/>
              <a:cs typeface="Comic Sans MS"/>
            </a:endParaRPr>
          </a:p>
        </p:txBody>
      </p:sp>
      <p:sp>
        <p:nvSpPr>
          <p:cNvPr id="68" name="Freeform 35"/>
          <p:cNvSpPr>
            <a:spLocks/>
          </p:cNvSpPr>
          <p:nvPr/>
        </p:nvSpPr>
        <p:spPr bwMode="auto">
          <a:xfrm rot="3600000" flipH="1">
            <a:off x="2894045" y="5235109"/>
            <a:ext cx="281154" cy="714292"/>
          </a:xfrm>
          <a:custGeom>
            <a:avLst/>
            <a:gdLst/>
            <a:ahLst/>
            <a:cxnLst>
              <a:cxn ang="0">
                <a:pos x="72" y="370"/>
              </a:cxn>
              <a:cxn ang="0">
                <a:pos x="86" y="374"/>
              </a:cxn>
              <a:cxn ang="0">
                <a:pos x="104" y="390"/>
              </a:cxn>
              <a:cxn ang="0">
                <a:pos x="118" y="386"/>
              </a:cxn>
              <a:cxn ang="0">
                <a:pos x="118" y="356"/>
              </a:cxn>
              <a:cxn ang="0">
                <a:pos x="112" y="334"/>
              </a:cxn>
              <a:cxn ang="0">
                <a:pos x="102" y="314"/>
              </a:cxn>
              <a:cxn ang="0">
                <a:pos x="86" y="302"/>
              </a:cxn>
              <a:cxn ang="0">
                <a:pos x="78" y="198"/>
              </a:cxn>
              <a:cxn ang="0">
                <a:pos x="92" y="184"/>
              </a:cxn>
              <a:cxn ang="0">
                <a:pos x="96" y="164"/>
              </a:cxn>
              <a:cxn ang="0">
                <a:pos x="96" y="28"/>
              </a:cxn>
              <a:cxn ang="0">
                <a:pos x="90" y="16"/>
              </a:cxn>
              <a:cxn ang="0">
                <a:pos x="82" y="6"/>
              </a:cxn>
              <a:cxn ang="0">
                <a:pos x="68" y="0"/>
              </a:cxn>
              <a:cxn ang="0">
                <a:pos x="54" y="0"/>
              </a:cxn>
              <a:cxn ang="0">
                <a:pos x="42" y="6"/>
              </a:cxn>
              <a:cxn ang="0">
                <a:pos x="32" y="16"/>
              </a:cxn>
              <a:cxn ang="0">
                <a:pos x="28" y="28"/>
              </a:cxn>
              <a:cxn ang="0">
                <a:pos x="26" y="164"/>
              </a:cxn>
              <a:cxn ang="0">
                <a:pos x="32" y="186"/>
              </a:cxn>
              <a:cxn ang="0">
                <a:pos x="48" y="198"/>
              </a:cxn>
              <a:cxn ang="0">
                <a:pos x="38" y="298"/>
              </a:cxn>
              <a:cxn ang="0">
                <a:pos x="22" y="312"/>
              </a:cxn>
              <a:cxn ang="0">
                <a:pos x="8" y="330"/>
              </a:cxn>
              <a:cxn ang="0">
                <a:pos x="2" y="354"/>
              </a:cxn>
              <a:cxn ang="0">
                <a:pos x="2" y="380"/>
              </a:cxn>
              <a:cxn ang="0">
                <a:pos x="8" y="402"/>
              </a:cxn>
              <a:cxn ang="0">
                <a:pos x="16" y="402"/>
              </a:cxn>
              <a:cxn ang="0">
                <a:pos x="24" y="388"/>
              </a:cxn>
              <a:cxn ang="0">
                <a:pos x="38" y="376"/>
              </a:cxn>
              <a:cxn ang="0">
                <a:pos x="54" y="370"/>
              </a:cxn>
            </a:cxnLst>
            <a:rect l="0" t="0" r="r" b="b"/>
            <a:pathLst>
              <a:path w="120" h="412">
                <a:moveTo>
                  <a:pt x="64" y="368"/>
                </a:moveTo>
                <a:lnTo>
                  <a:pt x="72" y="370"/>
                </a:lnTo>
                <a:lnTo>
                  <a:pt x="80" y="370"/>
                </a:lnTo>
                <a:lnTo>
                  <a:pt x="86" y="374"/>
                </a:lnTo>
                <a:lnTo>
                  <a:pt x="92" y="378"/>
                </a:lnTo>
                <a:lnTo>
                  <a:pt x="104" y="390"/>
                </a:lnTo>
                <a:lnTo>
                  <a:pt x="112" y="404"/>
                </a:lnTo>
                <a:lnTo>
                  <a:pt x="118" y="386"/>
                </a:lnTo>
                <a:lnTo>
                  <a:pt x="120" y="368"/>
                </a:lnTo>
                <a:lnTo>
                  <a:pt x="118" y="356"/>
                </a:lnTo>
                <a:lnTo>
                  <a:pt x="116" y="344"/>
                </a:lnTo>
                <a:lnTo>
                  <a:pt x="112" y="334"/>
                </a:lnTo>
                <a:lnTo>
                  <a:pt x="108" y="324"/>
                </a:lnTo>
                <a:lnTo>
                  <a:pt x="102" y="314"/>
                </a:lnTo>
                <a:lnTo>
                  <a:pt x="94" y="308"/>
                </a:lnTo>
                <a:lnTo>
                  <a:pt x="86" y="302"/>
                </a:lnTo>
                <a:lnTo>
                  <a:pt x="78" y="298"/>
                </a:lnTo>
                <a:lnTo>
                  <a:pt x="78" y="198"/>
                </a:lnTo>
                <a:lnTo>
                  <a:pt x="86" y="192"/>
                </a:lnTo>
                <a:lnTo>
                  <a:pt x="92" y="184"/>
                </a:lnTo>
                <a:lnTo>
                  <a:pt x="96" y="174"/>
                </a:lnTo>
                <a:lnTo>
                  <a:pt x="96" y="164"/>
                </a:lnTo>
                <a:lnTo>
                  <a:pt x="96" y="36"/>
                </a:lnTo>
                <a:lnTo>
                  <a:pt x="96" y="28"/>
                </a:lnTo>
                <a:lnTo>
                  <a:pt x="94" y="22"/>
                </a:lnTo>
                <a:lnTo>
                  <a:pt x="90" y="16"/>
                </a:lnTo>
                <a:lnTo>
                  <a:pt x="86" y="10"/>
                </a:lnTo>
                <a:lnTo>
                  <a:pt x="82" y="6"/>
                </a:lnTo>
                <a:lnTo>
                  <a:pt x="76" y="2"/>
                </a:lnTo>
                <a:lnTo>
                  <a:pt x="68" y="0"/>
                </a:lnTo>
                <a:lnTo>
                  <a:pt x="62" y="0"/>
                </a:lnTo>
                <a:lnTo>
                  <a:pt x="54" y="0"/>
                </a:lnTo>
                <a:lnTo>
                  <a:pt x="48" y="2"/>
                </a:lnTo>
                <a:lnTo>
                  <a:pt x="42" y="6"/>
                </a:lnTo>
                <a:lnTo>
                  <a:pt x="38" y="10"/>
                </a:lnTo>
                <a:lnTo>
                  <a:pt x="32" y="16"/>
                </a:lnTo>
                <a:lnTo>
                  <a:pt x="30" y="22"/>
                </a:lnTo>
                <a:lnTo>
                  <a:pt x="28" y="28"/>
                </a:lnTo>
                <a:lnTo>
                  <a:pt x="26" y="36"/>
                </a:lnTo>
                <a:lnTo>
                  <a:pt x="26" y="164"/>
                </a:lnTo>
                <a:lnTo>
                  <a:pt x="28" y="176"/>
                </a:lnTo>
                <a:lnTo>
                  <a:pt x="32" y="186"/>
                </a:lnTo>
                <a:lnTo>
                  <a:pt x="40" y="192"/>
                </a:lnTo>
                <a:lnTo>
                  <a:pt x="48" y="198"/>
                </a:lnTo>
                <a:lnTo>
                  <a:pt x="48" y="296"/>
                </a:lnTo>
                <a:lnTo>
                  <a:pt x="38" y="298"/>
                </a:lnTo>
                <a:lnTo>
                  <a:pt x="30" y="304"/>
                </a:lnTo>
                <a:lnTo>
                  <a:pt x="22" y="312"/>
                </a:lnTo>
                <a:lnTo>
                  <a:pt x="14" y="320"/>
                </a:lnTo>
                <a:lnTo>
                  <a:pt x="8" y="330"/>
                </a:lnTo>
                <a:lnTo>
                  <a:pt x="4" y="342"/>
                </a:lnTo>
                <a:lnTo>
                  <a:pt x="2" y="354"/>
                </a:lnTo>
                <a:lnTo>
                  <a:pt x="0" y="368"/>
                </a:lnTo>
                <a:lnTo>
                  <a:pt x="2" y="380"/>
                </a:lnTo>
                <a:lnTo>
                  <a:pt x="4" y="392"/>
                </a:lnTo>
                <a:lnTo>
                  <a:pt x="8" y="402"/>
                </a:lnTo>
                <a:lnTo>
                  <a:pt x="12" y="412"/>
                </a:lnTo>
                <a:lnTo>
                  <a:pt x="16" y="402"/>
                </a:lnTo>
                <a:lnTo>
                  <a:pt x="20" y="394"/>
                </a:lnTo>
                <a:lnTo>
                  <a:pt x="24" y="388"/>
                </a:lnTo>
                <a:lnTo>
                  <a:pt x="30" y="380"/>
                </a:lnTo>
                <a:lnTo>
                  <a:pt x="38" y="376"/>
                </a:lnTo>
                <a:lnTo>
                  <a:pt x="46" y="372"/>
                </a:lnTo>
                <a:lnTo>
                  <a:pt x="54" y="370"/>
                </a:lnTo>
                <a:lnTo>
                  <a:pt x="62" y="368"/>
                </a:lnTo>
              </a:path>
            </a:pathLst>
          </a:custGeom>
          <a:solidFill>
            <a:srgbClr val="C0504D"/>
          </a:solidFill>
          <a:ln w="9525">
            <a:solidFill>
              <a:schemeClr val="accent1"/>
            </a:solidFill>
            <a:prstDash val="solid"/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US">
              <a:latin typeface="Comic Sans MS"/>
              <a:cs typeface="Comic Sans MS"/>
            </a:endParaRPr>
          </a:p>
        </p:txBody>
      </p:sp>
      <p:sp>
        <p:nvSpPr>
          <p:cNvPr id="69" name="Freeform 68"/>
          <p:cNvSpPr>
            <a:spLocks/>
          </p:cNvSpPr>
          <p:nvPr/>
        </p:nvSpPr>
        <p:spPr bwMode="auto">
          <a:xfrm rot="2820000" flipH="1">
            <a:off x="3594151" y="5765242"/>
            <a:ext cx="281154" cy="714292"/>
          </a:xfrm>
          <a:custGeom>
            <a:avLst/>
            <a:gdLst/>
            <a:ahLst/>
            <a:cxnLst>
              <a:cxn ang="0">
                <a:pos x="72" y="370"/>
              </a:cxn>
              <a:cxn ang="0">
                <a:pos x="86" y="374"/>
              </a:cxn>
              <a:cxn ang="0">
                <a:pos x="104" y="390"/>
              </a:cxn>
              <a:cxn ang="0">
                <a:pos x="118" y="386"/>
              </a:cxn>
              <a:cxn ang="0">
                <a:pos x="118" y="356"/>
              </a:cxn>
              <a:cxn ang="0">
                <a:pos x="112" y="334"/>
              </a:cxn>
              <a:cxn ang="0">
                <a:pos x="102" y="314"/>
              </a:cxn>
              <a:cxn ang="0">
                <a:pos x="86" y="302"/>
              </a:cxn>
              <a:cxn ang="0">
                <a:pos x="78" y="198"/>
              </a:cxn>
              <a:cxn ang="0">
                <a:pos x="92" y="184"/>
              </a:cxn>
              <a:cxn ang="0">
                <a:pos x="96" y="164"/>
              </a:cxn>
              <a:cxn ang="0">
                <a:pos x="96" y="28"/>
              </a:cxn>
              <a:cxn ang="0">
                <a:pos x="90" y="16"/>
              </a:cxn>
              <a:cxn ang="0">
                <a:pos x="82" y="6"/>
              </a:cxn>
              <a:cxn ang="0">
                <a:pos x="68" y="0"/>
              </a:cxn>
              <a:cxn ang="0">
                <a:pos x="54" y="0"/>
              </a:cxn>
              <a:cxn ang="0">
                <a:pos x="42" y="6"/>
              </a:cxn>
              <a:cxn ang="0">
                <a:pos x="32" y="16"/>
              </a:cxn>
              <a:cxn ang="0">
                <a:pos x="28" y="28"/>
              </a:cxn>
              <a:cxn ang="0">
                <a:pos x="26" y="164"/>
              </a:cxn>
              <a:cxn ang="0">
                <a:pos x="32" y="186"/>
              </a:cxn>
              <a:cxn ang="0">
                <a:pos x="48" y="198"/>
              </a:cxn>
              <a:cxn ang="0">
                <a:pos x="38" y="298"/>
              </a:cxn>
              <a:cxn ang="0">
                <a:pos x="22" y="312"/>
              </a:cxn>
              <a:cxn ang="0">
                <a:pos x="8" y="330"/>
              </a:cxn>
              <a:cxn ang="0">
                <a:pos x="2" y="354"/>
              </a:cxn>
              <a:cxn ang="0">
                <a:pos x="2" y="380"/>
              </a:cxn>
              <a:cxn ang="0">
                <a:pos x="8" y="402"/>
              </a:cxn>
              <a:cxn ang="0">
                <a:pos x="16" y="402"/>
              </a:cxn>
              <a:cxn ang="0">
                <a:pos x="24" y="388"/>
              </a:cxn>
              <a:cxn ang="0">
                <a:pos x="38" y="376"/>
              </a:cxn>
              <a:cxn ang="0">
                <a:pos x="54" y="370"/>
              </a:cxn>
            </a:cxnLst>
            <a:rect l="0" t="0" r="r" b="b"/>
            <a:pathLst>
              <a:path w="120" h="412">
                <a:moveTo>
                  <a:pt x="64" y="368"/>
                </a:moveTo>
                <a:lnTo>
                  <a:pt x="72" y="370"/>
                </a:lnTo>
                <a:lnTo>
                  <a:pt x="80" y="370"/>
                </a:lnTo>
                <a:lnTo>
                  <a:pt x="86" y="374"/>
                </a:lnTo>
                <a:lnTo>
                  <a:pt x="92" y="378"/>
                </a:lnTo>
                <a:lnTo>
                  <a:pt x="104" y="390"/>
                </a:lnTo>
                <a:lnTo>
                  <a:pt x="112" y="404"/>
                </a:lnTo>
                <a:lnTo>
                  <a:pt x="118" y="386"/>
                </a:lnTo>
                <a:lnTo>
                  <a:pt x="120" y="368"/>
                </a:lnTo>
                <a:lnTo>
                  <a:pt x="118" y="356"/>
                </a:lnTo>
                <a:lnTo>
                  <a:pt x="116" y="344"/>
                </a:lnTo>
                <a:lnTo>
                  <a:pt x="112" y="334"/>
                </a:lnTo>
                <a:lnTo>
                  <a:pt x="108" y="324"/>
                </a:lnTo>
                <a:lnTo>
                  <a:pt x="102" y="314"/>
                </a:lnTo>
                <a:lnTo>
                  <a:pt x="94" y="308"/>
                </a:lnTo>
                <a:lnTo>
                  <a:pt x="86" y="302"/>
                </a:lnTo>
                <a:lnTo>
                  <a:pt x="78" y="298"/>
                </a:lnTo>
                <a:lnTo>
                  <a:pt x="78" y="198"/>
                </a:lnTo>
                <a:lnTo>
                  <a:pt x="86" y="192"/>
                </a:lnTo>
                <a:lnTo>
                  <a:pt x="92" y="184"/>
                </a:lnTo>
                <a:lnTo>
                  <a:pt x="96" y="174"/>
                </a:lnTo>
                <a:lnTo>
                  <a:pt x="96" y="164"/>
                </a:lnTo>
                <a:lnTo>
                  <a:pt x="96" y="36"/>
                </a:lnTo>
                <a:lnTo>
                  <a:pt x="96" y="28"/>
                </a:lnTo>
                <a:lnTo>
                  <a:pt x="94" y="22"/>
                </a:lnTo>
                <a:lnTo>
                  <a:pt x="90" y="16"/>
                </a:lnTo>
                <a:lnTo>
                  <a:pt x="86" y="10"/>
                </a:lnTo>
                <a:lnTo>
                  <a:pt x="82" y="6"/>
                </a:lnTo>
                <a:lnTo>
                  <a:pt x="76" y="2"/>
                </a:lnTo>
                <a:lnTo>
                  <a:pt x="68" y="0"/>
                </a:lnTo>
                <a:lnTo>
                  <a:pt x="62" y="0"/>
                </a:lnTo>
                <a:lnTo>
                  <a:pt x="54" y="0"/>
                </a:lnTo>
                <a:lnTo>
                  <a:pt x="48" y="2"/>
                </a:lnTo>
                <a:lnTo>
                  <a:pt x="42" y="6"/>
                </a:lnTo>
                <a:lnTo>
                  <a:pt x="38" y="10"/>
                </a:lnTo>
                <a:lnTo>
                  <a:pt x="32" y="16"/>
                </a:lnTo>
                <a:lnTo>
                  <a:pt x="30" y="22"/>
                </a:lnTo>
                <a:lnTo>
                  <a:pt x="28" y="28"/>
                </a:lnTo>
                <a:lnTo>
                  <a:pt x="26" y="36"/>
                </a:lnTo>
                <a:lnTo>
                  <a:pt x="26" y="164"/>
                </a:lnTo>
                <a:lnTo>
                  <a:pt x="28" y="176"/>
                </a:lnTo>
                <a:lnTo>
                  <a:pt x="32" y="186"/>
                </a:lnTo>
                <a:lnTo>
                  <a:pt x="40" y="192"/>
                </a:lnTo>
                <a:lnTo>
                  <a:pt x="48" y="198"/>
                </a:lnTo>
                <a:lnTo>
                  <a:pt x="48" y="296"/>
                </a:lnTo>
                <a:lnTo>
                  <a:pt x="38" y="298"/>
                </a:lnTo>
                <a:lnTo>
                  <a:pt x="30" y="304"/>
                </a:lnTo>
                <a:lnTo>
                  <a:pt x="22" y="312"/>
                </a:lnTo>
                <a:lnTo>
                  <a:pt x="14" y="320"/>
                </a:lnTo>
                <a:lnTo>
                  <a:pt x="8" y="330"/>
                </a:lnTo>
                <a:lnTo>
                  <a:pt x="4" y="342"/>
                </a:lnTo>
                <a:lnTo>
                  <a:pt x="2" y="354"/>
                </a:lnTo>
                <a:lnTo>
                  <a:pt x="0" y="368"/>
                </a:lnTo>
                <a:lnTo>
                  <a:pt x="2" y="380"/>
                </a:lnTo>
                <a:lnTo>
                  <a:pt x="4" y="392"/>
                </a:lnTo>
                <a:lnTo>
                  <a:pt x="8" y="402"/>
                </a:lnTo>
                <a:lnTo>
                  <a:pt x="12" y="412"/>
                </a:lnTo>
                <a:lnTo>
                  <a:pt x="16" y="402"/>
                </a:lnTo>
                <a:lnTo>
                  <a:pt x="20" y="394"/>
                </a:lnTo>
                <a:lnTo>
                  <a:pt x="24" y="388"/>
                </a:lnTo>
                <a:lnTo>
                  <a:pt x="30" y="380"/>
                </a:lnTo>
                <a:lnTo>
                  <a:pt x="38" y="376"/>
                </a:lnTo>
                <a:lnTo>
                  <a:pt x="46" y="372"/>
                </a:lnTo>
                <a:lnTo>
                  <a:pt x="54" y="370"/>
                </a:lnTo>
                <a:lnTo>
                  <a:pt x="62" y="368"/>
                </a:lnTo>
              </a:path>
            </a:pathLst>
          </a:custGeom>
          <a:solidFill>
            <a:srgbClr val="C0504D"/>
          </a:solidFill>
          <a:ln w="9525">
            <a:solidFill>
              <a:schemeClr val="accent1"/>
            </a:solidFill>
            <a:prstDash val="solid"/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US">
              <a:latin typeface="Comic Sans MS"/>
              <a:cs typeface="Comic Sans MS"/>
            </a:endParaRPr>
          </a:p>
        </p:txBody>
      </p:sp>
      <p:sp>
        <p:nvSpPr>
          <p:cNvPr id="70" name="TextBox 69"/>
          <p:cNvSpPr txBox="1"/>
          <p:nvPr/>
        </p:nvSpPr>
        <p:spPr>
          <a:xfrm>
            <a:off x="0" y="927356"/>
            <a:ext cx="322441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b="1" dirty="0">
                <a:solidFill>
                  <a:srgbClr val="FF0000"/>
                </a:solidFill>
                <a:latin typeface="Comic Sans MS"/>
                <a:cs typeface="Comic Sans MS"/>
              </a:rPr>
              <a:t>Inhibitory receptors </a:t>
            </a:r>
          </a:p>
        </p:txBody>
      </p:sp>
      <p:sp>
        <p:nvSpPr>
          <p:cNvPr id="71" name="TextBox 70"/>
          <p:cNvSpPr txBox="1"/>
          <p:nvPr/>
        </p:nvSpPr>
        <p:spPr>
          <a:xfrm>
            <a:off x="2512328" y="1529403"/>
            <a:ext cx="116375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latin typeface="Comic Sans MS"/>
                <a:cs typeface="Comic Sans MS"/>
              </a:rPr>
              <a:t>CTLA-4</a:t>
            </a:r>
          </a:p>
        </p:txBody>
      </p:sp>
      <p:sp>
        <p:nvSpPr>
          <p:cNvPr id="72" name="TextBox 71"/>
          <p:cNvSpPr txBox="1"/>
          <p:nvPr/>
        </p:nvSpPr>
        <p:spPr>
          <a:xfrm>
            <a:off x="2174439" y="2131885"/>
            <a:ext cx="81948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latin typeface="Comic Sans MS"/>
                <a:cs typeface="Comic Sans MS"/>
              </a:rPr>
              <a:t>PD-1</a:t>
            </a:r>
          </a:p>
        </p:txBody>
      </p:sp>
      <p:sp>
        <p:nvSpPr>
          <p:cNvPr id="73" name="TextBox 72"/>
          <p:cNvSpPr txBox="1"/>
          <p:nvPr/>
        </p:nvSpPr>
        <p:spPr>
          <a:xfrm>
            <a:off x="1491963" y="2844791"/>
            <a:ext cx="104277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latin typeface="Comic Sans MS"/>
                <a:cs typeface="Comic Sans MS"/>
              </a:rPr>
              <a:t>TIM-3</a:t>
            </a:r>
          </a:p>
        </p:txBody>
      </p:sp>
      <p:sp>
        <p:nvSpPr>
          <p:cNvPr id="74" name="TextBox 73"/>
          <p:cNvSpPr txBox="1"/>
          <p:nvPr/>
        </p:nvSpPr>
        <p:spPr>
          <a:xfrm>
            <a:off x="1444355" y="4891828"/>
            <a:ext cx="99618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latin typeface="Comic Sans MS"/>
                <a:cs typeface="Comic Sans MS"/>
              </a:rPr>
              <a:t>TIGIT </a:t>
            </a:r>
          </a:p>
        </p:txBody>
      </p:sp>
      <p:sp>
        <p:nvSpPr>
          <p:cNvPr id="75" name="TextBox 74"/>
          <p:cNvSpPr txBox="1"/>
          <p:nvPr/>
        </p:nvSpPr>
        <p:spPr>
          <a:xfrm>
            <a:off x="1799923" y="5575948"/>
            <a:ext cx="100094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latin typeface="Comic Sans MS"/>
                <a:cs typeface="Comic Sans MS"/>
              </a:rPr>
              <a:t>LAG-3 </a:t>
            </a:r>
          </a:p>
        </p:txBody>
      </p:sp>
      <p:sp>
        <p:nvSpPr>
          <p:cNvPr id="76" name="TextBox 75"/>
          <p:cNvSpPr txBox="1"/>
          <p:nvPr/>
        </p:nvSpPr>
        <p:spPr>
          <a:xfrm>
            <a:off x="2593730" y="6168718"/>
            <a:ext cx="85366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latin typeface="Comic Sans MS"/>
                <a:cs typeface="Comic Sans MS"/>
              </a:rPr>
              <a:t>BTLA </a:t>
            </a:r>
          </a:p>
        </p:txBody>
      </p:sp>
      <p:sp>
        <p:nvSpPr>
          <p:cNvPr id="77" name="TextBox 76"/>
          <p:cNvSpPr txBox="1"/>
          <p:nvPr/>
        </p:nvSpPr>
        <p:spPr>
          <a:xfrm>
            <a:off x="406401" y="-12619"/>
            <a:ext cx="80890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rgbClr val="FF0000"/>
                </a:solidFill>
                <a:latin typeface="Comic Sans MS"/>
                <a:cs typeface="Comic Sans MS"/>
              </a:rPr>
              <a:t>T cell activating and inhibitory receptors </a:t>
            </a:r>
          </a:p>
        </p:txBody>
      </p:sp>
      <p:sp>
        <p:nvSpPr>
          <p:cNvPr id="78" name="Rectangle 77"/>
          <p:cNvSpPr/>
          <p:nvPr/>
        </p:nvSpPr>
        <p:spPr bwMode="auto">
          <a:xfrm>
            <a:off x="1828800" y="1524000"/>
            <a:ext cx="2590800" cy="1295400"/>
          </a:xfrm>
          <a:prstGeom prst="rect">
            <a:avLst/>
          </a:prstGeom>
          <a:noFill/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Comic Sans MS" charset="0"/>
            </a:endParaRPr>
          </a:p>
        </p:txBody>
      </p:sp>
      <p:sp>
        <p:nvSpPr>
          <p:cNvPr id="79" name="Rectangle 78"/>
          <p:cNvSpPr/>
          <p:nvPr/>
        </p:nvSpPr>
        <p:spPr bwMode="auto">
          <a:xfrm>
            <a:off x="5867400" y="1752600"/>
            <a:ext cx="2590800" cy="1295400"/>
          </a:xfrm>
          <a:prstGeom prst="rect">
            <a:avLst/>
          </a:prstGeom>
          <a:noFill/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Comic Sans M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292400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04800"/>
            <a:ext cx="7772400" cy="1143000"/>
          </a:xfrm>
        </p:spPr>
        <p:txBody>
          <a:bodyPr/>
          <a:lstStyle/>
          <a:p>
            <a:r>
              <a:rPr lang="en-US" sz="3200" b="1">
                <a:solidFill>
                  <a:srgbClr val="FA0505"/>
                </a:solidFill>
                <a:latin typeface="Comic Sans MS" charset="0"/>
              </a:rPr>
              <a:t>Lecture outline</a:t>
            </a:r>
          </a:p>
        </p:txBody>
      </p:sp>
      <p:sp>
        <p:nvSpPr>
          <p:cNvPr id="849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676400"/>
            <a:ext cx="7696200" cy="4495800"/>
          </a:xfrm>
        </p:spPr>
        <p:txBody>
          <a:bodyPr/>
          <a:lstStyle/>
          <a:p>
            <a:r>
              <a:rPr lang="en-US" sz="2800" b="1">
                <a:latin typeface="Comic Sans MS" charset="0"/>
              </a:rPr>
              <a:t>Self-tolerance: concept, significance</a:t>
            </a:r>
          </a:p>
          <a:p>
            <a:endParaRPr lang="en-US" sz="2800" b="1">
              <a:latin typeface="Comic Sans MS" charset="0"/>
            </a:endParaRPr>
          </a:p>
          <a:p>
            <a:r>
              <a:rPr lang="en-US" sz="2800" b="1">
                <a:latin typeface="Comic Sans MS" charset="0"/>
              </a:rPr>
              <a:t>Mechanisms of central and peripheral tolerance: deletion, anergy, regulatory T cells </a:t>
            </a:r>
          </a:p>
          <a:p>
            <a:endParaRPr lang="en-US" sz="2800" b="1">
              <a:latin typeface="Comic Sans MS" charset="0"/>
            </a:endParaRPr>
          </a:p>
          <a:p>
            <a:r>
              <a:rPr lang="en-US" sz="2800" b="1">
                <a:latin typeface="Comic Sans MS" charset="0"/>
              </a:rPr>
              <a:t>Pathogenesis of autoimmunity: roles of susceptibility genes and environmental factors </a:t>
            </a:r>
          </a:p>
        </p:txBody>
      </p:sp>
    </p:spTree>
    <p:extLst>
      <p:ext uri="{BB962C8B-B14F-4D97-AF65-F5344CB8AC3E}">
        <p14:creationId xmlns:p14="http://schemas.microsoft.com/office/powerpoint/2010/main" val="330889625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 idx="4294967295"/>
          </p:nvPr>
        </p:nvSpPr>
        <p:spPr>
          <a:xfrm>
            <a:off x="0" y="839118"/>
            <a:ext cx="8613775" cy="766763"/>
          </a:xfrm>
          <a:prstGeom prst="rect">
            <a:avLst/>
          </a:prstGeom>
        </p:spPr>
        <p:txBody>
          <a:bodyPr>
            <a:normAutofit fontScale="90000"/>
          </a:bodyPr>
          <a:lstStyle/>
          <a:p>
            <a:r>
              <a:rPr lang="en-US" sz="2700" spc="75" dirty="0">
                <a:solidFill>
                  <a:srgbClr val="FF0603"/>
                </a:solidFill>
                <a:latin typeface="Comic Sans MS" charset="0"/>
                <a:ea typeface="Comic Sans MS" charset="0"/>
                <a:cs typeface="Comic Sans MS" charset="0"/>
              </a:rPr>
              <a:t>Combining PD-1 and CTLA-4 blockade in metastatic melanoma</a:t>
            </a:r>
            <a:br>
              <a:rPr lang="en-US" sz="2700" spc="75" dirty="0">
                <a:solidFill>
                  <a:srgbClr val="FF0603"/>
                </a:solidFill>
                <a:latin typeface="Comic Sans MS" charset="0"/>
                <a:ea typeface="Comic Sans MS" charset="0"/>
                <a:cs typeface="Comic Sans MS" charset="0"/>
              </a:rPr>
            </a:br>
            <a:endParaRPr lang="en-US" dirty="0">
              <a:solidFill>
                <a:srgbClr val="FF0603"/>
              </a:solidFill>
              <a:latin typeface="Comic Sans MS" charset="0"/>
              <a:ea typeface="Comic Sans MS" charset="0"/>
              <a:cs typeface="Comic Sans MS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175557" y="4960808"/>
            <a:ext cx="1665842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900" dirty="0" err="1">
                <a:solidFill>
                  <a:schemeClr val="bg1">
                    <a:lumMod val="65000"/>
                  </a:schemeClr>
                </a:solidFill>
                <a:latin typeface="Arial" charset="0"/>
                <a:ea typeface="Arial" charset="0"/>
                <a:cs typeface="Arial" charset="0"/>
              </a:rPr>
              <a:t>Wolchock</a:t>
            </a:r>
            <a:r>
              <a:rPr lang="en-US" sz="900" i="1" dirty="0">
                <a:solidFill>
                  <a:schemeClr val="bg1">
                    <a:lumMod val="65000"/>
                  </a:schemeClr>
                </a:solidFill>
                <a:latin typeface="Arial" charset="0"/>
                <a:ea typeface="Arial" charset="0"/>
                <a:cs typeface="Arial" charset="0"/>
              </a:rPr>
              <a:t> et. al. 2017. </a:t>
            </a:r>
            <a:r>
              <a:rPr lang="en-US" sz="900" dirty="0">
                <a:solidFill>
                  <a:schemeClr val="bg1">
                    <a:lumMod val="65000"/>
                  </a:schemeClr>
                </a:solidFill>
                <a:latin typeface="Arial" charset="0"/>
                <a:ea typeface="Arial" charset="0"/>
                <a:cs typeface="Arial" charset="0"/>
              </a:rPr>
              <a:t>NEJM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0289" y="1655474"/>
            <a:ext cx="7441734" cy="386145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7702023" y="3835571"/>
            <a:ext cx="1260281" cy="253916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sz="1050" b="1" dirty="0"/>
              <a:t>CTLA-4 antibody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702023" y="3355369"/>
            <a:ext cx="1088760" cy="253916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sz="1050" b="1"/>
              <a:t>PD-1 antibody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702023" y="2875166"/>
            <a:ext cx="1124026" cy="253916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sz="1050" b="1" dirty="0"/>
              <a:t>PD-1 + CTLA-4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569AE3F-5EA5-7A48-A0C0-074BA94B5F94}"/>
              </a:ext>
            </a:extLst>
          </p:cNvPr>
          <p:cNvSpPr txBox="1"/>
          <p:nvPr/>
        </p:nvSpPr>
        <p:spPr>
          <a:xfrm>
            <a:off x="6178023" y="5530036"/>
            <a:ext cx="3048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N </a:t>
            </a:r>
            <a:r>
              <a:rPr lang="en-US" dirty="0" err="1"/>
              <a:t>Engl</a:t>
            </a:r>
            <a:r>
              <a:rPr lang="en-US" dirty="0"/>
              <a:t> J Med. 2017 Oct 5;377(14):1345</a:t>
            </a:r>
          </a:p>
        </p:txBody>
      </p:sp>
    </p:spTree>
    <p:extLst>
      <p:ext uri="{BB962C8B-B14F-4D97-AF65-F5344CB8AC3E}">
        <p14:creationId xmlns:p14="http://schemas.microsoft.com/office/powerpoint/2010/main" val="76332211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49" y="542588"/>
            <a:ext cx="8050696" cy="994172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>
                <a:solidFill>
                  <a:srgbClr val="FF0000"/>
                </a:solidFill>
                <a:latin typeface="Comic Sans MS" panose="030F0902030302020204" pitchFamily="66" charset="0"/>
              </a:rPr>
              <a:t>Side Effects: “immune-related Adverse Events”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93143" y="6096000"/>
            <a:ext cx="2233820" cy="30446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da-DK" sz="1600" dirty="0" err="1">
                <a:latin typeface="Comic Sans MS" panose="030F0902030302020204" pitchFamily="66" charset="0"/>
              </a:rPr>
              <a:t>Postow</a:t>
            </a:r>
            <a:r>
              <a:rPr lang="da-DK" sz="1600" dirty="0">
                <a:latin typeface="Comic Sans MS" panose="030F0902030302020204" pitchFamily="66" charset="0"/>
              </a:rPr>
              <a:t> et al, NEJM 2018</a:t>
            </a:r>
          </a:p>
          <a:p>
            <a:endParaRPr lang="en-US" sz="1600" dirty="0">
              <a:latin typeface="Comic Sans MS" panose="030F0902030302020204" pitchFamily="66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418" b="17681"/>
          <a:stretch/>
        </p:blipFill>
        <p:spPr>
          <a:xfrm>
            <a:off x="2514852" y="1536760"/>
            <a:ext cx="4278291" cy="42340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776551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50CF5D8-F24E-897E-02AB-4B38B222CEC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4077" y="23446"/>
            <a:ext cx="7772400" cy="3123156"/>
          </a:xfrm>
          <a:prstGeom prst="rect">
            <a:avLst/>
          </a:prstGeom>
        </p:spPr>
      </p:pic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5967EBE6-E4F2-45C9-FA58-0CA2844666D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0" y="3181771"/>
            <a:ext cx="7772400" cy="4114800"/>
          </a:xfrm>
        </p:spPr>
        <p:txBody>
          <a:bodyPr/>
          <a:lstStyle/>
          <a:p>
            <a:r>
              <a:rPr lang="en-US" dirty="0"/>
              <a:t>Two siblings with type 1 diabetes in first few weeks of life!</a:t>
            </a:r>
          </a:p>
          <a:p>
            <a:r>
              <a:rPr lang="en-US" dirty="0"/>
              <a:t>One of siblings also had thyroiditis and asthma</a:t>
            </a:r>
          </a:p>
        </p:txBody>
      </p:sp>
    </p:spTree>
    <p:extLst>
      <p:ext uri="{BB962C8B-B14F-4D97-AF65-F5344CB8AC3E}">
        <p14:creationId xmlns:p14="http://schemas.microsoft.com/office/powerpoint/2010/main" val="39273874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93"/>
          <p:cNvSpPr txBox="1">
            <a:spLocks noChangeArrowheads="1"/>
          </p:cNvSpPr>
          <p:nvPr/>
        </p:nvSpPr>
        <p:spPr bwMode="auto">
          <a:xfrm>
            <a:off x="2263775" y="146050"/>
            <a:ext cx="36449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2800" dirty="0">
                <a:solidFill>
                  <a:srgbClr val="FA0505"/>
                </a:solidFill>
                <a:latin typeface="Comic Sans MS" charset="0"/>
              </a:rPr>
              <a:t>Peripheral tolerance</a:t>
            </a:r>
          </a:p>
        </p:txBody>
      </p:sp>
      <p:pic>
        <p:nvPicPr>
          <p:cNvPr id="4" name="Picture 3" descr="f009-003-9780323390828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000" y="609600"/>
            <a:ext cx="6985066" cy="6248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014903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496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200" y="1050925"/>
            <a:ext cx="6934200" cy="5503863"/>
          </a:xfrm>
          <a:prstGeom prst="rect">
            <a:avLst/>
          </a:prstGeom>
          <a:noFill/>
        </p:spPr>
      </p:pic>
      <p:sp>
        <p:nvSpPr>
          <p:cNvPr id="424963" name="Text Box 3"/>
          <p:cNvSpPr txBox="1">
            <a:spLocks noChangeArrowheads="1"/>
          </p:cNvSpPr>
          <p:nvPr/>
        </p:nvSpPr>
        <p:spPr bwMode="auto">
          <a:xfrm>
            <a:off x="685800" y="0"/>
            <a:ext cx="7634288" cy="942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0" hangingPunct="0"/>
            <a:r>
              <a:rPr lang="en-US" sz="2400">
                <a:solidFill>
                  <a:srgbClr val="FA0505"/>
                </a:solidFill>
                <a:latin typeface="Comic Sans MS" pitchFamily="66" charset="0"/>
              </a:rPr>
              <a:t>“Activation-induced cell death”: death of mature </a:t>
            </a:r>
          </a:p>
          <a:p>
            <a:pPr algn="ctr" eaLnBrk="0" hangingPunct="0"/>
            <a:r>
              <a:rPr lang="en-US" sz="2400">
                <a:solidFill>
                  <a:srgbClr val="FA0505"/>
                </a:solidFill>
                <a:latin typeface="Comic Sans MS" pitchFamily="66" charset="0"/>
              </a:rPr>
              <a:t>T cells upon recognition of self antigens</a:t>
            </a:r>
          </a:p>
        </p:txBody>
      </p:sp>
      <p:sp>
        <p:nvSpPr>
          <p:cNvPr id="424964" name="Text Box 4"/>
          <p:cNvSpPr txBox="1">
            <a:spLocks noChangeArrowheads="1"/>
          </p:cNvSpPr>
          <p:nvPr/>
        </p:nvSpPr>
        <p:spPr bwMode="auto">
          <a:xfrm>
            <a:off x="2514600" y="6583363"/>
            <a:ext cx="4278313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en-US" sz="1200" b="0">
                <a:latin typeface="Helvetica" pitchFamily="34" charset="0"/>
              </a:rPr>
              <a:t>From Abbas and  Lichtman. Basic Immunology 2nd ed, 2006</a:t>
            </a:r>
            <a:endParaRPr lang="en-US" sz="1400">
              <a:latin typeface="Helvetic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4652768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7010" name="Rectangle 2"/>
          <p:cNvSpPr>
            <a:spLocks noChangeArrowheads="1"/>
          </p:cNvSpPr>
          <p:nvPr/>
        </p:nvSpPr>
        <p:spPr bwMode="auto">
          <a:xfrm>
            <a:off x="228600" y="152400"/>
            <a:ext cx="8763000" cy="6858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/>
          <a:lstStyle/>
          <a:p>
            <a:pPr algn="ctr" eaLnBrk="0" hangingPunct="0"/>
            <a:r>
              <a:rPr lang="en-US" sz="3200" b="0">
                <a:solidFill>
                  <a:schemeClr val="tx2"/>
                </a:solidFill>
                <a:latin typeface="Times" pitchFamily="18" charset="0"/>
              </a:rPr>
              <a:t>ALPS Patient 2: An unusual mutation</a:t>
            </a:r>
            <a:endParaRPr lang="en-US" sz="4400" b="0">
              <a:solidFill>
                <a:schemeClr val="tx2"/>
              </a:solidFill>
              <a:latin typeface="Times" pitchFamily="18" charset="0"/>
            </a:endParaRPr>
          </a:p>
        </p:txBody>
      </p:sp>
      <p:sp>
        <p:nvSpPr>
          <p:cNvPr id="427011" name="Line 3"/>
          <p:cNvSpPr>
            <a:spLocks noChangeShapeType="1"/>
          </p:cNvSpPr>
          <p:nvPr/>
        </p:nvSpPr>
        <p:spPr bwMode="auto">
          <a:xfrm>
            <a:off x="76200" y="838200"/>
            <a:ext cx="90678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427012" name="Rectangle 4"/>
          <p:cNvSpPr>
            <a:spLocks noChangeArrowheads="1"/>
          </p:cNvSpPr>
          <p:nvPr/>
        </p:nvSpPr>
        <p:spPr bwMode="auto">
          <a:xfrm>
            <a:off x="0" y="914400"/>
            <a:ext cx="6934200" cy="41910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/>
          <a:lstStyle/>
          <a:p>
            <a:pPr eaLnBrk="0" hangingPunct="0"/>
            <a:r>
              <a:rPr lang="en-US" sz="2400" b="0">
                <a:latin typeface="Times" pitchFamily="18" charset="0"/>
              </a:rPr>
              <a:t>Healthy female - at 18 months developed cervical adenopathy. Biopsy showed ‘reactive hyperplasia’</a:t>
            </a:r>
          </a:p>
          <a:p>
            <a:pPr eaLnBrk="0" hangingPunct="0"/>
            <a:r>
              <a:rPr lang="en-US" sz="2400" b="0">
                <a:latin typeface="Times" pitchFamily="18" charset="0"/>
              </a:rPr>
              <a:t>Pt developed anemia with hypersplenism, hematuria, proteinuria and renal insufficiency due to mesangial glomerulonephritis, then primary biliary infiltration. </a:t>
            </a:r>
          </a:p>
          <a:p>
            <a:pPr eaLnBrk="0" hangingPunct="0"/>
            <a:r>
              <a:rPr lang="en-US" sz="2400" b="0">
                <a:latin typeface="Times" pitchFamily="18" charset="0"/>
              </a:rPr>
              <a:t>Evaluation at NIH: lymphadenopathy persists, ANA (+) 1:320, CD4</a:t>
            </a:r>
            <a:r>
              <a:rPr lang="en-US" sz="2400" b="0" baseline="30000">
                <a:latin typeface="Times" pitchFamily="18" charset="0"/>
              </a:rPr>
              <a:t>-</a:t>
            </a:r>
            <a:r>
              <a:rPr lang="en-US" sz="2400" b="0">
                <a:latin typeface="Times" pitchFamily="18" charset="0"/>
              </a:rPr>
              <a:t>CD8</a:t>
            </a:r>
            <a:r>
              <a:rPr lang="en-US" sz="2400" b="0" baseline="30000">
                <a:latin typeface="Times" pitchFamily="18" charset="0"/>
              </a:rPr>
              <a:t>-</a:t>
            </a:r>
            <a:r>
              <a:rPr lang="en-US" sz="2400" b="0">
                <a:latin typeface="Times" pitchFamily="18" charset="0"/>
              </a:rPr>
              <a:t> cells 25% of </a:t>
            </a:r>
            <a:r>
              <a:rPr lang="en-US" sz="2400" b="0">
                <a:latin typeface="Symbol" pitchFamily="18" charset="2"/>
                <a:sym typeface="Symbol" pitchFamily="18" charset="2"/>
              </a:rPr>
              <a:t>ab </a:t>
            </a:r>
            <a:r>
              <a:rPr lang="en-US" sz="2400" b="0">
                <a:latin typeface="Times" pitchFamily="18" charset="0"/>
              </a:rPr>
              <a:t>T cells, increased B cells; Fas surface expression is normal</a:t>
            </a:r>
          </a:p>
          <a:p>
            <a:pPr eaLnBrk="0" hangingPunct="0"/>
            <a:r>
              <a:rPr lang="en-US" sz="2400" b="0">
                <a:latin typeface="Times" pitchFamily="18" charset="0"/>
              </a:rPr>
              <a:t>Heterozygous Fas splice mutation resulting in loss of exons 3, 4 (AA 52-96)</a:t>
            </a:r>
            <a:endParaRPr lang="en-US" b="0">
              <a:latin typeface="Times" pitchFamily="18" charset="0"/>
            </a:endParaRPr>
          </a:p>
        </p:txBody>
      </p:sp>
      <p:pic>
        <p:nvPicPr>
          <p:cNvPr id="427013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918325" y="1157288"/>
            <a:ext cx="1844675" cy="265271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</p:pic>
      <p:grpSp>
        <p:nvGrpSpPr>
          <p:cNvPr id="427014" name="Group 6"/>
          <p:cNvGrpSpPr>
            <a:grpSpLocks/>
          </p:cNvGrpSpPr>
          <p:nvPr/>
        </p:nvGrpSpPr>
        <p:grpSpPr bwMode="auto">
          <a:xfrm>
            <a:off x="1600200" y="5410200"/>
            <a:ext cx="6705600" cy="1252538"/>
            <a:chOff x="672" y="3072"/>
            <a:chExt cx="4656" cy="1085"/>
          </a:xfrm>
        </p:grpSpPr>
        <p:sp>
          <p:nvSpPr>
            <p:cNvPr id="427015" name="Rectangle 7"/>
            <p:cNvSpPr>
              <a:spLocks noChangeArrowheads="1"/>
            </p:cNvSpPr>
            <p:nvPr/>
          </p:nvSpPr>
          <p:spPr bwMode="auto">
            <a:xfrm>
              <a:off x="672" y="3072"/>
              <a:ext cx="4656" cy="1056"/>
            </a:xfrm>
            <a:prstGeom prst="rect">
              <a:avLst/>
            </a:prstGeom>
            <a:solidFill>
              <a:srgbClr val="FFFFCC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27016" name="Rectangle 8"/>
            <p:cNvSpPr>
              <a:spLocks noChangeArrowheads="1"/>
            </p:cNvSpPr>
            <p:nvPr/>
          </p:nvSpPr>
          <p:spPr bwMode="auto">
            <a:xfrm>
              <a:off x="1012" y="3188"/>
              <a:ext cx="800" cy="31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en-US" sz="2400" b="0">
                  <a:solidFill>
                    <a:srgbClr val="000000"/>
                  </a:solidFill>
                  <a:latin typeface="Helvetica" pitchFamily="34" charset="0"/>
                </a:rPr>
                <a:t>WT Fas </a:t>
              </a:r>
              <a:endParaRPr lang="en-US" sz="2400" b="0">
                <a:latin typeface="Times" pitchFamily="18" charset="0"/>
              </a:endParaRPr>
            </a:p>
          </p:txBody>
        </p:sp>
        <p:sp>
          <p:nvSpPr>
            <p:cNvPr id="427017" name="Rectangle 9"/>
            <p:cNvSpPr>
              <a:spLocks noChangeArrowheads="1"/>
            </p:cNvSpPr>
            <p:nvPr/>
          </p:nvSpPr>
          <p:spPr bwMode="auto">
            <a:xfrm>
              <a:off x="1084" y="3621"/>
              <a:ext cx="447" cy="31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en-US" sz="2400" b="0">
                  <a:solidFill>
                    <a:srgbClr val="000000"/>
                  </a:solidFill>
                  <a:latin typeface="Helvetica" pitchFamily="34" charset="0"/>
                </a:rPr>
                <a:t>PT 2</a:t>
              </a:r>
              <a:endParaRPr lang="en-US" sz="2400" b="0">
                <a:latin typeface="Times" pitchFamily="18" charset="0"/>
              </a:endParaRPr>
            </a:p>
          </p:txBody>
        </p:sp>
        <p:sp>
          <p:nvSpPr>
            <p:cNvPr id="427018" name="Rectangle 10"/>
            <p:cNvSpPr>
              <a:spLocks noChangeArrowheads="1"/>
            </p:cNvSpPr>
            <p:nvPr/>
          </p:nvSpPr>
          <p:spPr bwMode="auto">
            <a:xfrm>
              <a:off x="1904" y="3208"/>
              <a:ext cx="720" cy="144"/>
            </a:xfrm>
            <a:prstGeom prst="rect">
              <a:avLst/>
            </a:prstGeom>
            <a:solidFill>
              <a:srgbClr val="DD0000"/>
            </a:solidFill>
            <a:ln w="1270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27019" name="Rectangle 11"/>
            <p:cNvSpPr>
              <a:spLocks noChangeArrowheads="1"/>
            </p:cNvSpPr>
            <p:nvPr/>
          </p:nvSpPr>
          <p:spPr bwMode="auto">
            <a:xfrm>
              <a:off x="2624" y="3208"/>
              <a:ext cx="504" cy="144"/>
            </a:xfrm>
            <a:prstGeom prst="rect">
              <a:avLst/>
            </a:prstGeom>
            <a:solidFill>
              <a:srgbClr val="FF6600"/>
            </a:solidFill>
            <a:ln w="1270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27020" name="Rectangle 12"/>
            <p:cNvSpPr>
              <a:spLocks noChangeArrowheads="1"/>
            </p:cNvSpPr>
            <p:nvPr/>
          </p:nvSpPr>
          <p:spPr bwMode="auto">
            <a:xfrm>
              <a:off x="3128" y="3208"/>
              <a:ext cx="288" cy="144"/>
            </a:xfrm>
            <a:prstGeom prst="rect">
              <a:avLst/>
            </a:prstGeom>
            <a:solidFill>
              <a:srgbClr val="FFCC00"/>
            </a:solidFill>
            <a:ln w="1270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27021" name="Rectangle 13"/>
            <p:cNvSpPr>
              <a:spLocks noChangeArrowheads="1"/>
            </p:cNvSpPr>
            <p:nvPr/>
          </p:nvSpPr>
          <p:spPr bwMode="auto">
            <a:xfrm>
              <a:off x="3416" y="3656"/>
              <a:ext cx="88" cy="144"/>
            </a:xfrm>
            <a:prstGeom prst="rect">
              <a:avLst/>
            </a:prstGeom>
            <a:solidFill>
              <a:srgbClr val="FFFFFF"/>
            </a:solidFill>
            <a:ln w="1270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27022" name="Rectangle 14"/>
            <p:cNvSpPr>
              <a:spLocks noChangeArrowheads="1"/>
            </p:cNvSpPr>
            <p:nvPr/>
          </p:nvSpPr>
          <p:spPr bwMode="auto">
            <a:xfrm>
              <a:off x="2312" y="3656"/>
              <a:ext cx="432" cy="144"/>
            </a:xfrm>
            <a:prstGeom prst="rect">
              <a:avLst/>
            </a:prstGeom>
            <a:solidFill>
              <a:srgbClr val="DD0000"/>
            </a:solidFill>
            <a:ln w="1270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27023" name="Rectangle 15"/>
            <p:cNvSpPr>
              <a:spLocks noChangeArrowheads="1"/>
            </p:cNvSpPr>
            <p:nvPr/>
          </p:nvSpPr>
          <p:spPr bwMode="auto">
            <a:xfrm>
              <a:off x="2848" y="3656"/>
              <a:ext cx="288" cy="144"/>
            </a:xfrm>
            <a:prstGeom prst="rect">
              <a:avLst/>
            </a:prstGeom>
            <a:solidFill>
              <a:srgbClr val="FF6600"/>
            </a:solidFill>
            <a:ln w="1270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grpSp>
          <p:nvGrpSpPr>
            <p:cNvPr id="427024" name="Group 16"/>
            <p:cNvGrpSpPr>
              <a:grpSpLocks/>
            </p:cNvGrpSpPr>
            <p:nvPr/>
          </p:nvGrpSpPr>
          <p:grpSpPr bwMode="auto">
            <a:xfrm>
              <a:off x="2752" y="3608"/>
              <a:ext cx="72" cy="216"/>
              <a:chOff x="2752" y="3608"/>
              <a:chExt cx="72" cy="216"/>
            </a:xfrm>
          </p:grpSpPr>
          <p:sp>
            <p:nvSpPr>
              <p:cNvPr id="427025" name="Line 17"/>
              <p:cNvSpPr>
                <a:spLocks noChangeShapeType="1"/>
              </p:cNvSpPr>
              <p:nvPr/>
            </p:nvSpPr>
            <p:spPr bwMode="auto">
              <a:xfrm>
                <a:off x="2752" y="3608"/>
                <a:ext cx="72" cy="72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27026" name="Line 18"/>
              <p:cNvSpPr>
                <a:spLocks noChangeShapeType="1"/>
              </p:cNvSpPr>
              <p:nvPr/>
            </p:nvSpPr>
            <p:spPr bwMode="auto">
              <a:xfrm>
                <a:off x="2752" y="3752"/>
                <a:ext cx="72" cy="72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27027" name="Line 19"/>
              <p:cNvSpPr>
                <a:spLocks noChangeShapeType="1"/>
              </p:cNvSpPr>
              <p:nvPr/>
            </p:nvSpPr>
            <p:spPr bwMode="auto">
              <a:xfrm>
                <a:off x="2752" y="3680"/>
                <a:ext cx="72" cy="72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427028" name="Rectangle 20"/>
            <p:cNvSpPr>
              <a:spLocks noChangeArrowheads="1"/>
            </p:cNvSpPr>
            <p:nvPr/>
          </p:nvSpPr>
          <p:spPr bwMode="auto">
            <a:xfrm>
              <a:off x="3128" y="3656"/>
              <a:ext cx="288" cy="144"/>
            </a:xfrm>
            <a:prstGeom prst="rect">
              <a:avLst/>
            </a:prstGeom>
            <a:solidFill>
              <a:srgbClr val="FFCC00"/>
            </a:solidFill>
            <a:ln w="1270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27029" name="Rectangle 21"/>
            <p:cNvSpPr>
              <a:spLocks noChangeArrowheads="1"/>
            </p:cNvSpPr>
            <p:nvPr/>
          </p:nvSpPr>
          <p:spPr bwMode="auto">
            <a:xfrm>
              <a:off x="3416" y="3208"/>
              <a:ext cx="88" cy="144"/>
            </a:xfrm>
            <a:prstGeom prst="rect">
              <a:avLst/>
            </a:prstGeom>
            <a:solidFill>
              <a:srgbClr val="FFFFFF"/>
            </a:solidFill>
            <a:ln w="1270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27030" name="Rectangle 22"/>
            <p:cNvSpPr>
              <a:spLocks noChangeArrowheads="1"/>
            </p:cNvSpPr>
            <p:nvPr/>
          </p:nvSpPr>
          <p:spPr bwMode="auto">
            <a:xfrm>
              <a:off x="3696" y="3208"/>
              <a:ext cx="536" cy="144"/>
            </a:xfrm>
            <a:prstGeom prst="rect">
              <a:avLst/>
            </a:prstGeom>
            <a:solidFill>
              <a:srgbClr val="FFFFFF"/>
            </a:solidFill>
            <a:ln w="1270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27031" name="Rectangle 23"/>
            <p:cNvSpPr>
              <a:spLocks noChangeArrowheads="1"/>
            </p:cNvSpPr>
            <p:nvPr/>
          </p:nvSpPr>
          <p:spPr bwMode="auto">
            <a:xfrm>
              <a:off x="4024" y="3208"/>
              <a:ext cx="936" cy="144"/>
            </a:xfrm>
            <a:prstGeom prst="rect">
              <a:avLst/>
            </a:prstGeom>
            <a:solidFill>
              <a:srgbClr val="0033FF"/>
            </a:solidFill>
            <a:ln w="1270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27032" name="Rectangle 24"/>
            <p:cNvSpPr>
              <a:spLocks noChangeArrowheads="1"/>
            </p:cNvSpPr>
            <p:nvPr/>
          </p:nvSpPr>
          <p:spPr bwMode="auto">
            <a:xfrm>
              <a:off x="4032" y="3656"/>
              <a:ext cx="928" cy="144"/>
            </a:xfrm>
            <a:prstGeom prst="rect">
              <a:avLst/>
            </a:prstGeom>
            <a:solidFill>
              <a:srgbClr val="0033FF"/>
            </a:solidFill>
            <a:ln w="1270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27033" name="Rectangle 25"/>
            <p:cNvSpPr>
              <a:spLocks noChangeArrowheads="1"/>
            </p:cNvSpPr>
            <p:nvPr/>
          </p:nvSpPr>
          <p:spPr bwMode="auto">
            <a:xfrm>
              <a:off x="4960" y="3208"/>
              <a:ext cx="128" cy="144"/>
            </a:xfrm>
            <a:prstGeom prst="rect">
              <a:avLst/>
            </a:prstGeom>
            <a:solidFill>
              <a:srgbClr val="FFFFFF"/>
            </a:solidFill>
            <a:ln w="1270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27034" name="Rectangle 26"/>
            <p:cNvSpPr>
              <a:spLocks noChangeArrowheads="1"/>
            </p:cNvSpPr>
            <p:nvPr/>
          </p:nvSpPr>
          <p:spPr bwMode="auto">
            <a:xfrm>
              <a:off x="4960" y="3656"/>
              <a:ext cx="128" cy="144"/>
            </a:xfrm>
            <a:prstGeom prst="rect">
              <a:avLst/>
            </a:prstGeom>
            <a:solidFill>
              <a:srgbClr val="FFFFFF"/>
            </a:solidFill>
            <a:ln w="1270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27035" name="Rectangle 27"/>
            <p:cNvSpPr>
              <a:spLocks noChangeArrowheads="1"/>
            </p:cNvSpPr>
            <p:nvPr/>
          </p:nvSpPr>
          <p:spPr bwMode="auto">
            <a:xfrm>
              <a:off x="1836" y="3388"/>
              <a:ext cx="118" cy="15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en-US" sz="1200" b="0">
                  <a:solidFill>
                    <a:srgbClr val="000000"/>
                  </a:solidFill>
                  <a:latin typeface="Helvetica" pitchFamily="34" charset="0"/>
                </a:rPr>
                <a:t>28</a:t>
              </a:r>
              <a:endParaRPr lang="en-US" sz="2400" b="0">
                <a:latin typeface="Times" pitchFamily="18" charset="0"/>
              </a:endParaRPr>
            </a:p>
          </p:txBody>
        </p:sp>
        <p:sp>
          <p:nvSpPr>
            <p:cNvPr id="427036" name="Rectangle 28"/>
            <p:cNvSpPr>
              <a:spLocks noChangeArrowheads="1"/>
            </p:cNvSpPr>
            <p:nvPr/>
          </p:nvSpPr>
          <p:spPr bwMode="auto">
            <a:xfrm>
              <a:off x="2124" y="3388"/>
              <a:ext cx="647" cy="15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en-US" sz="1200" b="0">
                  <a:solidFill>
                    <a:srgbClr val="000000"/>
                  </a:solidFill>
                  <a:latin typeface="Helvetica" pitchFamily="34" charset="0"/>
                </a:rPr>
                <a:t>                  66</a:t>
              </a:r>
              <a:endParaRPr lang="en-US" sz="2400" b="0">
                <a:latin typeface="Times" pitchFamily="18" charset="0"/>
              </a:endParaRPr>
            </a:p>
          </p:txBody>
        </p:sp>
        <p:sp>
          <p:nvSpPr>
            <p:cNvPr id="427037" name="Rectangle 29"/>
            <p:cNvSpPr>
              <a:spLocks noChangeArrowheads="1"/>
            </p:cNvSpPr>
            <p:nvPr/>
          </p:nvSpPr>
          <p:spPr bwMode="auto">
            <a:xfrm>
              <a:off x="2988" y="3388"/>
              <a:ext cx="206" cy="15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en-US" sz="1200" b="0">
                  <a:solidFill>
                    <a:srgbClr val="000000"/>
                  </a:solidFill>
                  <a:latin typeface="Helvetica" pitchFamily="34" charset="0"/>
                </a:rPr>
                <a:t> 128</a:t>
              </a:r>
              <a:endParaRPr lang="en-US" sz="2400" b="0">
                <a:latin typeface="Times" pitchFamily="18" charset="0"/>
              </a:endParaRPr>
            </a:p>
          </p:txBody>
        </p:sp>
        <p:sp>
          <p:nvSpPr>
            <p:cNvPr id="427038" name="Rectangle 30"/>
            <p:cNvSpPr>
              <a:spLocks noChangeArrowheads="1"/>
            </p:cNvSpPr>
            <p:nvPr/>
          </p:nvSpPr>
          <p:spPr bwMode="auto">
            <a:xfrm>
              <a:off x="3276" y="3388"/>
              <a:ext cx="588" cy="15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en-US" sz="1200" b="0">
                  <a:solidFill>
                    <a:srgbClr val="000000"/>
                  </a:solidFill>
                  <a:latin typeface="Helvetica" pitchFamily="34" charset="0"/>
                </a:rPr>
                <a:t>              174</a:t>
              </a:r>
              <a:endParaRPr lang="en-US" sz="2400" b="0">
                <a:latin typeface="Times" pitchFamily="18" charset="0"/>
              </a:endParaRPr>
            </a:p>
          </p:txBody>
        </p:sp>
        <p:sp>
          <p:nvSpPr>
            <p:cNvPr id="427039" name="Rectangle 31"/>
            <p:cNvSpPr>
              <a:spLocks noChangeArrowheads="1"/>
            </p:cNvSpPr>
            <p:nvPr/>
          </p:nvSpPr>
          <p:spPr bwMode="auto">
            <a:xfrm>
              <a:off x="3852" y="3388"/>
              <a:ext cx="294" cy="15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en-US" sz="1200" b="0">
                  <a:solidFill>
                    <a:srgbClr val="000000"/>
                  </a:solidFill>
                  <a:latin typeface="Helvetica" pitchFamily="34" charset="0"/>
                </a:rPr>
                <a:t>    214</a:t>
              </a:r>
              <a:endParaRPr lang="en-US" sz="2400" b="0">
                <a:latin typeface="Times" pitchFamily="18" charset="0"/>
              </a:endParaRPr>
            </a:p>
          </p:txBody>
        </p:sp>
        <p:sp>
          <p:nvSpPr>
            <p:cNvPr id="427040" name="Rectangle 32"/>
            <p:cNvSpPr>
              <a:spLocks noChangeArrowheads="1"/>
            </p:cNvSpPr>
            <p:nvPr/>
          </p:nvSpPr>
          <p:spPr bwMode="auto">
            <a:xfrm>
              <a:off x="4429" y="3388"/>
              <a:ext cx="705" cy="15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en-US" sz="1200" b="0">
                  <a:solidFill>
                    <a:srgbClr val="000000"/>
                  </a:solidFill>
                  <a:latin typeface="Helvetica" pitchFamily="34" charset="0"/>
                </a:rPr>
                <a:t>                  298</a:t>
              </a:r>
              <a:endParaRPr lang="en-US" sz="2400" b="0">
                <a:latin typeface="Times" pitchFamily="18" charset="0"/>
              </a:endParaRPr>
            </a:p>
          </p:txBody>
        </p:sp>
        <p:sp>
          <p:nvSpPr>
            <p:cNvPr id="427041" name="Rectangle 33"/>
            <p:cNvSpPr>
              <a:spLocks noChangeArrowheads="1"/>
            </p:cNvSpPr>
            <p:nvPr/>
          </p:nvSpPr>
          <p:spPr bwMode="auto">
            <a:xfrm>
              <a:off x="2572" y="3852"/>
              <a:ext cx="481" cy="1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en-US" sz="1400" b="0">
                  <a:solidFill>
                    <a:srgbClr val="000000"/>
                  </a:solidFill>
                  <a:latin typeface="Helvetica" pitchFamily="34" charset="0"/>
                </a:rPr>
                <a:t>   51   97</a:t>
              </a:r>
              <a:endParaRPr lang="en-US" sz="2400" b="0">
                <a:latin typeface="Times" pitchFamily="18" charset="0"/>
              </a:endParaRPr>
            </a:p>
          </p:txBody>
        </p:sp>
        <p:sp>
          <p:nvSpPr>
            <p:cNvPr id="427042" name="Rectangle 34"/>
            <p:cNvSpPr>
              <a:spLocks noChangeArrowheads="1"/>
            </p:cNvSpPr>
            <p:nvPr/>
          </p:nvSpPr>
          <p:spPr bwMode="auto">
            <a:xfrm>
              <a:off x="2572" y="3973"/>
              <a:ext cx="515" cy="1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en-US" sz="1400" b="0">
                  <a:solidFill>
                    <a:srgbClr val="000000"/>
                  </a:solidFill>
                  <a:latin typeface="Helvetica" pitchFamily="34" charset="0"/>
                </a:rPr>
                <a:t>del 52-96</a:t>
              </a:r>
              <a:endParaRPr lang="en-US" sz="2400" b="0">
                <a:latin typeface="Times" pitchFamily="18" charset="0"/>
              </a:endParaRPr>
            </a:p>
          </p:txBody>
        </p:sp>
        <p:sp>
          <p:nvSpPr>
            <p:cNvPr id="427043" name="Line 35"/>
            <p:cNvSpPr>
              <a:spLocks noChangeShapeType="1"/>
            </p:cNvSpPr>
            <p:nvPr/>
          </p:nvSpPr>
          <p:spPr bwMode="auto">
            <a:xfrm flipH="1">
              <a:off x="2216" y="3720"/>
              <a:ext cx="88" cy="1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27044" name="Line 36"/>
            <p:cNvSpPr>
              <a:spLocks noChangeShapeType="1"/>
            </p:cNvSpPr>
            <p:nvPr/>
          </p:nvSpPr>
          <p:spPr bwMode="auto">
            <a:xfrm flipH="1">
              <a:off x="5096" y="3720"/>
              <a:ext cx="88" cy="1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27045" name="Line 37"/>
            <p:cNvSpPr>
              <a:spLocks noChangeShapeType="1"/>
            </p:cNvSpPr>
            <p:nvPr/>
          </p:nvSpPr>
          <p:spPr bwMode="auto">
            <a:xfrm flipH="1">
              <a:off x="5096" y="3280"/>
              <a:ext cx="88" cy="1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27046" name="Line 38"/>
            <p:cNvSpPr>
              <a:spLocks noChangeShapeType="1"/>
            </p:cNvSpPr>
            <p:nvPr/>
          </p:nvSpPr>
          <p:spPr bwMode="auto">
            <a:xfrm flipH="1">
              <a:off x="1808" y="3272"/>
              <a:ext cx="88" cy="1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27047" name="Rectangle 39"/>
            <p:cNvSpPr>
              <a:spLocks noChangeArrowheads="1"/>
            </p:cNvSpPr>
            <p:nvPr/>
          </p:nvSpPr>
          <p:spPr bwMode="auto">
            <a:xfrm>
              <a:off x="3504" y="3208"/>
              <a:ext cx="200" cy="144"/>
            </a:xfrm>
            <a:prstGeom prst="rect">
              <a:avLst/>
            </a:prstGeom>
            <a:solidFill>
              <a:srgbClr val="9999FF"/>
            </a:solidFill>
            <a:ln w="1270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27048" name="Rectangle 40"/>
            <p:cNvSpPr>
              <a:spLocks noChangeArrowheads="1"/>
            </p:cNvSpPr>
            <p:nvPr/>
          </p:nvSpPr>
          <p:spPr bwMode="auto">
            <a:xfrm>
              <a:off x="3504" y="3656"/>
              <a:ext cx="200" cy="144"/>
            </a:xfrm>
            <a:prstGeom prst="rect">
              <a:avLst/>
            </a:prstGeom>
            <a:solidFill>
              <a:srgbClr val="9999FF"/>
            </a:solidFill>
            <a:ln w="1270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27049" name="Rectangle 41"/>
            <p:cNvSpPr>
              <a:spLocks noChangeArrowheads="1"/>
            </p:cNvSpPr>
            <p:nvPr/>
          </p:nvSpPr>
          <p:spPr bwMode="auto">
            <a:xfrm>
              <a:off x="3532" y="3227"/>
              <a:ext cx="154" cy="15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en-US" sz="1200" b="0">
                  <a:solidFill>
                    <a:srgbClr val="000000"/>
                  </a:solidFill>
                  <a:latin typeface="Helvetica" pitchFamily="34" charset="0"/>
                </a:rPr>
                <a:t>TM</a:t>
              </a:r>
              <a:endParaRPr lang="en-US" sz="2400" b="0">
                <a:latin typeface="Times" pitchFamily="18" charset="0"/>
              </a:endParaRPr>
            </a:p>
          </p:txBody>
        </p:sp>
        <p:sp>
          <p:nvSpPr>
            <p:cNvPr id="427050" name="Rectangle 42"/>
            <p:cNvSpPr>
              <a:spLocks noChangeArrowheads="1"/>
            </p:cNvSpPr>
            <p:nvPr/>
          </p:nvSpPr>
          <p:spPr bwMode="auto">
            <a:xfrm>
              <a:off x="3532" y="3676"/>
              <a:ext cx="154" cy="15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en-US" sz="1200" b="0">
                  <a:solidFill>
                    <a:srgbClr val="000000"/>
                  </a:solidFill>
                  <a:latin typeface="Helvetica" pitchFamily="34" charset="0"/>
                </a:rPr>
                <a:t>TM</a:t>
              </a:r>
              <a:endParaRPr lang="en-US" sz="2400" b="0">
                <a:latin typeface="Times" pitchFamily="18" charset="0"/>
              </a:endParaRPr>
            </a:p>
          </p:txBody>
        </p:sp>
        <p:sp>
          <p:nvSpPr>
            <p:cNvPr id="427051" name="Rectangle 43"/>
            <p:cNvSpPr>
              <a:spLocks noChangeArrowheads="1"/>
            </p:cNvSpPr>
            <p:nvPr/>
          </p:nvSpPr>
          <p:spPr bwMode="auto">
            <a:xfrm>
              <a:off x="3704" y="3656"/>
              <a:ext cx="328" cy="144"/>
            </a:xfrm>
            <a:prstGeom prst="rect">
              <a:avLst/>
            </a:prstGeom>
            <a:solidFill>
              <a:srgbClr val="FFFFFF"/>
            </a:solidFill>
            <a:ln w="1270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427052" name="Rectangle 44"/>
          <p:cNvSpPr>
            <a:spLocks noChangeArrowheads="1"/>
          </p:cNvSpPr>
          <p:nvPr/>
        </p:nvSpPr>
        <p:spPr bwMode="auto">
          <a:xfrm>
            <a:off x="7315200" y="1676400"/>
            <a:ext cx="1143000" cy="228600"/>
          </a:xfrm>
          <a:prstGeom prst="rect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478048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93"/>
          <p:cNvSpPr txBox="1">
            <a:spLocks noChangeArrowheads="1"/>
          </p:cNvSpPr>
          <p:nvPr/>
        </p:nvSpPr>
        <p:spPr bwMode="auto">
          <a:xfrm>
            <a:off x="2263775" y="146050"/>
            <a:ext cx="36449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2800" dirty="0">
                <a:solidFill>
                  <a:srgbClr val="FA0505"/>
                </a:solidFill>
                <a:latin typeface="Comic Sans MS" charset="0"/>
              </a:rPr>
              <a:t>Peripheral tolerance</a:t>
            </a:r>
          </a:p>
        </p:txBody>
      </p:sp>
      <p:pic>
        <p:nvPicPr>
          <p:cNvPr id="4" name="Picture 3" descr="f009-003-9780323390828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000" y="609600"/>
            <a:ext cx="6985066" cy="6248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09090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Box 2"/>
          <p:cNvSpPr txBox="1">
            <a:spLocks noChangeArrowheads="1"/>
          </p:cNvSpPr>
          <p:nvPr/>
        </p:nvSpPr>
        <p:spPr bwMode="auto">
          <a:xfrm>
            <a:off x="2667000" y="0"/>
            <a:ext cx="3929063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l"/>
            <a:r>
              <a:rPr lang="en-US" sz="3200" dirty="0">
                <a:solidFill>
                  <a:srgbClr val="FA0505"/>
                </a:solidFill>
                <a:latin typeface="Comic Sans MS" pitchFamily="26" charset="0"/>
              </a:rPr>
              <a:t>Regulatory T cells</a:t>
            </a:r>
            <a:r>
              <a:rPr lang="en-US" sz="3200" dirty="0">
                <a:latin typeface="Comic Sans MS" pitchFamily="26" charset="0"/>
              </a:rPr>
              <a:t> </a:t>
            </a:r>
          </a:p>
        </p:txBody>
      </p:sp>
      <p:pic>
        <p:nvPicPr>
          <p:cNvPr id="2" name="Picture 1" descr="f009-005-9780323390828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2068" y="654129"/>
            <a:ext cx="7529932" cy="6251486"/>
          </a:xfrm>
          <a:prstGeom prst="rect">
            <a:avLst/>
          </a:prstGeom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9906" name="Group 2"/>
          <p:cNvGrpSpPr>
            <a:grpSpLocks/>
          </p:cNvGrpSpPr>
          <p:nvPr/>
        </p:nvGrpSpPr>
        <p:grpSpPr bwMode="auto">
          <a:xfrm>
            <a:off x="-3810000" y="1219200"/>
            <a:ext cx="8386763" cy="5410200"/>
            <a:chOff x="0" y="192"/>
            <a:chExt cx="5641" cy="3888"/>
          </a:xfrm>
        </p:grpSpPr>
        <p:sp>
          <p:nvSpPr>
            <p:cNvPr id="379907" name="Rectangle 3"/>
            <p:cNvSpPr>
              <a:spLocks noChangeArrowheads="1"/>
            </p:cNvSpPr>
            <p:nvPr/>
          </p:nvSpPr>
          <p:spPr bwMode="auto">
            <a:xfrm>
              <a:off x="5517" y="270"/>
              <a:ext cx="124" cy="24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eaLnBrk="0" hangingPunct="0"/>
              <a:endParaRPr lang="en-US" sz="2400" b="0" baseline="-25000">
                <a:latin typeface="Times New Roman" pitchFamily="18" charset="0"/>
              </a:endParaRPr>
            </a:p>
          </p:txBody>
        </p:sp>
        <p:pic>
          <p:nvPicPr>
            <p:cNvPr id="379908" name="Picture 4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191" y="332"/>
              <a:ext cx="5377" cy="3656"/>
            </a:xfrm>
            <a:prstGeom prst="rect">
              <a:avLst/>
            </a:prstGeom>
            <a:noFill/>
          </p:spPr>
        </p:pic>
        <p:sp>
          <p:nvSpPr>
            <p:cNvPr id="379909" name="Rectangle 5"/>
            <p:cNvSpPr>
              <a:spLocks noChangeArrowheads="1"/>
            </p:cNvSpPr>
            <p:nvPr/>
          </p:nvSpPr>
          <p:spPr bwMode="auto">
            <a:xfrm>
              <a:off x="0" y="192"/>
              <a:ext cx="2880" cy="3888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379910" name="Rectangle 6"/>
          <p:cNvSpPr>
            <a:spLocks noChangeArrowheads="1"/>
          </p:cNvSpPr>
          <p:nvPr/>
        </p:nvSpPr>
        <p:spPr bwMode="auto">
          <a:xfrm>
            <a:off x="609600" y="304800"/>
            <a:ext cx="7772400" cy="1022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/>
            <a:r>
              <a:rPr lang="en-US" sz="3600">
                <a:solidFill>
                  <a:schemeClr val="tx2"/>
                </a:solidFill>
                <a:latin typeface="Comic Sans MS" pitchFamily="66" charset="0"/>
              </a:rPr>
              <a:t>Regulatory T cells protect against autoimmunity</a:t>
            </a:r>
            <a:endParaRPr lang="en-US" sz="4400">
              <a:solidFill>
                <a:schemeClr val="tx2"/>
              </a:solidFill>
            </a:endParaRPr>
          </a:p>
        </p:txBody>
      </p:sp>
      <p:sp>
        <p:nvSpPr>
          <p:cNvPr id="379911" name="Text Box 7"/>
          <p:cNvSpPr txBox="1">
            <a:spLocks noChangeArrowheads="1"/>
          </p:cNvSpPr>
          <p:nvPr/>
        </p:nvSpPr>
        <p:spPr bwMode="auto">
          <a:xfrm>
            <a:off x="4953000" y="1752600"/>
            <a:ext cx="3657600" cy="4473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  <a:buFontTx/>
              <a:buChar char="•"/>
            </a:pPr>
            <a:r>
              <a:rPr lang="en-US" sz="2400">
                <a:latin typeface="Comic Sans MS" pitchFamily="66" charset="0"/>
              </a:rPr>
              <a:t>Treg’s</a:t>
            </a:r>
            <a:r>
              <a:rPr lang="en-US" sz="2400" b="0">
                <a:latin typeface="Comic Sans MS" pitchFamily="66" charset="0"/>
              </a:rPr>
              <a:t> co-express CD4 and CD25 and are reactive to self-antigens</a:t>
            </a:r>
          </a:p>
          <a:p>
            <a:pPr eaLnBrk="0" hangingPunct="0">
              <a:spcBef>
                <a:spcPct val="50000"/>
              </a:spcBef>
              <a:buFontTx/>
              <a:buChar char="•"/>
            </a:pPr>
            <a:r>
              <a:rPr lang="en-US" sz="2400">
                <a:latin typeface="Comic Sans MS" pitchFamily="66" charset="0"/>
              </a:rPr>
              <a:t>FoxP3</a:t>
            </a:r>
            <a:r>
              <a:rPr lang="en-US" sz="2400" b="0">
                <a:latin typeface="Comic Sans MS" pitchFamily="66" charset="0"/>
              </a:rPr>
              <a:t> is a transcription factor expressed by Treg’s</a:t>
            </a:r>
          </a:p>
          <a:p>
            <a:pPr eaLnBrk="0" hangingPunct="0">
              <a:spcBef>
                <a:spcPct val="50000"/>
              </a:spcBef>
              <a:buFontTx/>
              <a:buChar char="•"/>
            </a:pPr>
            <a:r>
              <a:rPr lang="en-US" sz="2400">
                <a:latin typeface="Comic Sans MS" pitchFamily="66" charset="0"/>
              </a:rPr>
              <a:t>FoxP3</a:t>
            </a:r>
            <a:r>
              <a:rPr lang="en-US" sz="2400" b="0">
                <a:latin typeface="Comic Sans MS" pitchFamily="66" charset="0"/>
              </a:rPr>
              <a:t>-deficient humans and mice develop severe autoimmune disease</a:t>
            </a:r>
          </a:p>
        </p:txBody>
      </p:sp>
    </p:spTree>
    <p:extLst>
      <p:ext uri="{BB962C8B-B14F-4D97-AF65-F5344CB8AC3E}">
        <p14:creationId xmlns:p14="http://schemas.microsoft.com/office/powerpoint/2010/main" val="41964936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2025 Nobel Prize in physiology/medicine winners">
            <a:extLst>
              <a:ext uri="{FF2B5EF4-FFF2-40B4-BE49-F238E27FC236}">
                <a16:creationId xmlns:a16="http://schemas.microsoft.com/office/drawing/2014/main" id="{11DAFA74-DD2B-4E83-345B-543904E4F13C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786466" y="643466"/>
            <a:ext cx="5571067" cy="55710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754843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utoShape 29"/>
          <p:cNvSpPr>
            <a:spLocks noChangeArrowheads="1"/>
          </p:cNvSpPr>
          <p:nvPr/>
        </p:nvSpPr>
        <p:spPr bwMode="auto">
          <a:xfrm>
            <a:off x="3962400" y="3124200"/>
            <a:ext cx="1143000" cy="1143000"/>
          </a:xfrm>
          <a:prstGeom prst="triangle">
            <a:avLst>
              <a:gd name="adj" fmla="val 50000"/>
            </a:avLst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" name="Line 30"/>
          <p:cNvSpPr>
            <a:spLocks noChangeShapeType="1"/>
          </p:cNvSpPr>
          <p:nvPr/>
        </p:nvSpPr>
        <p:spPr bwMode="auto">
          <a:xfrm>
            <a:off x="2162175" y="3124200"/>
            <a:ext cx="4876800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grpSp>
        <p:nvGrpSpPr>
          <p:cNvPr id="8" name="Group 31"/>
          <p:cNvGrpSpPr>
            <a:grpSpLocks/>
          </p:cNvGrpSpPr>
          <p:nvPr/>
        </p:nvGrpSpPr>
        <p:grpSpPr bwMode="auto">
          <a:xfrm>
            <a:off x="2743200" y="1981200"/>
            <a:ext cx="930275" cy="884238"/>
            <a:chOff x="4384" y="2132"/>
            <a:chExt cx="642" cy="675"/>
          </a:xfrm>
        </p:grpSpPr>
        <p:sp>
          <p:nvSpPr>
            <p:cNvPr id="9" name="Oval 32"/>
            <p:cNvSpPr>
              <a:spLocks noChangeArrowheads="1"/>
            </p:cNvSpPr>
            <p:nvPr/>
          </p:nvSpPr>
          <p:spPr bwMode="auto">
            <a:xfrm>
              <a:off x="4384" y="2132"/>
              <a:ext cx="642" cy="675"/>
            </a:xfrm>
            <a:prstGeom prst="ellipse">
              <a:avLst/>
            </a:prstGeom>
            <a:solidFill>
              <a:srgbClr val="E6AE92"/>
            </a:solidFill>
            <a:ln w="9525">
              <a:solidFill>
                <a:srgbClr val="63A186"/>
              </a:solidFill>
              <a:round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Oval 33"/>
            <p:cNvSpPr>
              <a:spLocks noChangeArrowheads="1"/>
            </p:cNvSpPr>
            <p:nvPr/>
          </p:nvSpPr>
          <p:spPr bwMode="auto">
            <a:xfrm>
              <a:off x="4483" y="2242"/>
              <a:ext cx="430" cy="453"/>
            </a:xfrm>
            <a:prstGeom prst="ellipse">
              <a:avLst/>
            </a:prstGeom>
            <a:gradFill rotWithShape="0">
              <a:gsLst>
                <a:gs pos="0">
                  <a:srgbClr val="E1CD0F">
                    <a:gamma/>
                    <a:shade val="46275"/>
                    <a:invGamma/>
                  </a:srgbClr>
                </a:gs>
                <a:gs pos="50000">
                  <a:srgbClr val="E1CD0F"/>
                </a:gs>
                <a:gs pos="100000">
                  <a:srgbClr val="E1CD0F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9525">
              <a:solidFill>
                <a:srgbClr val="63A186"/>
              </a:solidFill>
              <a:round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11" name="Group 34"/>
          <p:cNvGrpSpPr>
            <a:grpSpLocks/>
          </p:cNvGrpSpPr>
          <p:nvPr/>
        </p:nvGrpSpPr>
        <p:grpSpPr bwMode="auto">
          <a:xfrm>
            <a:off x="2286000" y="2286000"/>
            <a:ext cx="930275" cy="884238"/>
            <a:chOff x="4384" y="2132"/>
            <a:chExt cx="642" cy="675"/>
          </a:xfrm>
        </p:grpSpPr>
        <p:sp>
          <p:nvSpPr>
            <p:cNvPr id="12" name="Oval 35"/>
            <p:cNvSpPr>
              <a:spLocks noChangeArrowheads="1"/>
            </p:cNvSpPr>
            <p:nvPr/>
          </p:nvSpPr>
          <p:spPr bwMode="auto">
            <a:xfrm>
              <a:off x="4384" y="2132"/>
              <a:ext cx="642" cy="675"/>
            </a:xfrm>
            <a:prstGeom prst="ellipse">
              <a:avLst/>
            </a:prstGeom>
            <a:solidFill>
              <a:srgbClr val="E6AE92"/>
            </a:solidFill>
            <a:ln w="9525">
              <a:solidFill>
                <a:srgbClr val="63A186"/>
              </a:solidFill>
              <a:round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Oval 36"/>
            <p:cNvSpPr>
              <a:spLocks noChangeArrowheads="1"/>
            </p:cNvSpPr>
            <p:nvPr/>
          </p:nvSpPr>
          <p:spPr bwMode="auto">
            <a:xfrm>
              <a:off x="4483" y="2242"/>
              <a:ext cx="430" cy="453"/>
            </a:xfrm>
            <a:prstGeom prst="ellipse">
              <a:avLst/>
            </a:prstGeom>
            <a:gradFill rotWithShape="0">
              <a:gsLst>
                <a:gs pos="0">
                  <a:srgbClr val="E1CD0F">
                    <a:gamma/>
                    <a:shade val="46275"/>
                    <a:invGamma/>
                  </a:srgbClr>
                </a:gs>
                <a:gs pos="50000">
                  <a:srgbClr val="E1CD0F"/>
                </a:gs>
                <a:gs pos="100000">
                  <a:srgbClr val="E1CD0F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9525">
              <a:solidFill>
                <a:srgbClr val="63A186"/>
              </a:solidFill>
              <a:round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14" name="Group 37"/>
          <p:cNvGrpSpPr>
            <a:grpSpLocks/>
          </p:cNvGrpSpPr>
          <p:nvPr/>
        </p:nvGrpSpPr>
        <p:grpSpPr bwMode="auto">
          <a:xfrm>
            <a:off x="3124200" y="2286000"/>
            <a:ext cx="930275" cy="884238"/>
            <a:chOff x="4384" y="2132"/>
            <a:chExt cx="642" cy="675"/>
          </a:xfrm>
        </p:grpSpPr>
        <p:sp>
          <p:nvSpPr>
            <p:cNvPr id="15" name="Oval 38"/>
            <p:cNvSpPr>
              <a:spLocks noChangeArrowheads="1"/>
            </p:cNvSpPr>
            <p:nvPr/>
          </p:nvSpPr>
          <p:spPr bwMode="auto">
            <a:xfrm>
              <a:off x="4384" y="2132"/>
              <a:ext cx="642" cy="675"/>
            </a:xfrm>
            <a:prstGeom prst="ellipse">
              <a:avLst/>
            </a:prstGeom>
            <a:solidFill>
              <a:srgbClr val="E6AE92"/>
            </a:solidFill>
            <a:ln w="9525">
              <a:solidFill>
                <a:srgbClr val="63A186"/>
              </a:solidFill>
              <a:round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" name="Oval 39"/>
            <p:cNvSpPr>
              <a:spLocks noChangeArrowheads="1"/>
            </p:cNvSpPr>
            <p:nvPr/>
          </p:nvSpPr>
          <p:spPr bwMode="auto">
            <a:xfrm>
              <a:off x="4483" y="2242"/>
              <a:ext cx="430" cy="453"/>
            </a:xfrm>
            <a:prstGeom prst="ellipse">
              <a:avLst/>
            </a:prstGeom>
            <a:gradFill rotWithShape="0">
              <a:gsLst>
                <a:gs pos="0">
                  <a:srgbClr val="E1CD0F">
                    <a:gamma/>
                    <a:shade val="46275"/>
                    <a:invGamma/>
                  </a:srgbClr>
                </a:gs>
                <a:gs pos="50000">
                  <a:srgbClr val="E1CD0F"/>
                </a:gs>
                <a:gs pos="100000">
                  <a:srgbClr val="E1CD0F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9525">
              <a:solidFill>
                <a:srgbClr val="63A186"/>
              </a:solidFill>
              <a:round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18" name="Line 41"/>
          <p:cNvSpPr>
            <a:spLocks noChangeShapeType="1"/>
          </p:cNvSpPr>
          <p:nvPr/>
        </p:nvSpPr>
        <p:spPr bwMode="auto">
          <a:xfrm>
            <a:off x="2847975" y="3429000"/>
            <a:ext cx="0" cy="11430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" name="Text Box 42"/>
          <p:cNvSpPr txBox="1">
            <a:spLocks noChangeArrowheads="1"/>
          </p:cNvSpPr>
          <p:nvPr/>
        </p:nvSpPr>
        <p:spPr bwMode="auto">
          <a:xfrm>
            <a:off x="609600" y="4495800"/>
            <a:ext cx="4343400" cy="191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>
                <a:solidFill>
                  <a:srgbClr val="F20502"/>
                </a:solidFill>
                <a:latin typeface="Comic Sans MS" charset="0"/>
              </a:rPr>
              <a:t>Normal</a:t>
            </a:r>
            <a:r>
              <a:rPr lang="en-US">
                <a:latin typeface="Comic Sans MS" charset="0"/>
              </a:rPr>
              <a:t>: reactions against pathogens</a:t>
            </a:r>
          </a:p>
          <a:p>
            <a:r>
              <a:rPr lang="en-US">
                <a:solidFill>
                  <a:srgbClr val="F20502"/>
                </a:solidFill>
                <a:latin typeface="Comic Sans MS" charset="0"/>
              </a:rPr>
              <a:t>Pathologic</a:t>
            </a:r>
            <a:r>
              <a:rPr lang="en-US">
                <a:latin typeface="Comic Sans MS" charset="0"/>
              </a:rPr>
              <a:t>: inflammatory</a:t>
            </a:r>
          </a:p>
          <a:p>
            <a:r>
              <a:rPr lang="en-US">
                <a:latin typeface="Comic Sans MS" charset="0"/>
              </a:rPr>
              <a:t>disease, e.g. caused by reactions against self </a:t>
            </a:r>
          </a:p>
        </p:txBody>
      </p:sp>
      <p:grpSp>
        <p:nvGrpSpPr>
          <p:cNvPr id="20" name="Group 43"/>
          <p:cNvGrpSpPr>
            <a:grpSpLocks/>
          </p:cNvGrpSpPr>
          <p:nvPr/>
        </p:nvGrpSpPr>
        <p:grpSpPr bwMode="auto">
          <a:xfrm>
            <a:off x="5638800" y="2057400"/>
            <a:ext cx="914400" cy="838200"/>
            <a:chOff x="2320" y="3831"/>
            <a:chExt cx="337" cy="361"/>
          </a:xfrm>
        </p:grpSpPr>
        <p:sp>
          <p:nvSpPr>
            <p:cNvPr id="21" name="Oval 44"/>
            <p:cNvSpPr>
              <a:spLocks noChangeArrowheads="1"/>
            </p:cNvSpPr>
            <p:nvPr/>
          </p:nvSpPr>
          <p:spPr bwMode="auto">
            <a:xfrm>
              <a:off x="2320" y="3831"/>
              <a:ext cx="337" cy="361"/>
            </a:xfrm>
            <a:prstGeom prst="ellipse">
              <a:avLst/>
            </a:prstGeom>
            <a:solidFill>
              <a:srgbClr val="E6AE92"/>
            </a:solidFill>
            <a:ln w="9525">
              <a:solidFill>
                <a:srgbClr val="63A186"/>
              </a:solidFill>
              <a:round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" name="Oval 45"/>
            <p:cNvSpPr>
              <a:spLocks noChangeArrowheads="1"/>
            </p:cNvSpPr>
            <p:nvPr/>
          </p:nvSpPr>
          <p:spPr bwMode="auto">
            <a:xfrm>
              <a:off x="2372" y="3890"/>
              <a:ext cx="226" cy="242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rgbClr val="63A186"/>
              </a:solidFill>
              <a:round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23" name="Group 46"/>
          <p:cNvGrpSpPr>
            <a:grpSpLocks/>
          </p:cNvGrpSpPr>
          <p:nvPr/>
        </p:nvGrpSpPr>
        <p:grpSpPr bwMode="auto">
          <a:xfrm>
            <a:off x="6019800" y="2286000"/>
            <a:ext cx="914400" cy="838200"/>
            <a:chOff x="2320" y="3831"/>
            <a:chExt cx="337" cy="361"/>
          </a:xfrm>
        </p:grpSpPr>
        <p:sp>
          <p:nvSpPr>
            <p:cNvPr id="24" name="Oval 47"/>
            <p:cNvSpPr>
              <a:spLocks noChangeArrowheads="1"/>
            </p:cNvSpPr>
            <p:nvPr/>
          </p:nvSpPr>
          <p:spPr bwMode="auto">
            <a:xfrm>
              <a:off x="2320" y="3831"/>
              <a:ext cx="337" cy="361"/>
            </a:xfrm>
            <a:prstGeom prst="ellipse">
              <a:avLst/>
            </a:prstGeom>
            <a:solidFill>
              <a:srgbClr val="E6AE92"/>
            </a:solidFill>
            <a:ln w="9525">
              <a:solidFill>
                <a:srgbClr val="63A186"/>
              </a:solidFill>
              <a:round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" name="Oval 48"/>
            <p:cNvSpPr>
              <a:spLocks noChangeArrowheads="1"/>
            </p:cNvSpPr>
            <p:nvPr/>
          </p:nvSpPr>
          <p:spPr bwMode="auto">
            <a:xfrm>
              <a:off x="2372" y="3890"/>
              <a:ext cx="226" cy="242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rgbClr val="63A186"/>
              </a:solidFill>
              <a:round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26" name="Group 49"/>
          <p:cNvGrpSpPr>
            <a:grpSpLocks/>
          </p:cNvGrpSpPr>
          <p:nvPr/>
        </p:nvGrpSpPr>
        <p:grpSpPr bwMode="auto">
          <a:xfrm>
            <a:off x="5105400" y="2286000"/>
            <a:ext cx="914400" cy="838200"/>
            <a:chOff x="2320" y="3831"/>
            <a:chExt cx="337" cy="361"/>
          </a:xfrm>
        </p:grpSpPr>
        <p:sp>
          <p:nvSpPr>
            <p:cNvPr id="27" name="Oval 50"/>
            <p:cNvSpPr>
              <a:spLocks noChangeArrowheads="1"/>
            </p:cNvSpPr>
            <p:nvPr/>
          </p:nvSpPr>
          <p:spPr bwMode="auto">
            <a:xfrm>
              <a:off x="2320" y="3831"/>
              <a:ext cx="337" cy="361"/>
            </a:xfrm>
            <a:prstGeom prst="ellipse">
              <a:avLst/>
            </a:prstGeom>
            <a:solidFill>
              <a:srgbClr val="E6AE92"/>
            </a:solidFill>
            <a:ln w="9525">
              <a:solidFill>
                <a:srgbClr val="63A186"/>
              </a:solidFill>
              <a:round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Oval 51"/>
            <p:cNvSpPr>
              <a:spLocks noChangeArrowheads="1"/>
            </p:cNvSpPr>
            <p:nvPr/>
          </p:nvSpPr>
          <p:spPr bwMode="auto">
            <a:xfrm>
              <a:off x="2372" y="3890"/>
              <a:ext cx="226" cy="242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rgbClr val="63A186"/>
              </a:solidFill>
              <a:round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9" name="Text Box 52"/>
          <p:cNvSpPr txBox="1">
            <a:spLocks noChangeArrowheads="1"/>
          </p:cNvSpPr>
          <p:nvPr/>
        </p:nvSpPr>
        <p:spPr bwMode="auto">
          <a:xfrm>
            <a:off x="4953000" y="1295400"/>
            <a:ext cx="2860675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>
                <a:latin typeface="Comic Sans MS" charset="0"/>
              </a:rPr>
              <a:t>Tolerance</a:t>
            </a:r>
          </a:p>
          <a:p>
            <a:r>
              <a:rPr lang="en-US">
                <a:latin typeface="Comic Sans MS" charset="0"/>
              </a:rPr>
              <a:t>Regulatory T cells</a:t>
            </a:r>
          </a:p>
        </p:txBody>
      </p:sp>
      <p:sp>
        <p:nvSpPr>
          <p:cNvPr id="30" name="Line 53"/>
          <p:cNvSpPr>
            <a:spLocks noChangeShapeType="1"/>
          </p:cNvSpPr>
          <p:nvPr/>
        </p:nvSpPr>
        <p:spPr bwMode="auto">
          <a:xfrm>
            <a:off x="6553200" y="3276600"/>
            <a:ext cx="0" cy="11430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1" name="Text Box 54"/>
          <p:cNvSpPr txBox="1">
            <a:spLocks noChangeArrowheads="1"/>
          </p:cNvSpPr>
          <p:nvPr/>
        </p:nvSpPr>
        <p:spPr bwMode="auto">
          <a:xfrm>
            <a:off x="4800600" y="4495800"/>
            <a:ext cx="3963988" cy="118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>
                <a:latin typeface="Comic Sans MS" charset="0"/>
              </a:rPr>
              <a:t>No response to self</a:t>
            </a:r>
          </a:p>
          <a:p>
            <a:r>
              <a:rPr lang="en-US">
                <a:latin typeface="Comic Sans MS" charset="0"/>
              </a:rPr>
              <a:t>Controlled response to pathogens </a:t>
            </a:r>
          </a:p>
        </p:txBody>
      </p:sp>
      <p:sp>
        <p:nvSpPr>
          <p:cNvPr id="32" name="Text Box 55"/>
          <p:cNvSpPr txBox="1">
            <a:spLocks noChangeArrowheads="1"/>
          </p:cNvSpPr>
          <p:nvPr/>
        </p:nvSpPr>
        <p:spPr bwMode="auto">
          <a:xfrm>
            <a:off x="457200" y="0"/>
            <a:ext cx="8143085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US" sz="3200" dirty="0">
                <a:solidFill>
                  <a:srgbClr val="FF0B05"/>
                </a:solidFill>
                <a:latin typeface="Comic Sans MS" charset="0"/>
              </a:rPr>
              <a:t>The immunological equilibrium: balancing lymphocyte activation and control</a:t>
            </a:r>
          </a:p>
        </p:txBody>
      </p:sp>
      <p:sp>
        <p:nvSpPr>
          <p:cNvPr id="33" name="Text Box 40"/>
          <p:cNvSpPr txBox="1">
            <a:spLocks noChangeArrowheads="1"/>
          </p:cNvSpPr>
          <p:nvPr/>
        </p:nvSpPr>
        <p:spPr bwMode="auto">
          <a:xfrm>
            <a:off x="556709" y="1295400"/>
            <a:ext cx="3177092" cy="1200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US" b="1" dirty="0">
                <a:latin typeface="Comic Sans MS" charset="0"/>
              </a:rPr>
              <a:t>Activation </a:t>
            </a:r>
            <a:r>
              <a:rPr lang="en-US" b="1" dirty="0" err="1">
                <a:latin typeface="Comic Sans MS" charset="0"/>
                <a:sym typeface="Wingdings"/>
              </a:rPr>
              <a:t></a:t>
            </a:r>
            <a:r>
              <a:rPr lang="en-US" b="1" dirty="0">
                <a:latin typeface="Comic Sans MS" charset="0"/>
                <a:sym typeface="Wingdings"/>
              </a:rPr>
              <a:t> </a:t>
            </a:r>
            <a:endParaRPr lang="en-US" b="1" dirty="0">
              <a:latin typeface="Comic Sans MS" charset="0"/>
            </a:endParaRPr>
          </a:p>
          <a:p>
            <a:r>
              <a:rPr lang="en-US" b="1" dirty="0" err="1">
                <a:latin typeface="Comic Sans MS" charset="0"/>
              </a:rPr>
              <a:t>Effector</a:t>
            </a:r>
            <a:r>
              <a:rPr lang="en-US" b="1" dirty="0">
                <a:latin typeface="Comic Sans MS" charset="0"/>
              </a:rPr>
              <a:t> and memory T cells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2"/>
          <p:cNvSpPr>
            <a:spLocks noChangeArrowheads="1"/>
          </p:cNvSpPr>
          <p:nvPr/>
        </p:nvSpPr>
        <p:spPr bwMode="auto">
          <a:xfrm>
            <a:off x="685800" y="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prstTxWarp prst="textNoShape">
              <a:avLst/>
            </a:prstTxWarp>
          </a:bodyPr>
          <a:lstStyle/>
          <a:p>
            <a:r>
              <a:rPr lang="en-US" sz="2800">
                <a:solidFill>
                  <a:srgbClr val="FA0505"/>
                </a:solidFill>
                <a:latin typeface="Comic Sans MS" charset="0"/>
              </a:rPr>
              <a:t>Regulatory T cells </a:t>
            </a:r>
            <a:endParaRPr lang="en-US" sz="2800">
              <a:latin typeface="Comic Sans MS" charset="0"/>
            </a:endParaRPr>
          </a:p>
        </p:txBody>
      </p:sp>
      <p:sp>
        <p:nvSpPr>
          <p:cNvPr id="87043" name="Rectangle 3"/>
          <p:cNvSpPr>
            <a:spLocks noChangeArrowheads="1"/>
          </p:cNvSpPr>
          <p:nvPr/>
        </p:nvSpPr>
        <p:spPr bwMode="auto">
          <a:xfrm>
            <a:off x="685800" y="1066800"/>
            <a:ext cx="8077200" cy="518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marL="342900" indent="-342900" algn="l">
              <a:spcBef>
                <a:spcPct val="20000"/>
              </a:spcBef>
              <a:buFontTx/>
              <a:buChar char="•"/>
            </a:pPr>
            <a:r>
              <a:rPr lang="en-US" sz="1800" dirty="0">
                <a:solidFill>
                  <a:schemeClr val="bg2"/>
                </a:solidFill>
                <a:latin typeface="Comic Sans MS" charset="0"/>
              </a:rPr>
              <a:t>Regulatory T cells are CD4+ cells that express high levels of CD25 (IL-2 receptor </a:t>
            </a:r>
            <a:r>
              <a:rPr lang="en-US" sz="1800" dirty="0">
                <a:solidFill>
                  <a:schemeClr val="bg2"/>
                </a:solidFill>
                <a:latin typeface="Symbol" charset="2"/>
              </a:rPr>
              <a:t>a</a:t>
            </a:r>
            <a:r>
              <a:rPr lang="en-US" sz="1800" dirty="0">
                <a:solidFill>
                  <a:schemeClr val="bg2"/>
                </a:solidFill>
                <a:latin typeface="Comic Sans MS" charset="0"/>
              </a:rPr>
              <a:t> chain)</a:t>
            </a:r>
            <a:endParaRPr lang="en-US" sz="2000" dirty="0">
              <a:latin typeface="Comic Sans MS" charset="0"/>
            </a:endParaRPr>
          </a:p>
          <a:p>
            <a:pPr marL="342900" indent="-342900" algn="l">
              <a:spcBef>
                <a:spcPct val="20000"/>
              </a:spcBef>
            </a:pPr>
            <a:endParaRPr lang="en-US" sz="2000" dirty="0">
              <a:latin typeface="Comic Sans MS" charset="0"/>
            </a:endParaRPr>
          </a:p>
          <a:p>
            <a:pPr marL="342900" indent="-342900" algn="l">
              <a:spcBef>
                <a:spcPct val="20000"/>
              </a:spcBef>
              <a:buFontTx/>
              <a:buChar char="•"/>
            </a:pPr>
            <a:r>
              <a:rPr lang="en-US" sz="2800" dirty="0">
                <a:solidFill>
                  <a:srgbClr val="FA0505"/>
                </a:solidFill>
                <a:latin typeface="Comic Sans MS" charset="0"/>
              </a:rPr>
              <a:t>Mechanism of action:</a:t>
            </a:r>
            <a:r>
              <a:rPr lang="en-US" sz="2800" dirty="0">
                <a:latin typeface="Comic Sans MS" charset="0"/>
              </a:rPr>
              <a:t> may be multiple</a:t>
            </a:r>
            <a:endParaRPr lang="en-US" dirty="0">
              <a:latin typeface="Comic Sans MS" charset="0"/>
            </a:endParaRPr>
          </a:p>
          <a:p>
            <a:pPr marL="742950" lvl="1" indent="-285750" algn="l">
              <a:spcBef>
                <a:spcPct val="20000"/>
              </a:spcBef>
              <a:buFontTx/>
              <a:buChar char="–"/>
            </a:pPr>
            <a:r>
              <a:rPr lang="en-US" dirty="0">
                <a:latin typeface="Comic Sans MS" charset="0"/>
                <a:ea typeface="ＭＳ Ｐゴシック" charset="-128"/>
              </a:rPr>
              <a:t>Secretion of immune-suppressive cytokines</a:t>
            </a:r>
          </a:p>
          <a:p>
            <a:pPr marL="742950" lvl="1" indent="-285750" algn="l">
              <a:spcBef>
                <a:spcPct val="20000"/>
              </a:spcBef>
              <a:buFontTx/>
              <a:buChar char="–"/>
            </a:pPr>
            <a:r>
              <a:rPr lang="en-US" dirty="0">
                <a:latin typeface="Comic Sans MS" charset="0"/>
                <a:ea typeface="ＭＳ Ｐゴシック" charset="-128"/>
              </a:rPr>
              <a:t>CTLA-4 on </a:t>
            </a:r>
            <a:r>
              <a:rPr lang="en-US" dirty="0" err="1">
                <a:latin typeface="Comic Sans MS" charset="0"/>
                <a:ea typeface="ＭＳ Ｐゴシック" charset="-128"/>
              </a:rPr>
              <a:t>Tregs</a:t>
            </a:r>
            <a:r>
              <a:rPr lang="en-US" dirty="0">
                <a:latin typeface="Comic Sans MS" charset="0"/>
                <a:ea typeface="ＭＳ Ｐゴシック" charset="-128"/>
              </a:rPr>
              <a:t> blocks or removes B7 on </a:t>
            </a:r>
            <a:r>
              <a:rPr lang="en-US" dirty="0" err="1">
                <a:latin typeface="Comic Sans MS" charset="0"/>
                <a:ea typeface="ＭＳ Ｐゴシック" charset="-128"/>
              </a:rPr>
              <a:t>APCs</a:t>
            </a:r>
            <a:r>
              <a:rPr lang="en-US" sz="2000" b="0" dirty="0">
                <a:latin typeface="Comic Sans MS" charset="0"/>
                <a:ea typeface="ＭＳ Ｐゴシック" charset="-128"/>
              </a:rPr>
              <a:t> </a:t>
            </a:r>
          </a:p>
          <a:p>
            <a:pPr marL="342900" indent="-342900" algn="l">
              <a:spcBef>
                <a:spcPct val="20000"/>
              </a:spcBef>
              <a:buFontTx/>
              <a:buChar char="•"/>
            </a:pPr>
            <a:endParaRPr lang="en-US" b="0" dirty="0">
              <a:latin typeface="Comic Sans MS" charset="0"/>
            </a:endParaRPr>
          </a:p>
          <a:p>
            <a:pPr marL="342900" indent="-342900" algn="l">
              <a:spcBef>
                <a:spcPct val="20000"/>
              </a:spcBef>
              <a:buFontTx/>
              <a:buChar char="•"/>
            </a:pPr>
            <a:r>
              <a:rPr lang="en-US" sz="2800" dirty="0">
                <a:solidFill>
                  <a:srgbClr val="FA0505"/>
                </a:solidFill>
                <a:latin typeface="Comic Sans MS" charset="0"/>
              </a:rPr>
              <a:t>Significance for self-tolerance:</a:t>
            </a:r>
            <a:endParaRPr lang="en-US" dirty="0">
              <a:latin typeface="Comic Sans MS" charset="0"/>
            </a:endParaRPr>
          </a:p>
          <a:p>
            <a:pPr marL="742950" lvl="1" indent="-285750" algn="l">
              <a:spcBef>
                <a:spcPct val="20000"/>
              </a:spcBef>
              <a:buFontTx/>
              <a:buChar char="–"/>
            </a:pPr>
            <a:r>
              <a:rPr lang="en-US" dirty="0">
                <a:latin typeface="Comic Sans MS" charset="0"/>
                <a:ea typeface="ＭＳ Ｐゴシック" charset="-128"/>
              </a:rPr>
              <a:t>Some autoimmune diseases may be associated with defects in regulatory T cells or resistance of responding cells to suppression </a:t>
            </a:r>
          </a:p>
          <a:p>
            <a:pPr marL="742950" lvl="1" indent="-285750" algn="l">
              <a:spcBef>
                <a:spcPct val="20000"/>
              </a:spcBef>
              <a:buFontTx/>
              <a:buChar char="–"/>
            </a:pPr>
            <a:r>
              <a:rPr lang="en-US" dirty="0">
                <a:latin typeface="Comic Sans MS" charset="0"/>
                <a:ea typeface="ＭＳ Ｐゴシック" charset="-128"/>
              </a:rPr>
              <a:t>Therapeutic potential of cellular therapy (autoimmune diseases, graft rejection, etc)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34D25DD6-C391-074F-89F4-CEBF89A4D936}"/>
              </a:ext>
            </a:extLst>
          </p:cNvPr>
          <p:cNvSpPr txBox="1">
            <a:spLocks noChangeArrowheads="1"/>
          </p:cNvSpPr>
          <p:nvPr/>
        </p:nvSpPr>
        <p:spPr>
          <a:xfrm>
            <a:off x="838200" y="573374"/>
            <a:ext cx="7772400" cy="1143000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" pitchFamily="26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" pitchFamily="26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" pitchFamily="26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" pitchFamily="26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" pitchFamily="26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" pitchFamily="26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" pitchFamily="26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" pitchFamily="26" charset="0"/>
              </a:defRPr>
            </a:lvl9pPr>
          </a:lstStyle>
          <a:p>
            <a:r>
              <a:rPr lang="en-US" sz="3200" b="1" kern="0" dirty="0">
                <a:solidFill>
                  <a:srgbClr val="FF080E"/>
                </a:solidFill>
                <a:latin typeface="Comic Sans MS" pitchFamily="26" charset="0"/>
              </a:rPr>
              <a:t>Regulatory T cells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6429BDE-5C1A-C145-9608-1221ACD22EEA}"/>
              </a:ext>
            </a:extLst>
          </p:cNvPr>
          <p:cNvSpPr txBox="1">
            <a:spLocks noChangeArrowheads="1"/>
          </p:cNvSpPr>
          <p:nvPr/>
        </p:nvSpPr>
        <p:spPr>
          <a:xfrm>
            <a:off x="838200" y="1828800"/>
            <a:ext cx="7772400" cy="4495800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ＭＳ Ｐゴシック" pitchFamily="26" charset="-128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ＭＳ Ｐゴシック" pitchFamily="26" charset="-128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ＭＳ Ｐゴシック" pitchFamily="26" charset="-128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ＭＳ Ｐゴシック" pitchFamily="26" charset="-128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ＭＳ Ｐゴシック" pitchFamily="26" charset="-128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ＭＳ Ｐゴシック" pitchFamily="26" charset="-128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ＭＳ Ｐゴシック" pitchFamily="26" charset="-128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ＭＳ Ｐゴシック" pitchFamily="26" charset="-128"/>
              </a:defRPr>
            </a:lvl9pPr>
          </a:lstStyle>
          <a:p>
            <a:r>
              <a:rPr lang="en-US" sz="2800" b="1" kern="0">
                <a:latin typeface="Comic Sans MS" pitchFamily="26" charset="0"/>
              </a:rPr>
              <a:t>Explosion of information about the generation, properties, functions and significance of these cells</a:t>
            </a:r>
          </a:p>
          <a:p>
            <a:endParaRPr lang="en-US" sz="2800" b="1" kern="0">
              <a:latin typeface="Comic Sans MS" pitchFamily="26" charset="0"/>
            </a:endParaRPr>
          </a:p>
          <a:p>
            <a:r>
              <a:rPr lang="en-US" sz="2800" b="1" kern="0">
                <a:latin typeface="Comic Sans MS" pitchFamily="26" charset="0"/>
              </a:rPr>
              <a:t>Will Treg targeted therapy become a reality?</a:t>
            </a:r>
          </a:p>
          <a:p>
            <a:endParaRPr lang="en-US" sz="2800" b="1" kern="0">
              <a:latin typeface="Comic Sans MS" pitchFamily="26" charset="0"/>
            </a:endParaRPr>
          </a:p>
          <a:p>
            <a:r>
              <a:rPr lang="en-US" sz="2800" b="1" kern="0">
                <a:solidFill>
                  <a:srgbClr val="FF080E"/>
                </a:solidFill>
                <a:latin typeface="Comic Sans MS" pitchFamily="26" charset="0"/>
              </a:rPr>
              <a:t>Therapeutic goal:</a:t>
            </a:r>
            <a:r>
              <a:rPr lang="en-US" sz="2800" b="1" kern="0">
                <a:latin typeface="Comic Sans MS" pitchFamily="26" charset="0"/>
              </a:rPr>
              <a:t> induction or activation of Treg in immune diseases</a:t>
            </a:r>
            <a:endParaRPr lang="en-US" b="1" kern="0" dirty="0">
              <a:latin typeface="Comic Sans MS" pitchFamily="26" charset="0"/>
            </a:endParaRPr>
          </a:p>
        </p:txBody>
      </p:sp>
      <p:sp>
        <p:nvSpPr>
          <p:cNvPr id="5" name="Slide Number Placeholder 1">
            <a:extLst>
              <a:ext uri="{FF2B5EF4-FFF2-40B4-BE49-F238E27FC236}">
                <a16:creationId xmlns:a16="http://schemas.microsoft.com/office/drawing/2014/main" id="{5CAD3754-46E6-E14E-9DCD-5C913450E152}"/>
              </a:ext>
            </a:extLst>
          </p:cNvPr>
          <p:cNvSpPr txBox="1">
            <a:spLocks/>
          </p:cNvSpPr>
          <p:nvPr/>
        </p:nvSpPr>
        <p:spPr bwMode="auto">
          <a:xfrm>
            <a:off x="7239000" y="152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r" rtl="0" eaLnBrk="0" fontAlgn="base" hangingPunct="0">
              <a:spcBef>
                <a:spcPct val="0"/>
              </a:spcBef>
              <a:spcAft>
                <a:spcPct val="0"/>
              </a:spcAft>
              <a:defRPr sz="1800" b="0" kern="1200" smtClean="0">
                <a:solidFill>
                  <a:schemeClr val="tx1"/>
                </a:solidFill>
                <a:latin typeface="Comic Sans MS" pitchFamily="26" charset="0"/>
                <a:ea typeface="+mn-ea"/>
                <a:cs typeface="+mn-cs"/>
              </a:defRPr>
            </a:lvl1pPr>
            <a:lvl2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tx1"/>
                </a:solidFill>
                <a:latin typeface="Helvetica" pitchFamily="26" charset="0"/>
                <a:ea typeface="+mn-ea"/>
                <a:cs typeface="+mn-cs"/>
              </a:defRPr>
            </a:lvl2pPr>
            <a:lvl3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tx1"/>
                </a:solidFill>
                <a:latin typeface="Helvetica" pitchFamily="26" charset="0"/>
                <a:ea typeface="+mn-ea"/>
                <a:cs typeface="+mn-cs"/>
              </a:defRPr>
            </a:lvl3pPr>
            <a:lvl4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tx1"/>
                </a:solidFill>
                <a:latin typeface="Helvetica" pitchFamily="26" charset="0"/>
                <a:ea typeface="+mn-ea"/>
                <a:cs typeface="+mn-cs"/>
              </a:defRPr>
            </a:lvl4pPr>
            <a:lvl5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tx1"/>
                </a:solidFill>
                <a:latin typeface="Helvetica" pitchFamily="26" charset="0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2400" b="1" kern="1200">
                <a:solidFill>
                  <a:schemeClr val="tx1"/>
                </a:solidFill>
                <a:latin typeface="Helvetica" pitchFamily="26" charset="0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2400" b="1" kern="1200">
                <a:solidFill>
                  <a:schemeClr val="tx1"/>
                </a:solidFill>
                <a:latin typeface="Helvetica" pitchFamily="26" charset="0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2400" b="1" kern="1200">
                <a:solidFill>
                  <a:schemeClr val="tx1"/>
                </a:solidFill>
                <a:latin typeface="Helvetica" pitchFamily="26" charset="0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2400" b="1" kern="1200">
                <a:solidFill>
                  <a:schemeClr val="tx1"/>
                </a:solidFill>
                <a:latin typeface="Helvetica" pitchFamily="26" charset="0"/>
                <a:ea typeface="+mn-ea"/>
                <a:cs typeface="+mn-cs"/>
              </a:defRPr>
            </a:lvl9pPr>
          </a:lstStyle>
          <a:p>
            <a:fld id="{9D92DD7D-A61E-5043-B77E-26C055EC0B67}" type="slidenum">
              <a:rPr lang="en-US" sz="1400" smtClean="0"/>
              <a:pPr/>
              <a:t>31</a:t>
            </a:fld>
            <a:endParaRPr lang="en-US" sz="14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40669140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2"/>
          <p:cNvSpPr>
            <a:spLocks noChangeArrowheads="1"/>
          </p:cNvSpPr>
          <p:nvPr/>
        </p:nvSpPr>
        <p:spPr bwMode="auto">
          <a:xfrm>
            <a:off x="762000" y="0"/>
            <a:ext cx="7907338" cy="1220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prstTxWarp prst="textNoShape">
              <a:avLst/>
            </a:prstTxWarp>
          </a:bodyPr>
          <a:lstStyle/>
          <a:p>
            <a:r>
              <a:rPr lang="en-US" sz="3200">
                <a:solidFill>
                  <a:srgbClr val="FA0505"/>
                </a:solidFill>
                <a:latin typeface="Comic Sans MS" charset="0"/>
              </a:rPr>
              <a:t>Autoimmunity</a:t>
            </a:r>
            <a:endParaRPr lang="en-US" sz="3200">
              <a:latin typeface="Comic Sans MS" charset="0"/>
            </a:endParaRPr>
          </a:p>
        </p:txBody>
      </p:sp>
      <p:sp>
        <p:nvSpPr>
          <p:cNvPr id="80899" name="Rectangle 3"/>
          <p:cNvSpPr>
            <a:spLocks noChangeArrowheads="1"/>
          </p:cNvSpPr>
          <p:nvPr/>
        </p:nvSpPr>
        <p:spPr bwMode="auto">
          <a:xfrm>
            <a:off x="457200" y="1219200"/>
            <a:ext cx="8382000" cy="502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marL="342900" indent="-342900" algn="l">
              <a:spcBef>
                <a:spcPct val="20000"/>
              </a:spcBef>
              <a:buFontTx/>
              <a:buChar char="•"/>
            </a:pPr>
            <a:r>
              <a:rPr lang="en-US" sz="2800">
                <a:solidFill>
                  <a:srgbClr val="FA0505"/>
                </a:solidFill>
                <a:latin typeface="Comic Sans MS" charset="0"/>
              </a:rPr>
              <a:t>Definition: immune response against self (auto-) antigen, by implication pathologic </a:t>
            </a:r>
          </a:p>
          <a:p>
            <a:pPr marL="342900" indent="-342900" algn="l">
              <a:spcBef>
                <a:spcPct val="20000"/>
              </a:spcBef>
              <a:buFontTx/>
              <a:buChar char="•"/>
            </a:pPr>
            <a:endParaRPr lang="en-US" sz="2800">
              <a:latin typeface="Comic Sans MS" charset="0"/>
            </a:endParaRPr>
          </a:p>
          <a:p>
            <a:pPr marL="342900" indent="-342900" algn="l">
              <a:spcBef>
                <a:spcPct val="20000"/>
              </a:spcBef>
              <a:buFontTx/>
              <a:buChar char="•"/>
            </a:pPr>
            <a:r>
              <a:rPr lang="en-US" sz="2800">
                <a:solidFill>
                  <a:srgbClr val="FA0505"/>
                </a:solidFill>
                <a:latin typeface="Comic Sans MS" charset="0"/>
              </a:rPr>
              <a:t>General principles:</a:t>
            </a:r>
            <a:endParaRPr lang="en-US">
              <a:latin typeface="Comic Sans MS" charset="0"/>
            </a:endParaRPr>
          </a:p>
          <a:p>
            <a:pPr marL="742950" lvl="1" indent="-285750" algn="l">
              <a:spcBef>
                <a:spcPct val="20000"/>
              </a:spcBef>
              <a:buFontTx/>
              <a:buChar char="–"/>
            </a:pPr>
            <a:r>
              <a:rPr lang="en-US">
                <a:solidFill>
                  <a:srgbClr val="FA0505"/>
                </a:solidFill>
                <a:latin typeface="Comic Sans MS" charset="0"/>
                <a:ea typeface="ＭＳ Ｐゴシック" charset="-128"/>
              </a:rPr>
              <a:t>Pathogenesis</a:t>
            </a:r>
            <a:r>
              <a:rPr lang="en-US">
                <a:latin typeface="Comic Sans MS" charset="0"/>
                <a:ea typeface="ＭＳ Ｐゴシック" charset="-128"/>
              </a:rPr>
              <a:t>: The development of autoimmunity reflects a combination of susceptibility genes and environmental triggers (usually infections)</a:t>
            </a:r>
          </a:p>
          <a:p>
            <a:pPr marL="742950" lvl="1" indent="-285750" algn="l">
              <a:spcBef>
                <a:spcPct val="20000"/>
              </a:spcBef>
              <a:buFontTx/>
              <a:buChar char="–"/>
            </a:pPr>
            <a:r>
              <a:rPr lang="en-US">
                <a:latin typeface="Comic Sans MS" charset="0"/>
                <a:ea typeface="ＭＳ Ｐゴシック" charset="-128"/>
              </a:rPr>
              <a:t>Different autoimmune diseases may be </a:t>
            </a:r>
            <a:r>
              <a:rPr lang="en-US">
                <a:solidFill>
                  <a:srgbClr val="FA0505"/>
                </a:solidFill>
                <a:latin typeface="Comic Sans MS" charset="0"/>
                <a:ea typeface="ＭＳ Ｐゴシック" charset="-128"/>
              </a:rPr>
              <a:t>systemic or organ-specific</a:t>
            </a:r>
            <a:r>
              <a:rPr lang="en-US">
                <a:latin typeface="Comic Sans MS" charset="0"/>
                <a:ea typeface="ＭＳ Ｐゴシック" charset="-128"/>
              </a:rPr>
              <a:t>; may be caused by different types of immune reactions (antibody- or T cell-mediated)</a:t>
            </a:r>
            <a:endParaRPr lang="en-US" sz="2000">
              <a:latin typeface="Comic Sans MS" charset="0"/>
              <a:ea typeface="ＭＳ Ｐゴシック" charset="-128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2850" name="Rectangle 2"/>
          <p:cNvSpPr>
            <a:spLocks noChangeArrowheads="1"/>
          </p:cNvSpPr>
          <p:nvPr/>
        </p:nvSpPr>
        <p:spPr bwMode="auto">
          <a:xfrm>
            <a:off x="838200" y="0"/>
            <a:ext cx="7907338" cy="1220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/>
            <a:r>
              <a:rPr lang="en-US" altLang="en-US" sz="2800" b="1" u="sng" dirty="0">
                <a:solidFill>
                  <a:srgbClr val="FF0000"/>
                </a:solidFill>
                <a:latin typeface="Comic Sans MS" pitchFamily="66" charset="0"/>
              </a:rPr>
              <a:t>Autoimmunity</a:t>
            </a:r>
          </a:p>
        </p:txBody>
      </p:sp>
      <p:sp>
        <p:nvSpPr>
          <p:cNvPr id="462851" name="Rectangle 3"/>
          <p:cNvSpPr>
            <a:spLocks noChangeArrowheads="1"/>
          </p:cNvSpPr>
          <p:nvPr/>
        </p:nvSpPr>
        <p:spPr bwMode="auto">
          <a:xfrm>
            <a:off x="838200" y="1295400"/>
            <a:ext cx="7162800" cy="480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en-US" altLang="en-US" sz="2000" b="1">
                <a:latin typeface="Comic Sans MS" pitchFamily="66" charset="0"/>
              </a:rPr>
              <a:t>Definition: immune response against self (auto-) antigen</a:t>
            </a:r>
          </a:p>
          <a:p>
            <a:pPr marL="342900" indent="-342900">
              <a:spcBef>
                <a:spcPct val="20000"/>
              </a:spcBef>
              <a:buFontTx/>
              <a:buChar char="•"/>
            </a:pPr>
            <a:endParaRPr lang="en-US" altLang="en-US" sz="2000" b="1">
              <a:latin typeface="Comic Sans MS" pitchFamily="66" charset="0"/>
            </a:endParaRPr>
          </a:p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en-US" altLang="en-US" sz="2000" b="1">
                <a:latin typeface="Comic Sans MS" pitchFamily="66" charset="0"/>
              </a:rPr>
              <a:t>General principles:</a:t>
            </a:r>
          </a:p>
          <a:p>
            <a:pPr marL="742950" lvl="1" indent="-285750">
              <a:spcBef>
                <a:spcPct val="20000"/>
              </a:spcBef>
              <a:buFontTx/>
              <a:buChar char="–"/>
            </a:pPr>
            <a:r>
              <a:rPr lang="en-US" sz="2000" b="1">
                <a:latin typeface="Comic Sans MS" pitchFamily="66" charset="0"/>
              </a:rPr>
              <a:t>Significant health burden, 5% of population</a:t>
            </a:r>
            <a:endParaRPr lang="en-US" altLang="en-US" sz="2000" b="1">
              <a:latin typeface="Comic Sans MS" pitchFamily="66" charset="0"/>
            </a:endParaRPr>
          </a:p>
          <a:p>
            <a:pPr marL="742950" lvl="1" indent="-285750">
              <a:spcBef>
                <a:spcPct val="20000"/>
              </a:spcBef>
              <a:buFontTx/>
              <a:buChar char="–"/>
            </a:pPr>
            <a:r>
              <a:rPr lang="en-US" altLang="en-US" sz="2000" b="1">
                <a:latin typeface="Comic Sans MS" pitchFamily="66" charset="0"/>
              </a:rPr>
              <a:t>Multiple factors contribute to autoimmunity, including genetic predisposition, infections</a:t>
            </a:r>
          </a:p>
          <a:p>
            <a:pPr marL="742950" lvl="1" indent="-285750">
              <a:spcBef>
                <a:spcPct val="20000"/>
              </a:spcBef>
              <a:buFontTx/>
              <a:buChar char="–"/>
            </a:pPr>
            <a:r>
              <a:rPr lang="en-US" altLang="en-US" sz="2000" b="1">
                <a:latin typeface="Comic Sans MS" pitchFamily="66" charset="0"/>
              </a:rPr>
              <a:t>Fundamental problem is the failure of self-tolerance</a:t>
            </a:r>
          </a:p>
          <a:p>
            <a:pPr marL="742950" lvl="1" indent="-285750">
              <a:spcBef>
                <a:spcPct val="20000"/>
              </a:spcBef>
            </a:pPr>
            <a:endParaRPr lang="en-US" altLang="en-US" sz="2000" b="1">
              <a:latin typeface="Comic Sans MS" pitchFamily="66" charset="0"/>
            </a:endParaRPr>
          </a:p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en-US" altLang="en-US" sz="2000" b="1">
                <a:latin typeface="Comic Sans MS" pitchFamily="66" charset="0"/>
              </a:rPr>
              <a:t>Problems:</a:t>
            </a:r>
          </a:p>
          <a:p>
            <a:pPr marL="742950" lvl="1" indent="-285750">
              <a:spcBef>
                <a:spcPct val="20000"/>
              </a:spcBef>
              <a:buFontTx/>
              <a:buChar char="–"/>
            </a:pPr>
            <a:r>
              <a:rPr lang="en-US" altLang="en-US" sz="2000" b="1">
                <a:latin typeface="Comic Sans MS" pitchFamily="66" charset="0"/>
              </a:rPr>
              <a:t>Failure to identify target antigens, heterogeneous disease manifestations, disease usually presents long after initiation</a:t>
            </a:r>
          </a:p>
        </p:txBody>
      </p:sp>
    </p:spTree>
    <p:extLst>
      <p:ext uri="{BB962C8B-B14F-4D97-AF65-F5344CB8AC3E}">
        <p14:creationId xmlns:p14="http://schemas.microsoft.com/office/powerpoint/2010/main" val="73655205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7300" name="Picture 4" descr="a list of autoimmune diseases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46250" y="152400"/>
            <a:ext cx="5645150" cy="6629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16110876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 Box 3"/>
          <p:cNvSpPr txBox="1">
            <a:spLocks noChangeArrowheads="1"/>
          </p:cNvSpPr>
          <p:nvPr/>
        </p:nvSpPr>
        <p:spPr bwMode="auto">
          <a:xfrm>
            <a:off x="2467734" y="0"/>
            <a:ext cx="4570482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dirty="0">
                <a:solidFill>
                  <a:srgbClr val="FA0505"/>
                </a:solidFill>
                <a:latin typeface="Comic Sans MS" charset="0"/>
              </a:rPr>
              <a:t>Pathogenesis of autoimmunity</a:t>
            </a:r>
          </a:p>
        </p:txBody>
      </p:sp>
      <p:pic>
        <p:nvPicPr>
          <p:cNvPr id="2" name="Picture 1" descr="f009-010-9780323390828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9800" y="655753"/>
            <a:ext cx="5181600" cy="6073103"/>
          </a:xfrm>
          <a:prstGeom prst="rect">
            <a:avLst/>
          </a:prstGeom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355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609600"/>
            <a:ext cx="7772400" cy="1470025"/>
          </a:xfrm>
        </p:spPr>
        <p:txBody>
          <a:bodyPr/>
          <a:lstStyle/>
          <a:p>
            <a:r>
              <a:rPr lang="en-US" sz="4000" dirty="0">
                <a:solidFill>
                  <a:srgbClr val="FF0000"/>
                </a:solidFill>
                <a:latin typeface="Comic Sans MS" pitchFamily="66" charset="0"/>
              </a:rPr>
              <a:t>Because </a:t>
            </a:r>
            <a:r>
              <a:rPr lang="en-US" sz="4000" dirty="0" err="1">
                <a:solidFill>
                  <a:srgbClr val="FF0000"/>
                </a:solidFill>
                <a:latin typeface="Comic Sans MS" pitchFamily="66" charset="0"/>
              </a:rPr>
              <a:t>Autommunity</a:t>
            </a:r>
            <a:r>
              <a:rPr lang="en-US" sz="4000" dirty="0">
                <a:solidFill>
                  <a:srgbClr val="FF0000"/>
                </a:solidFill>
                <a:latin typeface="Comic Sans MS" pitchFamily="66" charset="0"/>
              </a:rPr>
              <a:t> is so complex, how can we figure out how it happens?</a:t>
            </a:r>
          </a:p>
        </p:txBody>
      </p:sp>
      <p:sp>
        <p:nvSpPr>
          <p:cNvPr id="66355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066800" y="2743200"/>
            <a:ext cx="6400800" cy="1752600"/>
          </a:xfrm>
        </p:spPr>
        <p:txBody>
          <a:bodyPr/>
          <a:lstStyle/>
          <a:p>
            <a:pPr marL="609600" indent="-609600"/>
            <a:r>
              <a:rPr lang="en-US">
                <a:latin typeface="Comic Sans MS" pitchFamily="66" charset="0"/>
              </a:rPr>
              <a:t>Answer:  </a:t>
            </a:r>
          </a:p>
          <a:p>
            <a:pPr marL="609600" indent="-609600">
              <a:buFontTx/>
              <a:buAutoNum type="arabicParenR"/>
            </a:pPr>
            <a:r>
              <a:rPr lang="en-US">
                <a:latin typeface="Comic Sans MS" pitchFamily="66" charset="0"/>
              </a:rPr>
              <a:t>Use genetics</a:t>
            </a:r>
          </a:p>
          <a:p>
            <a:pPr marL="609600" indent="-609600">
              <a:buFontTx/>
              <a:buAutoNum type="arabicParenR"/>
            </a:pPr>
            <a:r>
              <a:rPr lang="en-US">
                <a:latin typeface="Comic Sans MS" pitchFamily="66" charset="0"/>
              </a:rPr>
              <a:t>Animal models</a:t>
            </a:r>
          </a:p>
        </p:txBody>
      </p:sp>
    </p:spTree>
    <p:extLst>
      <p:ext uri="{BB962C8B-B14F-4D97-AF65-F5344CB8AC3E}">
        <p14:creationId xmlns:p14="http://schemas.microsoft.com/office/powerpoint/2010/main" val="11063458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35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635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35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6635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35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6635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63555" grpId="0" build="p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ChangeArrowheads="1"/>
          </p:cNvSpPr>
          <p:nvPr/>
        </p:nvSpPr>
        <p:spPr bwMode="auto">
          <a:xfrm>
            <a:off x="400050" y="228600"/>
            <a:ext cx="874395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prstTxWarp prst="textNoShape">
              <a:avLst/>
            </a:prstTxWarp>
          </a:bodyPr>
          <a:lstStyle/>
          <a:p>
            <a:r>
              <a:rPr lang="en-US" sz="3200">
                <a:solidFill>
                  <a:srgbClr val="FA0505"/>
                </a:solidFill>
                <a:latin typeface="Comic Sans MS" charset="0"/>
              </a:rPr>
              <a:t>Genetic basis of autoimmunity -- 1</a:t>
            </a:r>
            <a:endParaRPr lang="en-US" sz="2800" u="sng">
              <a:latin typeface="Comic Sans MS" charset="0"/>
            </a:endParaRPr>
          </a:p>
        </p:txBody>
      </p:sp>
      <p:sp>
        <p:nvSpPr>
          <p:cNvPr id="17411" name="Rectangle 3"/>
          <p:cNvSpPr>
            <a:spLocks noChangeArrowheads="1"/>
          </p:cNvSpPr>
          <p:nvPr/>
        </p:nvSpPr>
        <p:spPr bwMode="auto">
          <a:xfrm>
            <a:off x="304800" y="1371600"/>
            <a:ext cx="8534400" cy="502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marL="342900" indent="-342900" algn="l">
              <a:spcBef>
                <a:spcPct val="20000"/>
              </a:spcBef>
              <a:buFontTx/>
              <a:buChar char="•"/>
            </a:pPr>
            <a:r>
              <a:rPr lang="en-US" sz="2800">
                <a:solidFill>
                  <a:srgbClr val="FA0505"/>
                </a:solidFill>
                <a:latin typeface="Comic Sans MS" charset="0"/>
              </a:rPr>
              <a:t>Genetic predisposition of autoimmune diseases</a:t>
            </a:r>
            <a:endParaRPr lang="en-US">
              <a:latin typeface="Comic Sans MS" charset="0"/>
            </a:endParaRPr>
          </a:p>
          <a:p>
            <a:pPr marL="742950" lvl="1" indent="-285750" algn="l">
              <a:spcBef>
                <a:spcPct val="20000"/>
              </a:spcBef>
              <a:buFontTx/>
              <a:buChar char="–"/>
            </a:pPr>
            <a:r>
              <a:rPr lang="en-US">
                <a:latin typeface="Comic Sans MS" charset="0"/>
                <a:ea typeface="ＭＳ Ｐゴシック" charset="-128"/>
              </a:rPr>
              <a:t>Increased incidence in twins (more in monozygotic than in dizygotic twins)</a:t>
            </a:r>
          </a:p>
          <a:p>
            <a:pPr marL="742950" lvl="1" indent="-285750" algn="l">
              <a:spcBef>
                <a:spcPct val="20000"/>
              </a:spcBef>
              <a:buFontTx/>
              <a:buChar char="–"/>
            </a:pPr>
            <a:r>
              <a:rPr lang="en-US">
                <a:latin typeface="Comic Sans MS" charset="0"/>
                <a:ea typeface="ＭＳ Ｐゴシック" charset="-128"/>
              </a:rPr>
              <a:t>Identification of disease-associated genes by breeding and genomic approaches</a:t>
            </a:r>
          </a:p>
          <a:p>
            <a:pPr marL="742950" lvl="1" indent="-285750" algn="l">
              <a:spcBef>
                <a:spcPct val="20000"/>
              </a:spcBef>
              <a:buFontTx/>
              <a:buChar char="–"/>
            </a:pPr>
            <a:endParaRPr lang="en-US" sz="2000">
              <a:latin typeface="Comic Sans MS" charset="0"/>
              <a:ea typeface="ＭＳ Ｐゴシック" charset="-128"/>
            </a:endParaRPr>
          </a:p>
          <a:p>
            <a:pPr marL="342900" indent="-342900" algn="l">
              <a:spcBef>
                <a:spcPct val="20000"/>
              </a:spcBef>
              <a:buFontTx/>
              <a:buChar char="•"/>
            </a:pPr>
            <a:r>
              <a:rPr lang="en-US" sz="2800">
                <a:solidFill>
                  <a:srgbClr val="FA0505"/>
                </a:solidFill>
                <a:latin typeface="Comic Sans MS" charset="0"/>
              </a:rPr>
              <a:t>Multiple genes are associated with autoimmunity</a:t>
            </a:r>
            <a:endParaRPr lang="en-US">
              <a:latin typeface="Comic Sans MS" charset="0"/>
            </a:endParaRPr>
          </a:p>
          <a:p>
            <a:pPr marL="742950" lvl="1" indent="-285750" algn="l">
              <a:spcBef>
                <a:spcPct val="20000"/>
              </a:spcBef>
              <a:buFontTx/>
              <a:buChar char="–"/>
            </a:pPr>
            <a:r>
              <a:rPr lang="en-US">
                <a:latin typeface="Comic Sans MS" charset="0"/>
                <a:ea typeface="ＭＳ Ｐゴシック" charset="-128"/>
              </a:rPr>
              <a:t>Most human autoimmune diseases are multigenic</a:t>
            </a:r>
          </a:p>
          <a:p>
            <a:pPr marL="742950" lvl="1" indent="-285750" algn="l">
              <a:spcBef>
                <a:spcPct val="20000"/>
              </a:spcBef>
              <a:buFontTx/>
              <a:buChar char="–"/>
            </a:pPr>
            <a:r>
              <a:rPr lang="en-US">
                <a:latin typeface="Comic Sans MS" charset="0"/>
                <a:ea typeface="ＭＳ Ｐゴシック" charset="-128"/>
              </a:rPr>
              <a:t>Single gene mutations and mouse knockouts reveal critical pathways</a:t>
            </a:r>
            <a:endParaRPr lang="en-US" sz="2800" b="0">
              <a:latin typeface="Comic Sans MS" charset="0"/>
              <a:ea typeface="ＭＳ Ｐゴシック" charset="-128"/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2"/>
          <p:cNvSpPr>
            <a:spLocks noChangeArrowheads="1"/>
          </p:cNvSpPr>
          <p:nvPr/>
        </p:nvSpPr>
        <p:spPr bwMode="auto">
          <a:xfrm>
            <a:off x="685800" y="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prstTxWarp prst="textNoShape">
              <a:avLst/>
            </a:prstTxWarp>
          </a:bodyPr>
          <a:lstStyle/>
          <a:p>
            <a:r>
              <a:rPr lang="en-US" sz="3200">
                <a:solidFill>
                  <a:srgbClr val="FA0505"/>
                </a:solidFill>
                <a:latin typeface="Comic Sans MS" charset="0"/>
              </a:rPr>
              <a:t>Genetic basis of autoimmunity -- 2</a:t>
            </a:r>
            <a:endParaRPr lang="en-US" sz="3200" u="sng">
              <a:solidFill>
                <a:srgbClr val="FA0505"/>
              </a:solidFill>
              <a:latin typeface="Comic Sans MS" charset="0"/>
            </a:endParaRPr>
          </a:p>
        </p:txBody>
      </p:sp>
      <p:sp>
        <p:nvSpPr>
          <p:cNvPr id="77827" name="Rectangle 3"/>
          <p:cNvSpPr>
            <a:spLocks noChangeArrowheads="1"/>
          </p:cNvSpPr>
          <p:nvPr/>
        </p:nvSpPr>
        <p:spPr bwMode="auto">
          <a:xfrm>
            <a:off x="685800" y="990600"/>
            <a:ext cx="8001000" cy="533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marL="342900" indent="-342900" algn="l">
              <a:lnSpc>
                <a:spcPct val="90000"/>
              </a:lnSpc>
              <a:spcBef>
                <a:spcPct val="20000"/>
              </a:spcBef>
              <a:buFontTx/>
              <a:buChar char="•"/>
            </a:pPr>
            <a:r>
              <a:rPr lang="en-US" sz="2800" dirty="0">
                <a:solidFill>
                  <a:srgbClr val="FA0505"/>
                </a:solidFill>
                <a:latin typeface="Comic Sans MS" charset="0"/>
              </a:rPr>
              <a:t>MHC genes</a:t>
            </a:r>
          </a:p>
          <a:p>
            <a:pPr marL="742950" lvl="1" indent="-285750" algn="l">
              <a:lnSpc>
                <a:spcPct val="90000"/>
              </a:lnSpc>
              <a:spcBef>
                <a:spcPct val="20000"/>
              </a:spcBef>
              <a:buFontTx/>
              <a:buChar char="–"/>
            </a:pPr>
            <a:r>
              <a:rPr lang="en-US" dirty="0">
                <a:latin typeface="Comic Sans MS" charset="0"/>
                <a:ea typeface="ＭＳ Ｐゴシック" charset="-128"/>
              </a:rPr>
              <a:t>Major genetic association with autoimmune diseases (relative risk of disease in individuals with particular HLA </a:t>
            </a:r>
            <a:r>
              <a:rPr lang="en-US" dirty="0" err="1">
                <a:latin typeface="Comic Sans MS" charset="0"/>
                <a:ea typeface="ＭＳ Ｐゴシック" charset="-128"/>
              </a:rPr>
              <a:t>haplotypes</a:t>
            </a:r>
            <a:r>
              <a:rPr lang="en-US" dirty="0">
                <a:latin typeface="Comic Sans MS" charset="0"/>
                <a:ea typeface="ＭＳ Ｐゴシック" charset="-128"/>
              </a:rPr>
              <a:t>)</a:t>
            </a:r>
          </a:p>
          <a:p>
            <a:pPr marL="742950" lvl="1" indent="-285750" algn="l">
              <a:lnSpc>
                <a:spcPct val="90000"/>
              </a:lnSpc>
              <a:spcBef>
                <a:spcPct val="20000"/>
              </a:spcBef>
              <a:buFontTx/>
              <a:buChar char="–"/>
            </a:pPr>
            <a:r>
              <a:rPr lang="en-US" dirty="0">
                <a:latin typeface="Comic Sans MS" charset="0"/>
                <a:ea typeface="ＭＳ Ｐゴシック" charset="-128"/>
              </a:rPr>
              <a:t>Disease-associated alleles are present in normal individuals</a:t>
            </a:r>
          </a:p>
          <a:p>
            <a:pPr marL="742950" lvl="1" indent="-285750" algn="l">
              <a:lnSpc>
                <a:spcPct val="90000"/>
              </a:lnSpc>
              <a:spcBef>
                <a:spcPct val="20000"/>
              </a:spcBef>
              <a:buFontTx/>
              <a:buChar char="–"/>
            </a:pPr>
            <a:endParaRPr lang="en-US" dirty="0">
              <a:solidFill>
                <a:srgbClr val="FA0505"/>
              </a:solidFill>
              <a:latin typeface="Comic Sans MS" charset="0"/>
              <a:ea typeface="ＭＳ Ｐゴシック" charset="-128"/>
            </a:endParaRPr>
          </a:p>
          <a:p>
            <a:pPr marL="342900" indent="-342900" algn="l">
              <a:lnSpc>
                <a:spcPct val="90000"/>
              </a:lnSpc>
              <a:spcBef>
                <a:spcPct val="20000"/>
              </a:spcBef>
              <a:buFontTx/>
              <a:buChar char="•"/>
            </a:pPr>
            <a:r>
              <a:rPr lang="en-US" sz="2800" dirty="0">
                <a:solidFill>
                  <a:srgbClr val="FA0505"/>
                </a:solidFill>
                <a:latin typeface="Comic Sans MS" charset="0"/>
              </a:rPr>
              <a:t>Non-MHC genes</a:t>
            </a:r>
            <a:r>
              <a:rPr lang="en-US" sz="2800" b="0" dirty="0">
                <a:solidFill>
                  <a:srgbClr val="FA0505"/>
                </a:solidFill>
                <a:latin typeface="Comic Sans MS" charset="0"/>
              </a:rPr>
              <a:t>:</a:t>
            </a:r>
          </a:p>
          <a:p>
            <a:pPr marL="742950" lvl="1" indent="-285750" algn="l">
              <a:lnSpc>
                <a:spcPct val="90000"/>
              </a:lnSpc>
              <a:spcBef>
                <a:spcPct val="20000"/>
              </a:spcBef>
              <a:buFontTx/>
              <a:buChar char="–"/>
            </a:pPr>
            <a:r>
              <a:rPr lang="en-US" dirty="0">
                <a:latin typeface="Comic Sans MS" charset="0"/>
                <a:ea typeface="ＭＳ Ｐゴシック" charset="-128"/>
              </a:rPr>
              <a:t>Many gene variants identified by genome-wide association and linkage studies </a:t>
            </a:r>
          </a:p>
          <a:p>
            <a:pPr marL="742950" lvl="1" indent="-285750" algn="l">
              <a:lnSpc>
                <a:spcPct val="90000"/>
              </a:lnSpc>
              <a:spcBef>
                <a:spcPct val="20000"/>
              </a:spcBef>
              <a:buFontTx/>
              <a:buChar char="–"/>
            </a:pPr>
            <a:r>
              <a:rPr lang="en-US" dirty="0">
                <a:latin typeface="Comic Sans MS" charset="0"/>
                <a:ea typeface="ＭＳ Ｐゴシック" charset="-128"/>
              </a:rPr>
              <a:t>Many of these variant genes individually have small effects on disease susceptibility, may influence disease when present in combination </a:t>
            </a:r>
          </a:p>
          <a:p>
            <a:pPr marL="742950" lvl="1" indent="-285750" algn="l">
              <a:lnSpc>
                <a:spcPct val="90000"/>
              </a:lnSpc>
              <a:spcBef>
                <a:spcPct val="20000"/>
              </a:spcBef>
              <a:buFontTx/>
              <a:buChar char="–"/>
            </a:pPr>
            <a:r>
              <a:rPr lang="en-US" dirty="0">
                <a:latin typeface="Comic Sans MS" charset="0"/>
                <a:ea typeface="ＭＳ Ｐゴシック" charset="-128"/>
              </a:rPr>
              <a:t>Interactions with environmental factors difficult to define 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544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HLA (or MHC) is the strongest genetic factor for susceptibility to autoimmune disease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GB" dirty="0"/>
              <a:t>Parham P. The Immune System, 2</a:t>
            </a:r>
            <a:r>
              <a:rPr lang="en-GB" baseline="30000" dirty="0"/>
              <a:t>nd</a:t>
            </a:r>
            <a:r>
              <a:rPr lang="en-GB" dirty="0"/>
              <a:t> Edition. 2005, Garland Science</a:t>
            </a:r>
          </a:p>
        </p:txBody>
      </p:sp>
      <p:pic>
        <p:nvPicPr>
          <p:cNvPr id="445443" name="Picture 3"/>
          <p:cNvPicPr>
            <a:picLocks noChangeAspect="1" noChangeArrowheads="1"/>
          </p:cNvPicPr>
          <p:nvPr/>
        </p:nvPicPr>
        <p:blipFill rotWithShape="1">
          <a:blip r:embed="rId3" cstate="print"/>
          <a:srcRect b="2510"/>
          <a:stretch/>
        </p:blipFill>
        <p:spPr bwMode="auto">
          <a:xfrm>
            <a:off x="1104106" y="1270000"/>
            <a:ext cx="6935788" cy="432723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5160804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2"/>
          <p:cNvSpPr>
            <a:spLocks noChangeArrowheads="1"/>
          </p:cNvSpPr>
          <p:nvPr/>
        </p:nvSpPr>
        <p:spPr bwMode="auto">
          <a:xfrm>
            <a:off x="400050" y="228600"/>
            <a:ext cx="874395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prstTxWarp prst="textNoShape">
              <a:avLst/>
            </a:prstTxWarp>
          </a:bodyPr>
          <a:lstStyle/>
          <a:p>
            <a:r>
              <a:rPr lang="en-US" sz="2800">
                <a:solidFill>
                  <a:srgbClr val="FA0505"/>
                </a:solidFill>
                <a:latin typeface="Comic Sans MS" charset="0"/>
              </a:rPr>
              <a:t>The problem of self-nonself discrimination</a:t>
            </a:r>
            <a:endParaRPr lang="en-US" sz="2800">
              <a:latin typeface="Comic Sans MS" charset="0"/>
            </a:endParaRPr>
          </a:p>
        </p:txBody>
      </p:sp>
      <p:sp>
        <p:nvSpPr>
          <p:cNvPr id="86019" name="Rectangle 3"/>
          <p:cNvSpPr>
            <a:spLocks noChangeArrowheads="1"/>
          </p:cNvSpPr>
          <p:nvPr/>
        </p:nvSpPr>
        <p:spPr bwMode="auto">
          <a:xfrm>
            <a:off x="457200" y="1600200"/>
            <a:ext cx="8372475" cy="464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marL="342900" indent="-342900" algn="l">
              <a:spcBef>
                <a:spcPct val="20000"/>
              </a:spcBef>
              <a:buFontTx/>
              <a:buChar char="•"/>
            </a:pPr>
            <a:r>
              <a:rPr lang="en-US">
                <a:latin typeface="Comic Sans MS" charset="0"/>
              </a:rPr>
              <a:t>The immune system responds to many foreign (microbial) antigens but not to self antigens</a:t>
            </a:r>
          </a:p>
          <a:p>
            <a:pPr marL="342900" indent="-342900" algn="l">
              <a:spcBef>
                <a:spcPct val="20000"/>
              </a:spcBef>
              <a:buFontTx/>
              <a:buChar char="•"/>
            </a:pPr>
            <a:r>
              <a:rPr lang="en-US">
                <a:latin typeface="Comic Sans MS" charset="0"/>
              </a:rPr>
              <a:t>Developing lymphocytes express a large number of antigen receptors, not biased by specificity</a:t>
            </a:r>
          </a:p>
          <a:p>
            <a:pPr marL="342900" indent="-342900" algn="l">
              <a:spcBef>
                <a:spcPct val="20000"/>
              </a:spcBef>
              <a:buFontTx/>
              <a:buChar char="•"/>
            </a:pPr>
            <a:r>
              <a:rPr lang="en-US">
                <a:latin typeface="Comic Sans MS" charset="0"/>
              </a:rPr>
              <a:t>Therefore, all individuals produce lymphocytes with the ability to recognize self antigens</a:t>
            </a:r>
          </a:p>
          <a:p>
            <a:pPr marL="342900" indent="-342900" algn="l">
              <a:spcBef>
                <a:spcPct val="20000"/>
              </a:spcBef>
              <a:buFontTx/>
              <a:buChar char="•"/>
            </a:pPr>
            <a:r>
              <a:rPr lang="en-US">
                <a:latin typeface="Comic Sans MS" charset="0"/>
              </a:rPr>
              <a:t>Self antigens have access to the immune system</a:t>
            </a:r>
          </a:p>
          <a:p>
            <a:pPr marL="342900" indent="-342900" algn="l">
              <a:spcBef>
                <a:spcPct val="20000"/>
              </a:spcBef>
              <a:buFontTx/>
              <a:buChar char="•"/>
            </a:pPr>
            <a:endParaRPr lang="en-US">
              <a:latin typeface="Comic Sans MS" charset="0"/>
            </a:endParaRPr>
          </a:p>
          <a:p>
            <a:pPr marL="342900" indent="-342900" algn="l">
              <a:spcBef>
                <a:spcPct val="20000"/>
              </a:spcBef>
              <a:buFontTx/>
              <a:buChar char="•"/>
            </a:pPr>
            <a:r>
              <a:rPr lang="en-US">
                <a:solidFill>
                  <a:srgbClr val="FA0505"/>
                </a:solidFill>
                <a:latin typeface="Comic Sans MS" charset="0"/>
              </a:rPr>
              <a:t>Therefore, self-reactive lymphocytes must be selected against (eliminated or inactivated) to prevent autoimmunity</a:t>
            </a:r>
            <a:endParaRPr lang="en-US">
              <a:latin typeface="Comic Sans MS" charset="0"/>
            </a:endParaRP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2"/>
          <p:cNvSpPr>
            <a:spLocks noChangeArrowheads="1"/>
          </p:cNvSpPr>
          <p:nvPr/>
        </p:nvSpPr>
        <p:spPr bwMode="auto">
          <a:xfrm>
            <a:off x="685800" y="228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prstTxWarp prst="textNoShape">
              <a:avLst/>
            </a:prstTxWarp>
          </a:bodyPr>
          <a:lstStyle/>
          <a:p>
            <a:r>
              <a:rPr lang="en-US" sz="3200" dirty="0">
                <a:solidFill>
                  <a:srgbClr val="FF0202"/>
                </a:solidFill>
                <a:latin typeface="Comic Sans MS" charset="0"/>
              </a:rPr>
              <a:t>Genetic basis of autoimmunity -- 3</a:t>
            </a:r>
            <a:endParaRPr lang="en-US" sz="3200" dirty="0">
              <a:solidFill>
                <a:srgbClr val="F20935"/>
              </a:solidFill>
              <a:latin typeface="Comic Sans MS" charset="0"/>
            </a:endParaRPr>
          </a:p>
        </p:txBody>
      </p:sp>
      <p:sp>
        <p:nvSpPr>
          <p:cNvPr id="76803" name="Rectangle 3"/>
          <p:cNvSpPr>
            <a:spLocks noChangeArrowheads="1"/>
          </p:cNvSpPr>
          <p:nvPr/>
        </p:nvSpPr>
        <p:spPr bwMode="auto">
          <a:xfrm>
            <a:off x="381000" y="1447800"/>
            <a:ext cx="8305800" cy="480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marL="342900" indent="-342900" algn="l">
              <a:lnSpc>
                <a:spcPct val="90000"/>
              </a:lnSpc>
              <a:spcBef>
                <a:spcPct val="20000"/>
              </a:spcBef>
              <a:buFontTx/>
              <a:buChar char="•"/>
            </a:pPr>
            <a:r>
              <a:rPr lang="en-US" sz="2800" dirty="0">
                <a:latin typeface="Comic Sans MS" charset="0"/>
              </a:rPr>
              <a:t>Genome wide association studies are revealing non-MHC genetic polymorphisms associated with autoimmune diseases </a:t>
            </a:r>
          </a:p>
          <a:p>
            <a:pPr marL="742950" lvl="1" indent="-285750" algn="l">
              <a:lnSpc>
                <a:spcPct val="90000"/>
              </a:lnSpc>
              <a:spcBef>
                <a:spcPct val="20000"/>
              </a:spcBef>
              <a:buFontTx/>
              <a:buChar char="–"/>
            </a:pPr>
            <a:r>
              <a:rPr lang="en-US" dirty="0" err="1">
                <a:solidFill>
                  <a:srgbClr val="FF080E"/>
                </a:solidFill>
                <a:latin typeface="Comic Sans MS" charset="0"/>
                <a:ea typeface="ＭＳ Ｐゴシック" charset="-128"/>
              </a:rPr>
              <a:t>Crohn’s</a:t>
            </a:r>
            <a:r>
              <a:rPr lang="en-US" dirty="0">
                <a:solidFill>
                  <a:srgbClr val="FF080E"/>
                </a:solidFill>
                <a:latin typeface="Comic Sans MS" charset="0"/>
                <a:ea typeface="ＭＳ Ｐゴシック" charset="-128"/>
              </a:rPr>
              <a:t> disease: </a:t>
            </a:r>
          </a:p>
          <a:p>
            <a:pPr marL="1143000" lvl="2" indent="-228600" algn="l">
              <a:lnSpc>
                <a:spcPct val="90000"/>
              </a:lnSpc>
              <a:spcBef>
                <a:spcPct val="20000"/>
              </a:spcBef>
              <a:buFontTx/>
              <a:buChar char="•"/>
            </a:pPr>
            <a:r>
              <a:rPr lang="en-US" sz="2000" dirty="0">
                <a:latin typeface="Comic Sans MS" charset="0"/>
                <a:ea typeface="ＭＳ Ｐゴシック" charset="-128"/>
              </a:rPr>
              <a:t>NOD-2: microbial sensor in intestinal epithelial and other cells</a:t>
            </a:r>
          </a:p>
          <a:p>
            <a:pPr marL="1143000" lvl="2" indent="-228600" algn="l">
              <a:lnSpc>
                <a:spcPct val="90000"/>
              </a:lnSpc>
              <a:spcBef>
                <a:spcPct val="20000"/>
              </a:spcBef>
              <a:buFontTx/>
              <a:buChar char="•"/>
            </a:pPr>
            <a:r>
              <a:rPr lang="en-US" sz="2000" dirty="0">
                <a:latin typeface="Comic Sans MS" charset="0"/>
                <a:ea typeface="ＭＳ Ｐゴシック" charset="-128"/>
              </a:rPr>
              <a:t>IL-23 receptor: involved in T</a:t>
            </a:r>
            <a:r>
              <a:rPr lang="en-US" sz="1600" dirty="0">
                <a:latin typeface="Comic Sans MS" charset="0"/>
                <a:ea typeface="ＭＳ Ｐゴシック" charset="-128"/>
              </a:rPr>
              <a:t>H</a:t>
            </a:r>
            <a:r>
              <a:rPr lang="en-US" sz="2000" dirty="0">
                <a:latin typeface="Comic Sans MS" charset="0"/>
                <a:ea typeface="ＭＳ Ｐゴシック" charset="-128"/>
              </a:rPr>
              <a:t>17 responses</a:t>
            </a:r>
            <a:endParaRPr lang="en-US" sz="2000" dirty="0">
              <a:solidFill>
                <a:srgbClr val="FF080E"/>
              </a:solidFill>
              <a:latin typeface="Comic Sans MS" charset="0"/>
              <a:ea typeface="ＭＳ Ｐゴシック" charset="-128"/>
            </a:endParaRPr>
          </a:p>
          <a:p>
            <a:pPr marL="742950" lvl="1" indent="-285750" algn="l">
              <a:lnSpc>
                <a:spcPct val="90000"/>
              </a:lnSpc>
              <a:spcBef>
                <a:spcPct val="20000"/>
              </a:spcBef>
              <a:buFontTx/>
              <a:buChar char="–"/>
            </a:pPr>
            <a:r>
              <a:rPr lang="en-US" dirty="0">
                <a:solidFill>
                  <a:srgbClr val="FF080E"/>
                </a:solidFill>
                <a:latin typeface="Comic Sans MS" charset="0"/>
                <a:ea typeface="ＭＳ Ｐゴシック" charset="-128"/>
              </a:rPr>
              <a:t>Rheumatoid arthritis, others:</a:t>
            </a:r>
          </a:p>
          <a:p>
            <a:pPr marL="1143000" lvl="2" indent="-228600" algn="l">
              <a:lnSpc>
                <a:spcPct val="90000"/>
              </a:lnSpc>
              <a:spcBef>
                <a:spcPct val="20000"/>
              </a:spcBef>
              <a:buFontTx/>
              <a:buChar char="•"/>
            </a:pPr>
            <a:r>
              <a:rPr lang="en-US" sz="2000" dirty="0">
                <a:latin typeface="Comic Sans MS" charset="0"/>
                <a:ea typeface="ＭＳ Ｐゴシック" charset="-128"/>
              </a:rPr>
              <a:t>PTPN-22 (tyrosine </a:t>
            </a:r>
            <a:r>
              <a:rPr lang="en-US" sz="2000" dirty="0" err="1">
                <a:latin typeface="Comic Sans MS" charset="0"/>
                <a:ea typeface="ＭＳ Ｐゴシック" charset="-128"/>
              </a:rPr>
              <a:t>phosphatase</a:t>
            </a:r>
            <a:r>
              <a:rPr lang="en-US" sz="2000" dirty="0">
                <a:latin typeface="Comic Sans MS" charset="0"/>
                <a:ea typeface="ＭＳ Ｐゴシック" charset="-128"/>
              </a:rPr>
              <a:t>): may control </a:t>
            </a:r>
            <a:r>
              <a:rPr lang="en-US" sz="2000" dirty="0" err="1">
                <a:latin typeface="Comic Sans MS" charset="0"/>
                <a:ea typeface="ＭＳ Ｐゴシック" charset="-128"/>
              </a:rPr>
              <a:t>kinase</a:t>
            </a:r>
            <a:r>
              <a:rPr lang="en-US" sz="2000" dirty="0">
                <a:latin typeface="Comic Sans MS" charset="0"/>
                <a:ea typeface="ＭＳ Ｐゴシック" charset="-128"/>
              </a:rPr>
              <a:t>-dependent lymphocyte activation </a:t>
            </a:r>
          </a:p>
          <a:p>
            <a:pPr marL="742950" lvl="1" indent="-285750" algn="l">
              <a:lnSpc>
                <a:spcPct val="90000"/>
              </a:lnSpc>
              <a:spcBef>
                <a:spcPct val="20000"/>
              </a:spcBef>
              <a:buFontTx/>
              <a:buChar char="–"/>
            </a:pPr>
            <a:r>
              <a:rPr lang="en-US" dirty="0">
                <a:solidFill>
                  <a:srgbClr val="FF080E"/>
                </a:solidFill>
                <a:latin typeface="Comic Sans MS" charset="0"/>
                <a:ea typeface="ＭＳ Ｐゴシック" charset="-128"/>
              </a:rPr>
              <a:t>Multiple sclerosis, others:</a:t>
            </a:r>
          </a:p>
          <a:p>
            <a:pPr marL="1143000" lvl="2" indent="-228600" algn="l">
              <a:lnSpc>
                <a:spcPct val="90000"/>
              </a:lnSpc>
              <a:spcBef>
                <a:spcPct val="20000"/>
              </a:spcBef>
              <a:buFontTx/>
              <a:buChar char="•"/>
            </a:pPr>
            <a:r>
              <a:rPr lang="en-US" sz="2000" dirty="0">
                <a:latin typeface="Comic Sans MS" charset="0"/>
                <a:ea typeface="ＭＳ Ｐゴシック" charset="-128"/>
              </a:rPr>
              <a:t>CD25 (IL-2 receptor): role in T cell activation and maintenance of regulatory T cells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 txBox="1">
            <a:spLocks noChangeArrowheads="1"/>
          </p:cNvSpPr>
          <p:nvPr/>
        </p:nvSpPr>
        <p:spPr bwMode="auto">
          <a:xfrm>
            <a:off x="609600" y="8382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FF0202"/>
                </a:solidFill>
                <a:effectLst/>
                <a:uLnTx/>
                <a:uFillTx/>
                <a:latin typeface="Comic Sans MS" charset="0"/>
                <a:ea typeface="ＭＳ Ｐゴシック" charset="-128"/>
                <a:cs typeface="ＭＳ Ｐゴシック" charset="-128"/>
              </a:rPr>
              <a:t>Genetics of autoimmunity: challenges</a:t>
            </a: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 bwMode="auto">
          <a:xfrm>
            <a:off x="533400" y="2362200"/>
            <a:ext cx="8001000" cy="2819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Comic Sans MS" charset="0"/>
                <a:ea typeface="ＭＳ Ｐゴシック" charset="-128"/>
                <a:cs typeface="ＭＳ Ｐゴシック" charset="-128"/>
              </a:rPr>
              <a:t>Each gene makes such a small contribution is that it is difficult to understand its role in the pathogenesis of the disease, or to use genetics to predict who will develop autoimmunity </a:t>
            </a:r>
          </a:p>
          <a:p>
            <a:pPr marL="800100" lvl="1" indent="-342900" algn="l">
              <a:lnSpc>
                <a:spcPct val="90000"/>
              </a:lnSpc>
              <a:spcBef>
                <a:spcPct val="20000"/>
              </a:spcBef>
              <a:buFontTx/>
              <a:buChar char="•"/>
              <a:defRPr/>
            </a:pPr>
            <a:r>
              <a:rPr lang="en-US" kern="0" dirty="0">
                <a:latin typeface="Comic Sans MS" charset="0"/>
                <a:ea typeface="ＭＳ Ｐゴシック" charset="-128"/>
                <a:cs typeface="ＭＳ Ｐゴシック" charset="-128"/>
              </a:rPr>
              <a:t>Also difficult to elucidate how multiple genes function cooperatively </a:t>
            </a:r>
          </a:p>
          <a:p>
            <a:pPr marL="800100" lvl="1" indent="-342900" algn="l">
              <a:lnSpc>
                <a:spcPct val="90000"/>
              </a:lnSpc>
              <a:spcBef>
                <a:spcPct val="20000"/>
              </a:spcBef>
              <a:buFontTx/>
              <a:buChar char="•"/>
              <a:defRPr/>
            </a:pPr>
            <a:endParaRPr kumimoji="0" lang="en-US" sz="2800" b="1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Comic Sans MS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17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FF0000"/>
                </a:solidFill>
                <a:latin typeface="Comic Sans MS" pitchFamily="66" charset="0"/>
              </a:rPr>
              <a:t>Animal models of autoimmunity</a:t>
            </a:r>
          </a:p>
        </p:txBody>
      </p:sp>
      <p:sp>
        <p:nvSpPr>
          <p:cNvPr id="6717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1600200"/>
            <a:ext cx="8229600" cy="4525963"/>
          </a:xfrm>
        </p:spPr>
        <p:txBody>
          <a:bodyPr/>
          <a:lstStyle/>
          <a:p>
            <a:r>
              <a:rPr lang="en-US">
                <a:latin typeface="Comic Sans MS" pitchFamily="66" charset="0"/>
              </a:rPr>
              <a:t>NOD mouse- model of type 1 diabetes</a:t>
            </a:r>
          </a:p>
          <a:p>
            <a:r>
              <a:rPr lang="en-US">
                <a:latin typeface="Comic Sans MS" pitchFamily="66" charset="0"/>
              </a:rPr>
              <a:t>NZBxNZW mouse-model of Lupus</a:t>
            </a:r>
          </a:p>
          <a:p>
            <a:r>
              <a:rPr lang="en-US">
                <a:latin typeface="Comic Sans MS" pitchFamily="66" charset="0"/>
              </a:rPr>
              <a:t>KBxN mouse-model of rheumatoid arthritis</a:t>
            </a:r>
          </a:p>
          <a:p>
            <a:r>
              <a:rPr lang="en-US">
                <a:latin typeface="Comic Sans MS" pitchFamily="66" charset="0"/>
              </a:rPr>
              <a:t>EAE- induced model of multiple sclerosis whereby disease is induced by injecting proteins of the myelin sheath with adjuvant</a:t>
            </a:r>
          </a:p>
          <a:p>
            <a:r>
              <a:rPr lang="en-US">
                <a:latin typeface="Comic Sans MS" pitchFamily="66" charset="0"/>
              </a:rPr>
              <a:t>Knockouts that get autoimmunity</a:t>
            </a:r>
          </a:p>
        </p:txBody>
      </p:sp>
    </p:spTree>
    <p:extLst>
      <p:ext uri="{BB962C8B-B14F-4D97-AF65-F5344CB8AC3E}">
        <p14:creationId xmlns:p14="http://schemas.microsoft.com/office/powerpoint/2010/main" val="81469653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2770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n-US"/>
              <a:t>Figure 13-3</a:t>
            </a:r>
          </a:p>
        </p:txBody>
      </p:sp>
      <p:sp>
        <p:nvSpPr>
          <p:cNvPr id="672771" name="Rectangle 3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pic>
        <p:nvPicPr>
          <p:cNvPr id="672772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79538" y="306388"/>
            <a:ext cx="6383337" cy="624363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69799466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71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713" y="171450"/>
            <a:ext cx="8410575" cy="6515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19885941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82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1463" y="333375"/>
            <a:ext cx="8601075" cy="6191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67895212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ChangeArrowheads="1"/>
          </p:cNvSpPr>
          <p:nvPr/>
        </p:nvSpPr>
        <p:spPr bwMode="auto">
          <a:xfrm>
            <a:off x="400050" y="533400"/>
            <a:ext cx="874395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prstTxWarp prst="textNoShape">
              <a:avLst/>
            </a:prstTxWarp>
          </a:bodyPr>
          <a:lstStyle/>
          <a:p>
            <a:r>
              <a:rPr lang="en-US" sz="3200" dirty="0">
                <a:solidFill>
                  <a:srgbClr val="FA0505"/>
                </a:solidFill>
                <a:latin typeface="Comic Sans MS" charset="0"/>
              </a:rPr>
              <a:t>Infections and autoimmunity</a:t>
            </a:r>
            <a:endParaRPr lang="en-US" sz="2800" dirty="0">
              <a:latin typeface="Comic Sans MS" charset="0"/>
            </a:endParaRPr>
          </a:p>
        </p:txBody>
      </p:sp>
      <p:sp>
        <p:nvSpPr>
          <p:cNvPr id="56323" name="Rectangle 3"/>
          <p:cNvSpPr>
            <a:spLocks noChangeArrowheads="1"/>
          </p:cNvSpPr>
          <p:nvPr/>
        </p:nvSpPr>
        <p:spPr bwMode="auto">
          <a:xfrm>
            <a:off x="457200" y="1905000"/>
            <a:ext cx="8077200" cy="3733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marL="342900" indent="-342900" algn="l">
              <a:spcBef>
                <a:spcPct val="20000"/>
              </a:spcBef>
              <a:buFontTx/>
              <a:buChar char="•"/>
            </a:pPr>
            <a:r>
              <a:rPr lang="en-US" sz="2800" dirty="0">
                <a:solidFill>
                  <a:srgbClr val="FA0505"/>
                </a:solidFill>
                <a:latin typeface="Comic Sans MS" charset="0"/>
              </a:rPr>
              <a:t>Infections trigger autoimmune reactions</a:t>
            </a:r>
          </a:p>
          <a:p>
            <a:pPr marL="742950" lvl="1" indent="-285750" algn="l">
              <a:spcBef>
                <a:spcPct val="20000"/>
              </a:spcBef>
              <a:buFontTx/>
              <a:buChar char="–"/>
            </a:pPr>
            <a:r>
              <a:rPr lang="en-US" dirty="0">
                <a:latin typeface="Comic Sans MS" charset="0"/>
                <a:ea typeface="ＭＳ Ｐゴシック" charset="-128"/>
              </a:rPr>
              <a:t>Clinical </a:t>
            </a:r>
            <a:r>
              <a:rPr lang="en-US" dirty="0" err="1">
                <a:latin typeface="Comic Sans MS" charset="0"/>
                <a:ea typeface="ＭＳ Ｐゴシック" charset="-128"/>
              </a:rPr>
              <a:t>prodromes</a:t>
            </a:r>
            <a:r>
              <a:rPr lang="en-US" dirty="0">
                <a:latin typeface="Comic Sans MS" charset="0"/>
                <a:ea typeface="ＭＳ Ｐゴシック" charset="-128"/>
              </a:rPr>
              <a:t>, animal models</a:t>
            </a:r>
          </a:p>
          <a:p>
            <a:pPr marL="742950" lvl="1" indent="-285750" algn="l">
              <a:spcBef>
                <a:spcPct val="20000"/>
              </a:spcBef>
              <a:buFontTx/>
              <a:buChar char="–"/>
            </a:pPr>
            <a:r>
              <a:rPr lang="en-US" dirty="0">
                <a:latin typeface="Comic Sans MS" charset="0"/>
                <a:ea typeface="ＭＳ Ｐゴシック" charset="-128"/>
              </a:rPr>
              <a:t>The autoimmune disease may be precipitated by infection but is not directly caused by the infection. </a:t>
            </a:r>
          </a:p>
          <a:p>
            <a:pPr marL="742950" lvl="1" indent="-285750" algn="l">
              <a:spcBef>
                <a:spcPct val="20000"/>
              </a:spcBef>
              <a:buFontTx/>
              <a:buChar char="–"/>
            </a:pPr>
            <a:r>
              <a:rPr lang="en-US" dirty="0">
                <a:latin typeface="Comic Sans MS" charset="0"/>
                <a:ea typeface="ＭＳ Ｐゴシック" charset="-128"/>
              </a:rPr>
              <a:t>The contribution of the </a:t>
            </a:r>
            <a:r>
              <a:rPr lang="en-US" dirty="0" err="1">
                <a:latin typeface="Comic Sans MS" charset="0"/>
                <a:ea typeface="ＭＳ Ｐゴシック" charset="-128"/>
              </a:rPr>
              <a:t>microbiome</a:t>
            </a:r>
            <a:r>
              <a:rPr lang="en-US" dirty="0">
                <a:latin typeface="Comic Sans MS" charset="0"/>
                <a:ea typeface="ＭＳ Ｐゴシック" charset="-128"/>
              </a:rPr>
              <a:t>? </a:t>
            </a:r>
          </a:p>
          <a:p>
            <a:pPr marL="800100" lvl="1" indent="-342900" algn="l">
              <a:spcBef>
                <a:spcPct val="20000"/>
              </a:spcBef>
              <a:buFontTx/>
              <a:buChar char="•"/>
            </a:pPr>
            <a:endParaRPr lang="en-US" sz="2800" dirty="0">
              <a:solidFill>
                <a:srgbClr val="FA0505"/>
              </a:solidFill>
              <a:latin typeface="Comic Sans MS" charset="0"/>
            </a:endParaRP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8" name="Text Box 4"/>
          <p:cNvSpPr txBox="1">
            <a:spLocks noChangeArrowheads="1"/>
          </p:cNvSpPr>
          <p:nvPr/>
        </p:nvSpPr>
        <p:spPr bwMode="auto">
          <a:xfrm>
            <a:off x="211138" y="122238"/>
            <a:ext cx="89344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>
                <a:solidFill>
                  <a:srgbClr val="FA0505"/>
                </a:solidFill>
                <a:latin typeface="Comic Sans MS" charset="0"/>
              </a:rPr>
              <a:t>Mechanisms by which infections may promote autoimmunity</a:t>
            </a:r>
          </a:p>
        </p:txBody>
      </p:sp>
      <p:pic>
        <p:nvPicPr>
          <p:cNvPr id="2" name="Picture 1" descr="f009-013-9780323390828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000" y="777882"/>
            <a:ext cx="6781800" cy="6039972"/>
          </a:xfrm>
          <a:prstGeom prst="rect">
            <a:avLst/>
          </a:prstGeom>
        </p:spPr>
      </p:pic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3C8B38D1-25EE-B879-9A5B-2D74E8FECA2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381000"/>
            <a:ext cx="4191001" cy="1628503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27D54B85-A57A-1E38-951A-22F72779838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0" y="533400"/>
            <a:ext cx="4406900" cy="1803400"/>
          </a:xfrm>
          <a:prstGeom prst="rect">
            <a:avLst/>
          </a:prstGeom>
        </p:spPr>
      </p:pic>
      <p:pic>
        <p:nvPicPr>
          <p:cNvPr id="5" name="Picture 4" descr="A close-up of a diagram&#10;&#10;Description automatically generated">
            <a:extLst>
              <a:ext uri="{FF2B5EF4-FFF2-40B4-BE49-F238E27FC236}">
                <a16:creationId xmlns:a16="http://schemas.microsoft.com/office/drawing/2014/main" id="{878101A6-7EFD-78B5-085D-53BD7EDEA88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75151" y="4114800"/>
            <a:ext cx="4724400" cy="2018190"/>
          </a:xfrm>
          <a:prstGeom prst="rect">
            <a:avLst/>
          </a:prstGeom>
        </p:spPr>
      </p:pic>
      <p:pic>
        <p:nvPicPr>
          <p:cNvPr id="7" name="Picture 6" descr="A screenshot of a web page&#10;&#10;Description automatically generated">
            <a:extLst>
              <a:ext uri="{FF2B5EF4-FFF2-40B4-BE49-F238E27FC236}">
                <a16:creationId xmlns:a16="http://schemas.microsoft.com/office/drawing/2014/main" id="{83D28726-1441-9B05-35C7-237F85B9A67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449" y="3905344"/>
            <a:ext cx="4406901" cy="18863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0951784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" name="Picture 5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71599" y="932770"/>
            <a:ext cx="6427041" cy="5925230"/>
          </a:xfrm>
          <a:prstGeom prst="rect">
            <a:avLst/>
          </a:prstGeom>
        </p:spPr>
      </p:pic>
      <p:sp>
        <p:nvSpPr>
          <p:cNvPr id="60" name="Text Box 2"/>
          <p:cNvSpPr txBox="1">
            <a:spLocks noChangeArrowheads="1"/>
          </p:cNvSpPr>
          <p:nvPr/>
        </p:nvSpPr>
        <p:spPr bwMode="auto">
          <a:xfrm>
            <a:off x="0" y="8467"/>
            <a:ext cx="8859837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b="1">
                <a:solidFill>
                  <a:schemeClr val="tx1"/>
                </a:solidFill>
                <a:latin typeface="Helvetica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 b="1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2pPr>
            <a:lvl3pPr>
              <a:defRPr sz="2400" b="1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3pPr>
            <a:lvl4pPr>
              <a:defRPr sz="2400" b="1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4pPr>
            <a:lvl5pPr>
              <a:defRPr sz="2400" b="1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9pPr>
          </a:lstStyle>
          <a:p>
            <a:pPr algn="ctr"/>
            <a:r>
              <a:rPr lang="en-US" dirty="0">
                <a:solidFill>
                  <a:srgbClr val="FF0000"/>
                </a:solidFill>
                <a:latin typeface="Comic Sans MS" charset="0"/>
              </a:rPr>
              <a:t>Therapy of immune disorders: rational approaches target lymphocyte activation and subsequent inflammation </a:t>
            </a:r>
            <a:endParaRPr lang="en-US" u="sng" dirty="0">
              <a:solidFill>
                <a:srgbClr val="FF0000"/>
              </a:solidFill>
            </a:endParaRPr>
          </a:p>
        </p:txBody>
      </p:sp>
      <p:sp>
        <p:nvSpPr>
          <p:cNvPr id="61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7239000" y="0"/>
            <a:ext cx="1905000" cy="457200"/>
          </a:xfrm>
        </p:spPr>
        <p:txBody>
          <a:bodyPr/>
          <a:lstStyle/>
          <a:p>
            <a:pPr>
              <a:defRPr/>
            </a:pPr>
            <a:fld id="{C9DCECC4-02DB-6A49-9257-85194C0DB86C}" type="slidenum">
              <a:rPr lang="en-US" smtClean="0"/>
              <a:pPr>
                <a:defRPr/>
              </a:pPr>
              <a:t>49</a:t>
            </a:fld>
            <a:endParaRPr lang="en-US" sz="14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3900047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43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54308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" y="381000"/>
            <a:ext cx="8382000" cy="2027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54309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2209800"/>
            <a:ext cx="4371975" cy="4000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54310" name="Picture 6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419600" y="4918075"/>
            <a:ext cx="4495800" cy="1482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54307" name="Picture 3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6" cstate="print"/>
          <a:srcRect/>
          <a:stretch>
            <a:fillRect/>
          </a:stretch>
        </p:blipFill>
        <p:spPr>
          <a:xfrm>
            <a:off x="4343400" y="2100263"/>
            <a:ext cx="4495800" cy="2776537"/>
          </a:xfrm>
        </p:spPr>
      </p:pic>
    </p:spTree>
    <p:extLst>
      <p:ext uri="{BB962C8B-B14F-4D97-AF65-F5344CB8AC3E}">
        <p14:creationId xmlns:p14="http://schemas.microsoft.com/office/powerpoint/2010/main" val="809855334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4"/>
          <p:cNvSpPr>
            <a:spLocks noChangeArrowheads="1"/>
          </p:cNvSpPr>
          <p:nvPr/>
        </p:nvSpPr>
        <p:spPr bwMode="auto">
          <a:xfrm>
            <a:off x="381000" y="228600"/>
            <a:ext cx="80772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prstTxWarp prst="textNoShape">
              <a:avLst/>
            </a:prstTxWarp>
          </a:bodyPr>
          <a:lstStyle/>
          <a:p>
            <a:r>
              <a:rPr lang="en-US" sz="2800" dirty="0">
                <a:solidFill>
                  <a:srgbClr val="F40B0D"/>
                </a:solidFill>
                <a:latin typeface="Comic Sans MS" pitchFamily="-84" charset="0"/>
              </a:rPr>
              <a:t>Molecularly targeted therapies for immunological diseases: the rational approach</a:t>
            </a:r>
            <a:endParaRPr lang="en-US" sz="2800" b="0" dirty="0">
              <a:latin typeface="Comic Sans MS" pitchFamily="-84" charset="0"/>
            </a:endParaRPr>
          </a:p>
        </p:txBody>
      </p:sp>
      <p:sp>
        <p:nvSpPr>
          <p:cNvPr id="49155" name="Rectangle 5"/>
          <p:cNvSpPr>
            <a:spLocks noChangeArrowheads="1"/>
          </p:cNvSpPr>
          <p:nvPr/>
        </p:nvSpPr>
        <p:spPr bwMode="auto">
          <a:xfrm>
            <a:off x="609600" y="1371600"/>
            <a:ext cx="8001000" cy="449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pPr marL="342900" indent="-342900" algn="l">
              <a:spcBef>
                <a:spcPct val="20000"/>
              </a:spcBef>
              <a:buFontTx/>
              <a:buChar char="•"/>
            </a:pPr>
            <a:r>
              <a:rPr lang="en-US" sz="2800">
                <a:latin typeface="Comic Sans MS" pitchFamily="-84" charset="0"/>
              </a:rPr>
              <a:t>Target the molecular basis of lymphocyte activation and effector functions: </a:t>
            </a:r>
            <a:r>
              <a:rPr lang="en-US" sz="2800">
                <a:solidFill>
                  <a:srgbClr val="F40B0D"/>
                </a:solidFill>
                <a:latin typeface="Comic Sans MS" pitchFamily="-84" charset="0"/>
              </a:rPr>
              <a:t>rationally designed therapies</a:t>
            </a:r>
            <a:endParaRPr lang="en-US">
              <a:latin typeface="Comic Sans MS" pitchFamily="-84" charset="0"/>
            </a:endParaRPr>
          </a:p>
          <a:p>
            <a:pPr marL="742950" lvl="1" indent="-285750" algn="l">
              <a:spcBef>
                <a:spcPct val="20000"/>
              </a:spcBef>
              <a:buFontTx/>
              <a:buChar char="–"/>
            </a:pPr>
            <a:r>
              <a:rPr lang="en-US">
                <a:latin typeface="Comic Sans MS" pitchFamily="-84" charset="0"/>
                <a:ea typeface="ＭＳ Ｐゴシック" pitchFamily="-84" charset="-128"/>
                <a:cs typeface="ＭＳ Ｐゴシック" pitchFamily="-84" charset="-128"/>
              </a:rPr>
              <a:t>Based on understanding of lymphocyte biology</a:t>
            </a:r>
          </a:p>
          <a:p>
            <a:pPr marL="742950" lvl="1" indent="-285750" algn="l">
              <a:spcBef>
                <a:spcPct val="20000"/>
              </a:spcBef>
              <a:buFontTx/>
              <a:buChar char="–"/>
            </a:pPr>
            <a:r>
              <a:rPr lang="en-US">
                <a:solidFill>
                  <a:srgbClr val="F40B0D"/>
                </a:solidFill>
                <a:latin typeface="Comic Sans MS" pitchFamily="-84" charset="0"/>
                <a:ea typeface="ＭＳ Ｐゴシック" pitchFamily="-84" charset="-128"/>
                <a:cs typeface="ＭＳ Ｐゴシック" pitchFamily="-84" charset="-128"/>
              </a:rPr>
              <a:t>Risks -- reactivation of infections</a:t>
            </a:r>
          </a:p>
          <a:p>
            <a:pPr marL="742950" lvl="1" indent="-285750" algn="l">
              <a:spcBef>
                <a:spcPct val="20000"/>
              </a:spcBef>
              <a:buFontTx/>
              <a:buChar char="–"/>
            </a:pPr>
            <a:endParaRPr lang="en-US" sz="2000">
              <a:latin typeface="Comic Sans MS" pitchFamily="-84" charset="0"/>
              <a:ea typeface="ＭＳ Ｐゴシック" pitchFamily="-84" charset="-128"/>
              <a:cs typeface="ＭＳ Ｐゴシック" pitchFamily="-84" charset="-128"/>
            </a:endParaRPr>
          </a:p>
          <a:p>
            <a:pPr marL="342900" indent="-342900" algn="l">
              <a:spcBef>
                <a:spcPct val="20000"/>
              </a:spcBef>
              <a:buFontTx/>
              <a:buChar char="•"/>
            </a:pPr>
            <a:r>
              <a:rPr lang="en-US" sz="2800">
                <a:latin typeface="Comic Sans MS" pitchFamily="-84" charset="0"/>
              </a:rPr>
              <a:t>Induce antigen-specific immunological </a:t>
            </a:r>
            <a:r>
              <a:rPr lang="en-US" sz="2800">
                <a:solidFill>
                  <a:srgbClr val="F40B0D"/>
                </a:solidFill>
                <a:latin typeface="Comic Sans MS" pitchFamily="-84" charset="0"/>
              </a:rPr>
              <a:t>tolerance</a:t>
            </a:r>
            <a:r>
              <a:rPr lang="en-US" sz="2800">
                <a:latin typeface="Comic Sans MS" pitchFamily="-84" charset="0"/>
              </a:rPr>
              <a:t>: requires identification of target antigens</a:t>
            </a:r>
          </a:p>
          <a:p>
            <a:pPr marL="742950" lvl="1" indent="-285750" algn="l">
              <a:spcBef>
                <a:spcPct val="20000"/>
              </a:spcBef>
              <a:buFontTx/>
              <a:buChar char="–"/>
            </a:pPr>
            <a:r>
              <a:rPr lang="en-US">
                <a:latin typeface="Comic Sans MS" pitchFamily="-84" charset="0"/>
                <a:ea typeface="ＭＳ Ｐゴシック" pitchFamily="-84" charset="-128"/>
                <a:cs typeface="ＭＳ Ｐゴシック" pitchFamily="-84" charset="-128"/>
              </a:rPr>
              <a:t>Being tried in MS, type 1 diabetes</a:t>
            </a:r>
            <a:r>
              <a:rPr lang="en-US" sz="2000">
                <a:latin typeface="Comic Sans MS" pitchFamily="-84" charset="0"/>
                <a:ea typeface="ＭＳ Ｐゴシック" pitchFamily="-84" charset="-128"/>
                <a:cs typeface="ＭＳ Ｐゴシック" pitchFamily="-84" charset="-128"/>
              </a:rPr>
              <a:t> </a:t>
            </a:r>
            <a:r>
              <a:rPr lang="en-US">
                <a:latin typeface="Comic Sans MS" pitchFamily="-84" charset="0"/>
                <a:ea typeface="ＭＳ Ｐゴシック" pitchFamily="-84" charset="-128"/>
                <a:cs typeface="ＭＳ Ｐゴシック" pitchFamily="-84" charset="-128"/>
              </a:rPr>
              <a:t>(in which the major autoantigens are known) </a:t>
            </a:r>
          </a:p>
          <a:p>
            <a:pPr marL="742950" lvl="1" indent="-285750" algn="l">
              <a:spcBef>
                <a:spcPct val="20000"/>
              </a:spcBef>
              <a:buFontTx/>
              <a:buChar char="–"/>
            </a:pPr>
            <a:r>
              <a:rPr lang="en-US">
                <a:latin typeface="Comic Sans MS" pitchFamily="-84" charset="0"/>
                <a:ea typeface="ＭＳ Ｐゴシック" pitchFamily="-84" charset="-128"/>
                <a:cs typeface="ＭＳ Ｐゴシック" pitchFamily="-84" charset="-128"/>
              </a:rPr>
              <a:t>Based on successes in allergic diseases </a:t>
            </a:r>
          </a:p>
        </p:txBody>
      </p:sp>
      <p:sp>
        <p:nvSpPr>
          <p:cNvPr id="4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23D7E9A-84A4-EE4B-AEC8-085DBE989700}" type="slidenum">
              <a:rPr lang="en-US" smtClean="0"/>
              <a:pPr>
                <a:defRPr/>
              </a:pPr>
              <a:t>50</a:t>
            </a:fld>
            <a:endParaRPr lang="en-US" sz="14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615284497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A03512B6-FA6A-40A3-EC58-B63479CF6EE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5892" y="0"/>
            <a:ext cx="6172200" cy="3249803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65707145-9FDA-5E5E-1B65-B77EB2BFCC7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>
            <a:off x="2917824" y="3393680"/>
            <a:ext cx="3308350" cy="33789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7268654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EE6543-E266-1F7A-7C7C-40CA2F3CA2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 descr="Fig. 1">
            <a:extLst>
              <a:ext uri="{FF2B5EF4-FFF2-40B4-BE49-F238E27FC236}">
                <a16:creationId xmlns:a16="http://schemas.microsoft.com/office/drawing/2014/main" id="{4445D9E9-8561-20C5-46D3-CD6843CB17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609600"/>
            <a:ext cx="8077200" cy="49206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58B6E81F-53B6-CE1A-D93D-25235A3DBF9F}"/>
              </a:ext>
            </a:extLst>
          </p:cNvPr>
          <p:cNvSpPr txBox="1"/>
          <p:nvPr/>
        </p:nvSpPr>
        <p:spPr>
          <a:xfrm>
            <a:off x="4191000" y="6400800"/>
            <a:ext cx="54102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i="1" dirty="0"/>
              <a:t>Cell Mol Immunol</a:t>
            </a:r>
            <a:r>
              <a:rPr lang="en-US" sz="1600" dirty="0"/>
              <a:t> 18, 2581–2582 (2021).</a:t>
            </a:r>
          </a:p>
        </p:txBody>
      </p:sp>
    </p:spTree>
    <p:extLst>
      <p:ext uri="{BB962C8B-B14F-4D97-AF65-F5344CB8AC3E}">
        <p14:creationId xmlns:p14="http://schemas.microsoft.com/office/powerpoint/2010/main" val="2026519251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7239000" y="0"/>
            <a:ext cx="1905000" cy="457200"/>
          </a:xfrm>
        </p:spPr>
        <p:txBody>
          <a:bodyPr/>
          <a:lstStyle/>
          <a:p>
            <a:pPr>
              <a:defRPr/>
            </a:pPr>
            <a:fld id="{6470B078-9FBD-D84C-80F5-1F89BE1FE819}" type="slidenum">
              <a:rPr lang="en-US" smtClean="0"/>
              <a:pPr>
                <a:defRPr/>
              </a:pPr>
              <a:t>53</a:t>
            </a:fld>
            <a:endParaRPr lang="en-US" sz="1400">
              <a:latin typeface="+mn-lt"/>
            </a:endParaRPr>
          </a:p>
        </p:txBody>
      </p:sp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685800" y="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prstTxWarp prst="textNoShape">
              <a:avLst/>
            </a:prstTxWarp>
          </a:bodyPr>
          <a:lstStyle/>
          <a:p>
            <a:r>
              <a:rPr lang="en-US" sz="3200" dirty="0">
                <a:solidFill>
                  <a:srgbClr val="FF0202"/>
                </a:solidFill>
                <a:latin typeface="Comic Sans MS" pitchFamily="-84" charset="0"/>
              </a:rPr>
              <a:t>Autoimmune diseases</a:t>
            </a:r>
          </a:p>
        </p:txBody>
      </p:sp>
      <p:sp>
        <p:nvSpPr>
          <p:cNvPr id="9" name="Rectangle 3"/>
          <p:cNvSpPr>
            <a:spLocks noChangeArrowheads="1"/>
          </p:cNvSpPr>
          <p:nvPr/>
        </p:nvSpPr>
        <p:spPr bwMode="auto">
          <a:xfrm>
            <a:off x="685800" y="1371600"/>
            <a:ext cx="7848600" cy="434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pPr marL="342900" indent="-342900" algn="l">
              <a:lnSpc>
                <a:spcPct val="90000"/>
              </a:lnSpc>
              <a:spcBef>
                <a:spcPct val="20000"/>
              </a:spcBef>
              <a:buFontTx/>
              <a:buChar char="•"/>
            </a:pPr>
            <a:r>
              <a:rPr lang="en-US" sz="2800" dirty="0">
                <a:latin typeface="Comic Sans MS" pitchFamily="-84" charset="0"/>
              </a:rPr>
              <a:t>Experimental models are revealing pathways of immune regulation </a:t>
            </a:r>
          </a:p>
          <a:p>
            <a:pPr marL="800100" lvl="1" indent="-342900" algn="l">
              <a:lnSpc>
                <a:spcPct val="90000"/>
              </a:lnSpc>
              <a:spcBef>
                <a:spcPct val="20000"/>
              </a:spcBef>
              <a:buFontTx/>
              <a:buChar char="•"/>
            </a:pPr>
            <a:r>
              <a:rPr lang="en-US" dirty="0">
                <a:latin typeface="Comic Sans MS" pitchFamily="-84" charset="0"/>
              </a:rPr>
              <a:t>But experimental animals are often inadequate models of human diseases </a:t>
            </a:r>
            <a:endParaRPr lang="en-US" sz="2800" dirty="0">
              <a:latin typeface="Comic Sans MS" pitchFamily="-84" charset="0"/>
            </a:endParaRPr>
          </a:p>
          <a:p>
            <a:pPr marL="342900" indent="-342900" algn="l">
              <a:lnSpc>
                <a:spcPct val="90000"/>
              </a:lnSpc>
              <a:spcBef>
                <a:spcPct val="20000"/>
              </a:spcBef>
              <a:buFontTx/>
              <a:buChar char="•"/>
            </a:pPr>
            <a:r>
              <a:rPr lang="en-US" sz="2800" dirty="0">
                <a:latin typeface="Comic Sans MS" pitchFamily="-84" charset="0"/>
              </a:rPr>
              <a:t>Improving technologies for human genetic and phenotypic analyses are enabling studies of patients </a:t>
            </a:r>
          </a:p>
          <a:p>
            <a:pPr marL="342900" indent="-342900" algn="l">
              <a:lnSpc>
                <a:spcPct val="90000"/>
              </a:lnSpc>
              <a:spcBef>
                <a:spcPct val="20000"/>
              </a:spcBef>
              <a:buFontTx/>
              <a:buChar char="•"/>
            </a:pPr>
            <a:r>
              <a:rPr lang="en-US" sz="2800" dirty="0">
                <a:solidFill>
                  <a:srgbClr val="FF0202"/>
                </a:solidFill>
                <a:latin typeface="Comic Sans MS" pitchFamily="-84" charset="0"/>
              </a:rPr>
              <a:t>Challenges:</a:t>
            </a:r>
            <a:endParaRPr lang="en-US" sz="2800" dirty="0">
              <a:latin typeface="Comic Sans MS" pitchFamily="-84" charset="0"/>
            </a:endParaRPr>
          </a:p>
          <a:p>
            <a:pPr marL="742950" lvl="1" indent="-285750" algn="l">
              <a:lnSpc>
                <a:spcPct val="90000"/>
              </a:lnSpc>
              <a:spcBef>
                <a:spcPct val="20000"/>
              </a:spcBef>
              <a:buFontTx/>
              <a:buChar char="–"/>
            </a:pPr>
            <a:r>
              <a:rPr lang="en-US" dirty="0">
                <a:latin typeface="Comic Sans MS" pitchFamily="-84" charset="0"/>
                <a:ea typeface="ＭＳ Ｐゴシック" pitchFamily="-84" charset="-128"/>
                <a:cs typeface="ＭＳ Ｐゴシック" pitchFamily="-84" charset="-128"/>
              </a:rPr>
              <a:t>Defining which mechanisms of immune tolerance fail in different autoimmune diseases</a:t>
            </a:r>
          </a:p>
          <a:p>
            <a:pPr marL="742950" lvl="1" indent="-285750" algn="l">
              <a:lnSpc>
                <a:spcPct val="90000"/>
              </a:lnSpc>
              <a:spcBef>
                <a:spcPct val="20000"/>
              </a:spcBef>
              <a:buFontTx/>
              <a:buChar char="–"/>
            </a:pPr>
            <a:r>
              <a:rPr lang="en-US" dirty="0">
                <a:latin typeface="Comic Sans MS" pitchFamily="-84" charset="0"/>
                <a:ea typeface="ＭＳ Ｐゴシック" pitchFamily="-84" charset="-128"/>
                <a:cs typeface="ＭＳ Ｐゴシック" pitchFamily="-84" charset="-128"/>
              </a:rPr>
              <a:t>Using this knowledge to develop therapies</a:t>
            </a:r>
          </a:p>
        </p:txBody>
      </p:sp>
      <p:sp>
        <p:nvSpPr>
          <p:cNvPr id="10" name="Text Box 4"/>
          <p:cNvSpPr txBox="1">
            <a:spLocks noChangeArrowheads="1"/>
          </p:cNvSpPr>
          <p:nvPr/>
        </p:nvSpPr>
        <p:spPr bwMode="auto">
          <a:xfrm>
            <a:off x="6172200" y="6248400"/>
            <a:ext cx="271938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2000" b="0" i="1">
                <a:solidFill>
                  <a:srgbClr val="000066"/>
                </a:solidFill>
                <a:latin typeface="Comic Sans MS" pitchFamily="-84" charset="0"/>
              </a:rPr>
              <a:t>Take home messages </a:t>
            </a:r>
          </a:p>
        </p:txBody>
      </p:sp>
    </p:spTree>
    <p:extLst>
      <p:ext uri="{BB962C8B-B14F-4D97-AF65-F5344CB8AC3E}">
        <p14:creationId xmlns:p14="http://schemas.microsoft.com/office/powerpoint/2010/main" val="367407720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54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454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45445" name="Picture 5" descr="showimag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" y="609600"/>
            <a:ext cx="8229600" cy="573405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45948267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5" name="Text Box 3"/>
          <p:cNvSpPr txBox="1">
            <a:spLocks noChangeArrowheads="1"/>
          </p:cNvSpPr>
          <p:nvPr/>
        </p:nvSpPr>
        <p:spPr bwMode="auto">
          <a:xfrm>
            <a:off x="5562600" y="1143000"/>
            <a:ext cx="3386138" cy="435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l"/>
            <a:r>
              <a:rPr lang="en-US" sz="2000" i="1">
                <a:solidFill>
                  <a:srgbClr val="000066"/>
                </a:solidFill>
                <a:latin typeface="Comic Sans MS" charset="0"/>
              </a:rPr>
              <a:t>The principal fate </a:t>
            </a:r>
          </a:p>
          <a:p>
            <a:pPr algn="l"/>
            <a:r>
              <a:rPr lang="en-US" sz="2000" i="1">
                <a:solidFill>
                  <a:srgbClr val="000066"/>
                </a:solidFill>
                <a:latin typeface="Comic Sans MS" charset="0"/>
              </a:rPr>
              <a:t>of lymphocytes that </a:t>
            </a:r>
          </a:p>
          <a:p>
            <a:pPr algn="l"/>
            <a:r>
              <a:rPr lang="en-US" sz="2000" i="1">
                <a:solidFill>
                  <a:srgbClr val="000066"/>
                </a:solidFill>
                <a:latin typeface="Comic Sans MS" charset="0"/>
              </a:rPr>
              <a:t>recognize self antigens </a:t>
            </a:r>
          </a:p>
          <a:p>
            <a:pPr algn="l"/>
            <a:r>
              <a:rPr lang="en-US" sz="2000" i="1">
                <a:solidFill>
                  <a:srgbClr val="000066"/>
                </a:solidFill>
                <a:latin typeface="Comic Sans MS" charset="0"/>
              </a:rPr>
              <a:t>in the generative organs </a:t>
            </a:r>
          </a:p>
          <a:p>
            <a:pPr algn="l"/>
            <a:r>
              <a:rPr lang="en-US" sz="2000" i="1">
                <a:solidFill>
                  <a:srgbClr val="000066"/>
                </a:solidFill>
                <a:latin typeface="Comic Sans MS" charset="0"/>
              </a:rPr>
              <a:t>is death (deletion), BUT:</a:t>
            </a:r>
          </a:p>
          <a:p>
            <a:pPr algn="l"/>
            <a:endParaRPr lang="en-US" sz="2000" i="1">
              <a:solidFill>
                <a:srgbClr val="000066"/>
              </a:solidFill>
              <a:latin typeface="Comic Sans MS" charset="0"/>
            </a:endParaRPr>
          </a:p>
          <a:p>
            <a:pPr algn="l"/>
            <a:r>
              <a:rPr lang="en-US" sz="2000" i="1">
                <a:solidFill>
                  <a:srgbClr val="000066"/>
                </a:solidFill>
                <a:latin typeface="Comic Sans MS" charset="0"/>
              </a:rPr>
              <a:t>Some B cells may change </a:t>
            </a:r>
          </a:p>
          <a:p>
            <a:pPr algn="l"/>
            <a:r>
              <a:rPr lang="en-US" sz="2000" i="1">
                <a:solidFill>
                  <a:srgbClr val="000066"/>
                </a:solidFill>
                <a:latin typeface="Comic Sans MS" charset="0"/>
              </a:rPr>
              <a:t>their specificity (called </a:t>
            </a:r>
          </a:p>
          <a:p>
            <a:pPr algn="l"/>
            <a:r>
              <a:rPr lang="en-US" sz="2000" i="1">
                <a:solidFill>
                  <a:srgbClr val="000066"/>
                </a:solidFill>
                <a:latin typeface="Comic Sans MS" charset="0"/>
              </a:rPr>
              <a:t>“receptor editing”) </a:t>
            </a:r>
          </a:p>
          <a:p>
            <a:pPr algn="l"/>
            <a:endParaRPr lang="en-US" sz="2000" i="1">
              <a:solidFill>
                <a:srgbClr val="000066"/>
              </a:solidFill>
              <a:latin typeface="Comic Sans MS" charset="0"/>
            </a:endParaRPr>
          </a:p>
          <a:p>
            <a:pPr algn="l"/>
            <a:r>
              <a:rPr lang="en-US" sz="2000" i="1">
                <a:solidFill>
                  <a:srgbClr val="000066"/>
                </a:solidFill>
                <a:latin typeface="Comic Sans MS" charset="0"/>
              </a:rPr>
              <a:t>Some T cells may </a:t>
            </a:r>
          </a:p>
          <a:p>
            <a:pPr algn="l"/>
            <a:r>
              <a:rPr lang="en-US" sz="2000" i="1">
                <a:solidFill>
                  <a:srgbClr val="000066"/>
                </a:solidFill>
                <a:latin typeface="Comic Sans MS" charset="0"/>
              </a:rPr>
              <a:t>differentiate into </a:t>
            </a:r>
          </a:p>
          <a:p>
            <a:pPr algn="l"/>
            <a:r>
              <a:rPr lang="en-US" sz="2000" i="1">
                <a:solidFill>
                  <a:srgbClr val="000066"/>
                </a:solidFill>
                <a:latin typeface="Comic Sans MS" charset="0"/>
              </a:rPr>
              <a:t>regulatory (suppressor) </a:t>
            </a:r>
          </a:p>
          <a:p>
            <a:pPr algn="l"/>
            <a:r>
              <a:rPr lang="en-US" sz="2000" i="1">
                <a:solidFill>
                  <a:srgbClr val="000066"/>
                </a:solidFill>
                <a:latin typeface="Comic Sans MS" charset="0"/>
              </a:rPr>
              <a:t>T lymphocytes</a:t>
            </a:r>
          </a:p>
        </p:txBody>
      </p:sp>
      <p:sp>
        <p:nvSpPr>
          <p:cNvPr id="23556" name="Text Box 4"/>
          <p:cNvSpPr txBox="1">
            <a:spLocks noChangeArrowheads="1"/>
          </p:cNvSpPr>
          <p:nvPr/>
        </p:nvSpPr>
        <p:spPr bwMode="auto">
          <a:xfrm>
            <a:off x="1312863" y="247650"/>
            <a:ext cx="578485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2800">
                <a:solidFill>
                  <a:srgbClr val="FA0505"/>
                </a:solidFill>
                <a:latin typeface="Comic Sans MS" charset="0"/>
              </a:rPr>
              <a:t>Central and peripheral tolerance</a:t>
            </a:r>
          </a:p>
        </p:txBody>
      </p:sp>
      <p:pic>
        <p:nvPicPr>
          <p:cNvPr id="2" name="Picture 1" descr="f009-001-9780323390828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761999"/>
            <a:ext cx="5120487" cy="6096001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80" name="Text Box 4"/>
          <p:cNvSpPr txBox="1">
            <a:spLocks noChangeArrowheads="1"/>
          </p:cNvSpPr>
          <p:nvPr/>
        </p:nvSpPr>
        <p:spPr bwMode="auto">
          <a:xfrm>
            <a:off x="2441575" y="193675"/>
            <a:ext cx="4295775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2800">
                <a:solidFill>
                  <a:srgbClr val="FA0505"/>
                </a:solidFill>
                <a:latin typeface="Comic Sans MS" charset="0"/>
              </a:rPr>
              <a:t>Central T cell tolerance</a:t>
            </a:r>
            <a:endParaRPr lang="en-US"/>
          </a:p>
        </p:txBody>
      </p:sp>
      <p:pic>
        <p:nvPicPr>
          <p:cNvPr id="2" name="Picture 1" descr="f009-002-9780323390828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1219200"/>
            <a:ext cx="8412931" cy="5105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398019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2"/>
          <p:cNvSpPr txBox="1">
            <a:spLocks/>
          </p:cNvSpPr>
          <p:nvPr/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omic Sans MS"/>
                <a:ea typeface="ＭＳ Ｐゴシック" pitchFamily="-111" charset="-128"/>
                <a:cs typeface="Comic Sans MS"/>
              </a:rPr>
              <a:t>What self antigens are seen in the thymus? </a:t>
            </a:r>
          </a:p>
        </p:txBody>
      </p:sp>
      <p:sp>
        <p:nvSpPr>
          <p:cNvPr id="3" name="Content Placeholder 3"/>
          <p:cNvSpPr txBox="1">
            <a:spLocks/>
          </p:cNvSpPr>
          <p:nvPr/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US" sz="2800" b="1" i="0" u="none" strike="noStrike" kern="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mic Sans MS"/>
                <a:ea typeface="ＭＳ Ｐゴシック" pitchFamily="-111" charset="-128"/>
                <a:cs typeface="Comic Sans MS"/>
              </a:rPr>
              <a:t>Ubiquitous cell-associated and circulating proteins 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en-US" sz="2800" b="1" i="0" u="none" strike="noStrike" kern="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omic Sans MS"/>
              <a:ea typeface="ＭＳ Ｐゴシック" pitchFamily="-111" charset="-128"/>
              <a:cs typeface="Comic Sans MS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US" sz="2800" b="1" i="0" u="none" strike="noStrike" kern="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mic Sans MS"/>
                <a:ea typeface="ＭＳ Ｐゴシック" pitchFamily="-111" charset="-128"/>
                <a:cs typeface="Comic Sans MS"/>
              </a:rPr>
              <a:t>The thymus has a special mechanism for displaying peripheral tissue antigens in thymic medullary epithelial cells, where they signal self-reactive thymocytes for death </a:t>
            </a:r>
            <a:endParaRPr kumimoji="0" lang="en-US" sz="2800" b="1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omic Sans MS"/>
              <a:ea typeface="ＭＳ Ｐゴシック" pitchFamily="-111" charset="-128"/>
              <a:cs typeface="Comic Sans MS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lank Presentation">
  <a:themeElements>
    <a:clrScheme name="Blank Presentatio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Blank Presentation">
      <a:majorFont>
        <a:latin typeface="Times"/>
        <a:ea typeface=""/>
        <a:cs typeface=""/>
      </a:majorFont>
      <a:minorFont>
        <a:latin typeface="Time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1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Helvetica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1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Helvetica" charset="0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Blank Presentation">
  <a:themeElements>
    <a:clrScheme name="Blank Presentatio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Blank Presentation">
      <a:majorFont>
        <a:latin typeface="Times"/>
        <a:ea typeface=""/>
        <a:cs typeface=""/>
      </a:majorFont>
      <a:minorFont>
        <a:latin typeface="Time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1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Helvetica" pitchFamily="26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1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Helvetica" pitchFamily="26" charset="0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F9886D40CD7EC4D935D51C3740BE9D0" ma:contentTypeVersion="16" ma:contentTypeDescription="Create a new document." ma:contentTypeScope="" ma:versionID="9ed61825e8e4615a38f2a24d6782f829">
  <xsd:schema xmlns:xsd="http://www.w3.org/2001/XMLSchema" xmlns:xs="http://www.w3.org/2001/XMLSchema" xmlns:p="http://schemas.microsoft.com/office/2006/metadata/properties" xmlns:ns2="e9238eb1-92e5-4d29-bd36-3085c6ab8fd6" xmlns:ns3="e8e32729-2f62-48f9-807c-0c294a9d29a1" targetNamespace="http://schemas.microsoft.com/office/2006/metadata/properties" ma:root="true" ma:fieldsID="66e5b52362a9a9be71bcb9f1963fe29c" ns2:_="" ns3:_="">
    <xsd:import namespace="e9238eb1-92e5-4d29-bd36-3085c6ab8fd6"/>
    <xsd:import namespace="e8e32729-2f62-48f9-807c-0c294a9d29a1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lcf76f155ced4ddcb4097134ff3c332f" minOccurs="0"/>
                <xsd:element ref="ns2:TaxCatchAll" minOccurs="0"/>
                <xsd:element ref="ns3:MediaServiceDateTaken" minOccurs="0"/>
                <xsd:element ref="ns3:MediaServiceGenerationTime" minOccurs="0"/>
                <xsd:element ref="ns3:MediaServiceEventHashCode" minOccurs="0"/>
                <xsd:element ref="ns3:MediaLengthInSeconds" minOccurs="0"/>
                <xsd:element ref="ns3:MediaServiceOCR" minOccurs="0"/>
                <xsd:element ref="ns3:MediaServiceLocation" minOccurs="0"/>
                <xsd:element ref="ns3:MediaServiceObjectDetectorVersions" minOccurs="0"/>
                <xsd:element ref="ns3:MediaServiceSearchProperties" minOccurs="0"/>
                <xsd:element ref="ns3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9238eb1-92e5-4d29-bd36-3085c6ab8fd6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4" nillable="true" ma:displayName="Taxonomy Catch All Column" ma:hidden="true" ma:list="{4efb7178-e706-4845-8006-d624f387122c}" ma:internalName="TaxCatchAll" ma:showField="CatchAllData" ma:web="e9238eb1-92e5-4d29-bd36-3085c6ab8fd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8e32729-2f62-48f9-807c-0c294a9d29a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aef97951-4dde-4a12-b6dd-a89a3045264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0" nillable="true" ma:displayName="Location" ma:description="" ma:indexed="true" ma:internalName="MediaServiceLocation" ma:readOnly="true">
      <xsd:simpleType>
        <xsd:restriction base="dms:Text"/>
      </xsd:simpleType>
    </xsd:element>
    <xsd:element name="MediaServiceObjectDetectorVersions" ma:index="21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3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e8e32729-2f62-48f9-807c-0c294a9d29a1">
      <Terms xmlns="http://schemas.microsoft.com/office/infopath/2007/PartnerControls"/>
    </lcf76f155ced4ddcb4097134ff3c332f>
    <TaxCatchAll xmlns="e9238eb1-92e5-4d29-bd36-3085c6ab8fd6" xsi:nil="true"/>
  </documentManagement>
</p:properties>
</file>

<file path=customXml/itemProps1.xml><?xml version="1.0" encoding="utf-8"?>
<ds:datastoreItem xmlns:ds="http://schemas.openxmlformats.org/officeDocument/2006/customXml" ds:itemID="{2DD1F89B-37CF-4115-AE59-85B2729C8179}"/>
</file>

<file path=customXml/itemProps2.xml><?xml version="1.0" encoding="utf-8"?>
<ds:datastoreItem xmlns:ds="http://schemas.openxmlformats.org/officeDocument/2006/customXml" ds:itemID="{6B29D2F6-2E31-4DFD-A974-4D00E0688AB3}"/>
</file>

<file path=customXml/itemProps3.xml><?xml version="1.0" encoding="utf-8"?>
<ds:datastoreItem xmlns:ds="http://schemas.openxmlformats.org/officeDocument/2006/customXml" ds:itemID="{6FBF2057-3E42-42A3-BB9A-A0C7673F83E9}"/>
</file>

<file path=docProps/app.xml><?xml version="1.0" encoding="utf-8"?>
<Properties xmlns="http://schemas.openxmlformats.org/officeDocument/2006/extended-properties" xmlns:vt="http://schemas.openxmlformats.org/officeDocument/2006/docPropsVTypes">
  <TotalTime>51274</TotalTime>
  <Words>1687</Words>
  <Application>Microsoft Macintosh PowerPoint</Application>
  <PresentationFormat>On-screen Show (4:3)</PresentationFormat>
  <Paragraphs>281</Paragraphs>
  <Slides>53</Slides>
  <Notes>18</Notes>
  <HiddenSlides>0</HiddenSlides>
  <MMClips>0</MMClips>
  <ScaleCrop>false</ScaleCrop>
  <HeadingPairs>
    <vt:vector size="8" baseType="variant">
      <vt:variant>
        <vt:lpstr>Fonts Used</vt:lpstr>
      </vt:variant>
      <vt:variant>
        <vt:i4>7</vt:i4>
      </vt:variant>
      <vt:variant>
        <vt:lpstr>Theme</vt:lpstr>
      </vt:variant>
      <vt:variant>
        <vt:i4>2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53</vt:i4>
      </vt:variant>
    </vt:vector>
  </HeadingPairs>
  <TitlesOfParts>
    <vt:vector size="63" baseType="lpstr">
      <vt:lpstr>Arial</vt:lpstr>
      <vt:lpstr>Calibri</vt:lpstr>
      <vt:lpstr>Comic Sans MS</vt:lpstr>
      <vt:lpstr>Helvetica</vt:lpstr>
      <vt:lpstr>Symbol</vt:lpstr>
      <vt:lpstr>Times</vt:lpstr>
      <vt:lpstr>Times New Roman</vt:lpstr>
      <vt:lpstr>Blank Presentation</vt:lpstr>
      <vt:lpstr>1_Blank Presentation</vt:lpstr>
      <vt:lpstr>Image</vt:lpstr>
      <vt:lpstr>T cell Tolerance and Autoimmunity</vt:lpstr>
      <vt:lpstr>Lecture outline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The inhibitory functions of CTLA-4</vt:lpstr>
      <vt:lpstr>The PD-1 inhibitory pathway</vt:lpstr>
      <vt:lpstr>PowerPoint Presentation</vt:lpstr>
      <vt:lpstr>Combining PD-1 and CTLA-4 blockade in metastatic melanoma </vt:lpstr>
      <vt:lpstr>Side Effects: “immune-related Adverse Events”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Because Autommunity is so complex, how can we figure out how it happens?</vt:lpstr>
      <vt:lpstr>PowerPoint Presentation</vt:lpstr>
      <vt:lpstr>PowerPoint Presentation</vt:lpstr>
      <vt:lpstr>HLA (or MHC) is the strongest genetic factor for susceptibility to autoimmune disease</vt:lpstr>
      <vt:lpstr>PowerPoint Presentation</vt:lpstr>
      <vt:lpstr>PowerPoint Presentation</vt:lpstr>
      <vt:lpstr>Animal models of autoimmunity</vt:lpstr>
      <vt:lpstr>Figure 13-3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Abul Abbas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cp:lastModifiedBy>Anderson, Mark</cp:lastModifiedBy>
  <cp:revision>105</cp:revision>
  <cp:lastPrinted>2024-06-28T15:51:10Z</cp:lastPrinted>
  <dcterms:created xsi:type="dcterms:W3CDTF">2012-08-24T21:26:30Z</dcterms:created>
  <dcterms:modified xsi:type="dcterms:W3CDTF">2026-06-08T17:59:10Z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0x010100AF9886D40CD7EC4D935D51C3740BE9D0</vt:lpwstr>
  </property>
</Properties>
</file>