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Masters/slideMaster1.xml" ContentType="application/vnd.openxmlformats-officedocument.presentationml.slideMaster+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20.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xml" ContentType="application/vnd.openxmlformats-officedocument.presentationml.notesSlide+xml"/>
  <Override PartName="/ppt/notesSlides/notesSlide25.xml" ContentType="application/vnd.openxmlformats-officedocument.presentationml.notesSlide+xml"/>
  <Override PartName="/ppt/notesSlides/notesSlide1.xml" ContentType="application/vnd.openxmlformats-officedocument.presentationml.notesSlide+xml"/>
  <Override PartName="/ppt/notesSlides/notesSlide26.xml" ContentType="application/vnd.openxmlformats-officedocument.presentationml.notesSlide+xml"/>
  <Override PartName="/ppt/slideLayouts/slideLayout16.xml" ContentType="application/vnd.openxmlformats-officedocument.presentationml.slideLayout+xml"/>
  <Override PartName="/ppt/notesSlides/notesSlide27.xml" ContentType="application/vnd.openxmlformats-officedocument.presentationml.notesSlide+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notesSlides/notesSlide2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29.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48"/>
  </p:notesMasterIdLst>
  <p:sldIdLst>
    <p:sldId id="910" r:id="rId2"/>
    <p:sldId id="331" r:id="rId3"/>
    <p:sldId id="292" r:id="rId4"/>
    <p:sldId id="2481" r:id="rId5"/>
    <p:sldId id="930" r:id="rId6"/>
    <p:sldId id="2499" r:id="rId7"/>
    <p:sldId id="277" r:id="rId8"/>
    <p:sldId id="2489" r:id="rId9"/>
    <p:sldId id="830" r:id="rId10"/>
    <p:sldId id="426" r:id="rId11"/>
    <p:sldId id="406" r:id="rId12"/>
    <p:sldId id="11153" r:id="rId13"/>
    <p:sldId id="429" r:id="rId14"/>
    <p:sldId id="291" r:id="rId15"/>
    <p:sldId id="430" r:id="rId16"/>
    <p:sldId id="11159" r:id="rId17"/>
    <p:sldId id="378" r:id="rId18"/>
    <p:sldId id="431" r:id="rId19"/>
    <p:sldId id="404" r:id="rId20"/>
    <p:sldId id="317" r:id="rId21"/>
    <p:sldId id="432" r:id="rId22"/>
    <p:sldId id="326" r:id="rId23"/>
    <p:sldId id="308" r:id="rId24"/>
    <p:sldId id="320" r:id="rId25"/>
    <p:sldId id="307" r:id="rId26"/>
    <p:sldId id="11155" r:id="rId27"/>
    <p:sldId id="11154" r:id="rId28"/>
    <p:sldId id="11156" r:id="rId29"/>
    <p:sldId id="847" r:id="rId30"/>
    <p:sldId id="311" r:id="rId31"/>
    <p:sldId id="327" r:id="rId32"/>
    <p:sldId id="315" r:id="rId33"/>
    <p:sldId id="927" r:id="rId34"/>
    <p:sldId id="324" r:id="rId35"/>
    <p:sldId id="305" r:id="rId36"/>
    <p:sldId id="11150" r:id="rId37"/>
    <p:sldId id="1383" r:id="rId38"/>
    <p:sldId id="1386" r:id="rId39"/>
    <p:sldId id="2495" r:id="rId40"/>
    <p:sldId id="1370" r:id="rId41"/>
    <p:sldId id="2479" r:id="rId42"/>
    <p:sldId id="334" r:id="rId43"/>
    <p:sldId id="11152" r:id="rId44"/>
    <p:sldId id="2493" r:id="rId45"/>
    <p:sldId id="2494" r:id="rId46"/>
    <p:sldId id="11158" r:id="rId4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2"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itchFamily="2"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itchFamily="2"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itchFamily="2"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itchFamily="2"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pitchFamily="2"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pitchFamily="2"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pitchFamily="2"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pitchFamily="2"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CFF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99"/>
    <p:restoredTop sz="84578"/>
  </p:normalViewPr>
  <p:slideViewPr>
    <p:cSldViewPr>
      <p:cViewPr varScale="1">
        <p:scale>
          <a:sx n="105" d="100"/>
          <a:sy n="105" d="100"/>
        </p:scale>
        <p:origin x="2016"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4" d="100"/>
        <a:sy n="3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55"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D2B7D24-1D60-2745-AEF3-7159AAA9054F}"/>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charset="0"/>
                <a:ea typeface="+mn-ea"/>
              </a:defRPr>
            </a:lvl1pPr>
          </a:lstStyle>
          <a:p>
            <a:pPr>
              <a:defRPr/>
            </a:pPr>
            <a:endParaRPr lang="en-US"/>
          </a:p>
        </p:txBody>
      </p:sp>
      <p:sp>
        <p:nvSpPr>
          <p:cNvPr id="104451" name="Rectangle 3">
            <a:extLst>
              <a:ext uri="{FF2B5EF4-FFF2-40B4-BE49-F238E27FC236}">
                <a16:creationId xmlns:a16="http://schemas.microsoft.com/office/drawing/2014/main" id="{C4037F1F-9080-FF42-A18E-F13C5CD9C3B2}"/>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charset="0"/>
                <a:ea typeface="+mn-ea"/>
              </a:defRPr>
            </a:lvl1pPr>
          </a:lstStyle>
          <a:p>
            <a:pPr>
              <a:defRPr/>
            </a:pPr>
            <a:endParaRPr lang="en-US"/>
          </a:p>
        </p:txBody>
      </p:sp>
      <p:sp>
        <p:nvSpPr>
          <p:cNvPr id="6148" name="Rectangle 4">
            <a:extLst>
              <a:ext uri="{FF2B5EF4-FFF2-40B4-BE49-F238E27FC236}">
                <a16:creationId xmlns:a16="http://schemas.microsoft.com/office/drawing/2014/main" id="{D59508D1-D72C-B84C-8247-F8F55CB6DDEF}"/>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3" name="Rectangle 5">
            <a:extLst>
              <a:ext uri="{FF2B5EF4-FFF2-40B4-BE49-F238E27FC236}">
                <a16:creationId xmlns:a16="http://schemas.microsoft.com/office/drawing/2014/main" id="{91003A92-CB34-6F4A-ACB7-A519DE7FE452}"/>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4454" name="Rectangle 6">
            <a:extLst>
              <a:ext uri="{FF2B5EF4-FFF2-40B4-BE49-F238E27FC236}">
                <a16:creationId xmlns:a16="http://schemas.microsoft.com/office/drawing/2014/main" id="{3C3EA17C-DF38-8E45-9FC8-9D706EE554AE}"/>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charset="0"/>
                <a:ea typeface="+mn-ea"/>
              </a:defRPr>
            </a:lvl1pPr>
          </a:lstStyle>
          <a:p>
            <a:pPr>
              <a:defRPr/>
            </a:pPr>
            <a:endParaRPr lang="en-US"/>
          </a:p>
        </p:txBody>
      </p:sp>
      <p:sp>
        <p:nvSpPr>
          <p:cNvPr id="104455" name="Rectangle 7">
            <a:extLst>
              <a:ext uri="{FF2B5EF4-FFF2-40B4-BE49-F238E27FC236}">
                <a16:creationId xmlns:a16="http://schemas.microsoft.com/office/drawing/2014/main" id="{15B0A64A-C244-BA40-A266-62E77E3B7BAC}"/>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BA7E9C7F-796F-E84C-BCD7-4966F186864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a:extLst>
              <a:ext uri="{FF2B5EF4-FFF2-40B4-BE49-F238E27FC236}">
                <a16:creationId xmlns:a16="http://schemas.microsoft.com/office/drawing/2014/main" id="{A71C41D2-643C-B945-9398-379E23C6112D}"/>
              </a:ext>
            </a:extLst>
          </p:cNvPr>
          <p:cNvSpPr>
            <a:spLocks noGrp="1" noRot="1" noChangeAspect="1" noChangeArrowheads="1" noTextEdit="1"/>
          </p:cNvSpPr>
          <p:nvPr>
            <p:ph type="sldImg"/>
          </p:nvPr>
        </p:nvSpPr>
        <p:spPr>
          <a:ln/>
        </p:spPr>
      </p:sp>
      <p:sp>
        <p:nvSpPr>
          <p:cNvPr id="7170" name="Notes Placeholder 2">
            <a:extLst>
              <a:ext uri="{FF2B5EF4-FFF2-40B4-BE49-F238E27FC236}">
                <a16:creationId xmlns:a16="http://schemas.microsoft.com/office/drawing/2014/main" id="{2D434C89-4F03-B745-AF6A-2BB8C8E522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itchFamily="2" charset="0"/>
            </a:endParaRPr>
          </a:p>
        </p:txBody>
      </p:sp>
      <p:sp>
        <p:nvSpPr>
          <p:cNvPr id="7171" name="Slide Number Placeholder 3">
            <a:extLst>
              <a:ext uri="{FF2B5EF4-FFF2-40B4-BE49-F238E27FC236}">
                <a16:creationId xmlns:a16="http://schemas.microsoft.com/office/drawing/2014/main" id="{BB570D9C-F4A1-8C4B-B942-769285E342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41DB73B4-F4EA-F141-AC14-2F943CE6E8B1}" type="slidenum">
              <a:rPr lang="en-US" altLang="en-US" sz="1200" smtClean="0"/>
              <a:pPr/>
              <a:t>1</a:t>
            </a:fld>
            <a:endParaRPr lang="en-US" altLang="en-US" sz="1200"/>
          </a:p>
        </p:txBody>
      </p:sp>
    </p:spTree>
    <p:extLst>
      <p:ext uri="{BB962C8B-B14F-4D97-AF65-F5344CB8AC3E}">
        <p14:creationId xmlns:p14="http://schemas.microsoft.com/office/powerpoint/2010/main" val="1724657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783477" indent="-300829">
              <a:defRPr sz="2500">
                <a:solidFill>
                  <a:schemeClr val="tx1"/>
                </a:solidFill>
                <a:latin typeface="Arial" panose="020B0604020202020204" pitchFamily="34" charset="0"/>
                <a:ea typeface="ＭＳ Ｐゴシック" panose="020B0600070205080204" pitchFamily="34" charset="-128"/>
              </a:defRPr>
            </a:lvl2pPr>
            <a:lvl3pPr marL="1206621" indent="-239672">
              <a:defRPr sz="2500">
                <a:solidFill>
                  <a:schemeClr val="tx1"/>
                </a:solidFill>
                <a:latin typeface="Arial" panose="020B0604020202020204" pitchFamily="34" charset="0"/>
                <a:ea typeface="ＭＳ Ｐゴシック" panose="020B0600070205080204" pitchFamily="34" charset="-128"/>
              </a:defRPr>
            </a:lvl3pPr>
            <a:lvl4pPr marL="1689269" indent="-239672">
              <a:defRPr sz="2500">
                <a:solidFill>
                  <a:schemeClr val="tx1"/>
                </a:solidFill>
                <a:latin typeface="Arial" panose="020B0604020202020204" pitchFamily="34" charset="0"/>
                <a:ea typeface="ＭＳ Ｐゴシック" panose="020B0600070205080204" pitchFamily="34" charset="-128"/>
              </a:defRPr>
            </a:lvl4pPr>
            <a:lvl5pPr marL="2173571" indent="-239672">
              <a:defRPr sz="2500">
                <a:solidFill>
                  <a:schemeClr val="tx1"/>
                </a:solidFill>
                <a:latin typeface="Arial" panose="020B0604020202020204" pitchFamily="34" charset="0"/>
                <a:ea typeface="ＭＳ Ｐゴシック" panose="020B0600070205080204" pitchFamily="34" charset="-128"/>
              </a:defRPr>
            </a:lvl5pPr>
            <a:lvl6pPr marL="264960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125644"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01681"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07771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a:defRPr/>
            </a:pPr>
            <a:fld id="{D4E5DEC7-8854-49DE-BF5A-8E96CCB7CE3F}" type="slidenum">
              <a:rPr lang="en-US" altLang="en-US" sz="1200"/>
              <a:pPr>
                <a:defRPr/>
              </a:pPr>
              <a:t>13</a:t>
            </a:fld>
            <a:endParaRPr lang="en-US" altLang="en-US" sz="1200"/>
          </a:p>
        </p:txBody>
      </p:sp>
      <p:sp>
        <p:nvSpPr>
          <p:cNvPr id="101378" name="Rectangle 2"/>
          <p:cNvSpPr>
            <a:spLocks noGrp="1" noRot="1" noChangeAspect="1" noChangeArrowheads="1" noTextEdit="1"/>
          </p:cNvSpPr>
          <p:nvPr>
            <p:ph type="sldImg"/>
          </p:nvPr>
        </p:nvSpPr>
        <p:spPr>
          <a:solidFill>
            <a:srgbClr val="FFFFFF"/>
          </a:solidFill>
          <a:ln/>
          <a:extLst>
            <a:ext uri="{FAA26D3D-D897-4be2-8F04-BA451C77F1D7}"/>
          </a:extLst>
        </p:spPr>
      </p:sp>
      <p:sp>
        <p:nvSpPr>
          <p:cNvPr id="10137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en-US" altLang="en-US" dirty="0">
              <a:latin typeface="Times" pitchFamily="-84" charset="0"/>
              <a:ea typeface="ＭＳ Ｐゴシック" pitchFamily="34" charset="-128"/>
            </a:endParaRPr>
          </a:p>
        </p:txBody>
      </p:sp>
    </p:spTree>
    <p:extLst>
      <p:ext uri="{BB962C8B-B14F-4D97-AF65-F5344CB8AC3E}">
        <p14:creationId xmlns:p14="http://schemas.microsoft.com/office/powerpoint/2010/main" val="1164324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14</a:t>
            </a:fld>
            <a:endParaRPr lang="en-US"/>
          </a:p>
        </p:txBody>
      </p:sp>
    </p:spTree>
    <p:extLst>
      <p:ext uri="{BB962C8B-B14F-4D97-AF65-F5344CB8AC3E}">
        <p14:creationId xmlns:p14="http://schemas.microsoft.com/office/powerpoint/2010/main" val="1816105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783477" indent="-300829">
              <a:defRPr sz="2500">
                <a:solidFill>
                  <a:schemeClr val="tx1"/>
                </a:solidFill>
                <a:latin typeface="Arial" panose="020B0604020202020204" pitchFamily="34" charset="0"/>
                <a:ea typeface="ＭＳ Ｐゴシック" panose="020B0600070205080204" pitchFamily="34" charset="-128"/>
              </a:defRPr>
            </a:lvl2pPr>
            <a:lvl3pPr marL="1206621" indent="-239672">
              <a:defRPr sz="2500">
                <a:solidFill>
                  <a:schemeClr val="tx1"/>
                </a:solidFill>
                <a:latin typeface="Arial" panose="020B0604020202020204" pitchFamily="34" charset="0"/>
                <a:ea typeface="ＭＳ Ｐゴシック" panose="020B0600070205080204" pitchFamily="34" charset="-128"/>
              </a:defRPr>
            </a:lvl3pPr>
            <a:lvl4pPr marL="1689269" indent="-239672">
              <a:defRPr sz="2500">
                <a:solidFill>
                  <a:schemeClr val="tx1"/>
                </a:solidFill>
                <a:latin typeface="Arial" panose="020B0604020202020204" pitchFamily="34" charset="0"/>
                <a:ea typeface="ＭＳ Ｐゴシック" panose="020B0600070205080204" pitchFamily="34" charset="-128"/>
              </a:defRPr>
            </a:lvl4pPr>
            <a:lvl5pPr marL="2173571" indent="-239672">
              <a:defRPr sz="2500">
                <a:solidFill>
                  <a:schemeClr val="tx1"/>
                </a:solidFill>
                <a:latin typeface="Arial" panose="020B0604020202020204" pitchFamily="34" charset="0"/>
                <a:ea typeface="ＭＳ Ｐゴシック" panose="020B0600070205080204" pitchFamily="34" charset="-128"/>
              </a:defRPr>
            </a:lvl5pPr>
            <a:lvl6pPr marL="264960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125644"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01681"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07771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a:defRPr/>
            </a:pPr>
            <a:fld id="{D4E5DEC7-8854-49DE-BF5A-8E96CCB7CE3F}" type="slidenum">
              <a:rPr lang="en-US" altLang="en-US" sz="1200"/>
              <a:pPr>
                <a:defRPr/>
              </a:pPr>
              <a:t>15</a:t>
            </a:fld>
            <a:endParaRPr lang="en-US" altLang="en-US" sz="1200"/>
          </a:p>
        </p:txBody>
      </p:sp>
      <p:sp>
        <p:nvSpPr>
          <p:cNvPr id="101378" name="Rectangle 2"/>
          <p:cNvSpPr>
            <a:spLocks noGrp="1" noRot="1" noChangeAspect="1" noChangeArrowheads="1" noTextEdit="1"/>
          </p:cNvSpPr>
          <p:nvPr>
            <p:ph type="sldImg"/>
          </p:nvPr>
        </p:nvSpPr>
        <p:spPr>
          <a:solidFill>
            <a:srgbClr val="FFFFFF"/>
          </a:solidFill>
          <a:ln/>
          <a:extLst>
            <a:ext uri="{FAA26D3D-D897-4be2-8F04-BA451C77F1D7}"/>
          </a:extLst>
        </p:spPr>
      </p:sp>
      <p:sp>
        <p:nvSpPr>
          <p:cNvPr id="10137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a:defRPr/>
            </a:pPr>
            <a:endParaRPr lang="en-US" dirty="0"/>
          </a:p>
        </p:txBody>
      </p:sp>
    </p:spTree>
    <p:extLst>
      <p:ext uri="{BB962C8B-B14F-4D97-AF65-F5344CB8AC3E}">
        <p14:creationId xmlns:p14="http://schemas.microsoft.com/office/powerpoint/2010/main" val="1875328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endParaRPr lang="en-US" altLang="en-US" dirty="0">
              <a:latin typeface="Times" pitchFamily="-84" charset="0"/>
              <a:ea typeface="ＭＳ Ｐゴシック" pitchFamily="34" charset="-128"/>
            </a:endParaRPr>
          </a:p>
        </p:txBody>
      </p:sp>
      <p:sp>
        <p:nvSpPr>
          <p:cNvPr id="4" name="Slide Number Placeholder 3"/>
          <p:cNvSpPr>
            <a:spLocks noGrp="1"/>
          </p:cNvSpPr>
          <p:nvPr>
            <p:ph type="sldNum" sz="quarter" idx="5"/>
          </p:nvPr>
        </p:nvSpPr>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783477" indent="-300829">
              <a:defRPr sz="2500">
                <a:solidFill>
                  <a:schemeClr val="tx1"/>
                </a:solidFill>
                <a:latin typeface="Arial" panose="020B0604020202020204" pitchFamily="34" charset="0"/>
                <a:ea typeface="ＭＳ Ｐゴシック" panose="020B0600070205080204" pitchFamily="34" charset="-128"/>
              </a:defRPr>
            </a:lvl2pPr>
            <a:lvl3pPr marL="1206621" indent="-239672">
              <a:defRPr sz="2500">
                <a:solidFill>
                  <a:schemeClr val="tx1"/>
                </a:solidFill>
                <a:latin typeface="Arial" panose="020B0604020202020204" pitchFamily="34" charset="0"/>
                <a:ea typeface="ＭＳ Ｐゴシック" panose="020B0600070205080204" pitchFamily="34" charset="-128"/>
              </a:defRPr>
            </a:lvl3pPr>
            <a:lvl4pPr marL="1689269" indent="-239672">
              <a:defRPr sz="2500">
                <a:solidFill>
                  <a:schemeClr val="tx1"/>
                </a:solidFill>
                <a:latin typeface="Arial" panose="020B0604020202020204" pitchFamily="34" charset="0"/>
                <a:ea typeface="ＭＳ Ｐゴシック" panose="020B0600070205080204" pitchFamily="34" charset="-128"/>
              </a:defRPr>
            </a:lvl4pPr>
            <a:lvl5pPr marL="2173571" indent="-239672">
              <a:defRPr sz="2500">
                <a:solidFill>
                  <a:schemeClr val="tx1"/>
                </a:solidFill>
                <a:latin typeface="Arial" panose="020B0604020202020204" pitchFamily="34" charset="0"/>
                <a:ea typeface="ＭＳ Ｐゴシック" panose="020B0600070205080204" pitchFamily="34" charset="-128"/>
              </a:defRPr>
            </a:lvl5pPr>
            <a:lvl6pPr marL="264960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125644"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01681"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07771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a:defRPr/>
            </a:pPr>
            <a:fld id="{5BE84929-0B10-4668-A1E8-0DFC875A99F0}" type="slidenum">
              <a:rPr lang="en-US" altLang="en-US" sz="1200"/>
              <a:pPr>
                <a:defRPr/>
              </a:pPr>
              <a:t>17</a:t>
            </a:fld>
            <a:endParaRPr lang="en-US" altLang="en-US" sz="1200"/>
          </a:p>
        </p:txBody>
      </p:sp>
    </p:spTree>
    <p:extLst>
      <p:ext uri="{BB962C8B-B14F-4D97-AF65-F5344CB8AC3E}">
        <p14:creationId xmlns:p14="http://schemas.microsoft.com/office/powerpoint/2010/main" val="2949855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783477" indent="-300829">
              <a:defRPr sz="2500">
                <a:solidFill>
                  <a:schemeClr val="tx1"/>
                </a:solidFill>
                <a:latin typeface="Arial" panose="020B0604020202020204" pitchFamily="34" charset="0"/>
                <a:ea typeface="ＭＳ Ｐゴシック" panose="020B0600070205080204" pitchFamily="34" charset="-128"/>
              </a:defRPr>
            </a:lvl2pPr>
            <a:lvl3pPr marL="1206621" indent="-239672">
              <a:defRPr sz="2500">
                <a:solidFill>
                  <a:schemeClr val="tx1"/>
                </a:solidFill>
                <a:latin typeface="Arial" panose="020B0604020202020204" pitchFamily="34" charset="0"/>
                <a:ea typeface="ＭＳ Ｐゴシック" panose="020B0600070205080204" pitchFamily="34" charset="-128"/>
              </a:defRPr>
            </a:lvl3pPr>
            <a:lvl4pPr marL="1689269" indent="-239672">
              <a:defRPr sz="2500">
                <a:solidFill>
                  <a:schemeClr val="tx1"/>
                </a:solidFill>
                <a:latin typeface="Arial" panose="020B0604020202020204" pitchFamily="34" charset="0"/>
                <a:ea typeface="ＭＳ Ｐゴシック" panose="020B0600070205080204" pitchFamily="34" charset="-128"/>
              </a:defRPr>
            </a:lvl4pPr>
            <a:lvl5pPr marL="2173571" indent="-239672">
              <a:defRPr sz="2500">
                <a:solidFill>
                  <a:schemeClr val="tx1"/>
                </a:solidFill>
                <a:latin typeface="Arial" panose="020B0604020202020204" pitchFamily="34" charset="0"/>
                <a:ea typeface="ＭＳ Ｐゴシック" panose="020B0600070205080204" pitchFamily="34" charset="-128"/>
              </a:defRPr>
            </a:lvl5pPr>
            <a:lvl6pPr marL="264960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125644"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01681"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07771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a:defRPr/>
            </a:pPr>
            <a:fld id="{D4E5DEC7-8854-49DE-BF5A-8E96CCB7CE3F}" type="slidenum">
              <a:rPr lang="en-US" altLang="en-US" sz="1200"/>
              <a:pPr>
                <a:defRPr/>
              </a:pPr>
              <a:t>18</a:t>
            </a:fld>
            <a:endParaRPr lang="en-US" altLang="en-US" sz="1200"/>
          </a:p>
        </p:txBody>
      </p:sp>
      <p:sp>
        <p:nvSpPr>
          <p:cNvPr id="101378" name="Rectangle 2"/>
          <p:cNvSpPr>
            <a:spLocks noGrp="1" noRot="1" noChangeAspect="1" noChangeArrowheads="1" noTextEdit="1"/>
          </p:cNvSpPr>
          <p:nvPr>
            <p:ph type="sldImg"/>
          </p:nvPr>
        </p:nvSpPr>
        <p:spPr>
          <a:solidFill>
            <a:srgbClr val="FFFFFF"/>
          </a:solidFill>
          <a:ln/>
          <a:extLst>
            <a:ext uri="{FAA26D3D-D897-4be2-8F04-BA451C77F1D7}"/>
          </a:extLst>
        </p:spPr>
      </p:sp>
      <p:sp>
        <p:nvSpPr>
          <p:cNvPr id="10137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en-US" altLang="en-US" dirty="0">
              <a:latin typeface="Times" pitchFamily="-84" charset="0"/>
              <a:ea typeface="ＭＳ Ｐゴシック" pitchFamily="34" charset="-128"/>
            </a:endParaRPr>
          </a:p>
        </p:txBody>
      </p:sp>
    </p:spTree>
    <p:extLst>
      <p:ext uri="{BB962C8B-B14F-4D97-AF65-F5344CB8AC3E}">
        <p14:creationId xmlns:p14="http://schemas.microsoft.com/office/powerpoint/2010/main" val="1815246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endParaRPr lang="en-US" altLang="en-US" dirty="0">
              <a:latin typeface="Times" pitchFamily="-84" charset="0"/>
              <a:ea typeface="ＭＳ Ｐゴシック" pitchFamily="34" charset="-128"/>
            </a:endParaRPr>
          </a:p>
        </p:txBody>
      </p:sp>
      <p:sp>
        <p:nvSpPr>
          <p:cNvPr id="4" name="Slide Number Placeholder 3"/>
          <p:cNvSpPr>
            <a:spLocks noGrp="1"/>
          </p:cNvSpPr>
          <p:nvPr>
            <p:ph type="sldNum" sz="quarter" idx="5"/>
          </p:nvPr>
        </p:nvSpPr>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783477" indent="-300829">
              <a:defRPr sz="2500">
                <a:solidFill>
                  <a:schemeClr val="tx1"/>
                </a:solidFill>
                <a:latin typeface="Arial" panose="020B0604020202020204" pitchFamily="34" charset="0"/>
                <a:ea typeface="ＭＳ Ｐゴシック" panose="020B0600070205080204" pitchFamily="34" charset="-128"/>
              </a:defRPr>
            </a:lvl2pPr>
            <a:lvl3pPr marL="1206621" indent="-239672">
              <a:defRPr sz="2500">
                <a:solidFill>
                  <a:schemeClr val="tx1"/>
                </a:solidFill>
                <a:latin typeface="Arial" panose="020B0604020202020204" pitchFamily="34" charset="0"/>
                <a:ea typeface="ＭＳ Ｐゴシック" panose="020B0600070205080204" pitchFamily="34" charset="-128"/>
              </a:defRPr>
            </a:lvl3pPr>
            <a:lvl4pPr marL="1689269" indent="-239672">
              <a:defRPr sz="2500">
                <a:solidFill>
                  <a:schemeClr val="tx1"/>
                </a:solidFill>
                <a:latin typeface="Arial" panose="020B0604020202020204" pitchFamily="34" charset="0"/>
                <a:ea typeface="ＭＳ Ｐゴシック" panose="020B0600070205080204" pitchFamily="34" charset="-128"/>
              </a:defRPr>
            </a:lvl4pPr>
            <a:lvl5pPr marL="2173571" indent="-239672">
              <a:defRPr sz="2500">
                <a:solidFill>
                  <a:schemeClr val="tx1"/>
                </a:solidFill>
                <a:latin typeface="Arial" panose="020B0604020202020204" pitchFamily="34" charset="0"/>
                <a:ea typeface="ＭＳ Ｐゴシック" panose="020B0600070205080204" pitchFamily="34" charset="-128"/>
              </a:defRPr>
            </a:lvl5pPr>
            <a:lvl6pPr marL="264960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125644"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01681"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07771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a:defRPr/>
            </a:pPr>
            <a:fld id="{DFEA6B33-CD68-496F-81C0-2E988B48CC78}" type="slidenum">
              <a:rPr lang="en-US" altLang="en-US" sz="1200"/>
              <a:pPr>
                <a:defRPr/>
              </a:pPr>
              <a:t>19</a:t>
            </a:fld>
            <a:endParaRPr lang="en-US" altLang="en-US" sz="1200"/>
          </a:p>
        </p:txBody>
      </p:sp>
    </p:spTree>
    <p:extLst>
      <p:ext uri="{BB962C8B-B14F-4D97-AF65-F5344CB8AC3E}">
        <p14:creationId xmlns:p14="http://schemas.microsoft.com/office/powerpoint/2010/main" val="3388285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Fig. 14.7 Allergens induce </a:t>
            </a:r>
            <a:r>
              <a:rPr lang="en-GB" sz="1200" b="1" kern="1200" dirty="0" err="1">
                <a:solidFill>
                  <a:schemeClr val="tx1"/>
                </a:solidFill>
                <a:effectLst/>
                <a:latin typeface="+mn-lt"/>
                <a:ea typeface="+mn-ea"/>
                <a:cs typeface="+mn-cs"/>
              </a:rPr>
              <a:t>signaling</a:t>
            </a:r>
            <a:r>
              <a:rPr lang="en-GB" sz="1200" b="1" kern="1200" dirty="0">
                <a:solidFill>
                  <a:schemeClr val="tx1"/>
                </a:solidFill>
                <a:effectLst/>
                <a:latin typeface="+mn-lt"/>
                <a:ea typeface="+mn-ea"/>
                <a:cs typeface="+mn-cs"/>
              </a:rPr>
              <a:t> by the </a:t>
            </a:r>
            <a:r>
              <a:rPr lang="en-GB" sz="1200" b="1" kern="1200" dirty="0" err="1">
                <a:solidFill>
                  <a:schemeClr val="tx1"/>
                </a:solidFill>
                <a:effectLst/>
                <a:latin typeface="+mn-lt"/>
                <a:ea typeface="+mn-ea"/>
                <a:cs typeface="+mn-cs"/>
              </a:rPr>
              <a:t>Fc´RI</a:t>
            </a:r>
            <a:r>
              <a:rPr lang="en-GB" sz="1200" b="1" kern="1200" dirty="0">
                <a:solidFill>
                  <a:schemeClr val="tx1"/>
                </a:solidFill>
                <a:effectLst/>
                <a:latin typeface="+mn-lt"/>
                <a:ea typeface="+mn-ea"/>
                <a:cs typeface="+mn-cs"/>
              </a:rPr>
              <a:t> receptor to cause degranulation of mast cells. </a:t>
            </a:r>
            <a:r>
              <a:rPr lang="en-GB" sz="1200" kern="1200" dirty="0">
                <a:solidFill>
                  <a:schemeClr val="tx1"/>
                </a:solidFill>
                <a:effectLst/>
                <a:latin typeface="+mn-lt"/>
                <a:ea typeface="+mn-ea"/>
                <a:cs typeface="+mn-cs"/>
              </a:rPr>
              <a:t>First panel: </a:t>
            </a:r>
            <a:r>
              <a:rPr lang="en-GB" sz="1200" kern="1200" dirty="0" err="1">
                <a:solidFill>
                  <a:schemeClr val="tx1"/>
                </a:solidFill>
                <a:effectLst/>
                <a:latin typeface="+mn-lt"/>
                <a:ea typeface="+mn-ea"/>
                <a:cs typeface="+mn-cs"/>
              </a:rPr>
              <a:t>IgE</a:t>
            </a:r>
            <a:r>
              <a:rPr lang="en-GB" sz="1200" kern="1200" dirty="0">
                <a:solidFill>
                  <a:schemeClr val="tx1"/>
                </a:solidFill>
                <a:effectLst/>
                <a:latin typeface="+mn-lt"/>
                <a:ea typeface="+mn-ea"/>
                <a:cs typeface="+mn-cs"/>
              </a:rPr>
              <a:t> specific to an allergen is bound to the high-affinity </a:t>
            </a:r>
            <a:r>
              <a:rPr lang="en-GB" sz="1200" kern="1200" dirty="0" err="1">
                <a:solidFill>
                  <a:schemeClr val="tx1"/>
                </a:solidFill>
                <a:effectLst/>
                <a:latin typeface="+mn-lt"/>
                <a:ea typeface="+mn-ea"/>
                <a:cs typeface="+mn-cs"/>
              </a:rPr>
              <a:t>IgE</a:t>
            </a:r>
            <a:r>
              <a:rPr lang="en-GB" sz="1200" kern="1200" dirty="0">
                <a:solidFill>
                  <a:schemeClr val="tx1"/>
                </a:solidFill>
                <a:effectLst/>
                <a:latin typeface="+mn-lt"/>
                <a:ea typeface="+mn-ea"/>
                <a:cs typeface="+mn-cs"/>
              </a:rPr>
              <a:t> receptor, </a:t>
            </a:r>
            <a:r>
              <a:rPr lang="en-GB" sz="1200" kern="1200" dirty="0" err="1">
                <a:solidFill>
                  <a:schemeClr val="tx1"/>
                </a:solidFill>
                <a:effectLst/>
                <a:latin typeface="+mn-lt"/>
                <a:ea typeface="+mn-ea"/>
                <a:cs typeface="+mn-cs"/>
              </a:rPr>
              <a:t>FcεRI</a:t>
            </a:r>
            <a:r>
              <a:rPr lang="en-GB" sz="1200" kern="1200" dirty="0">
                <a:solidFill>
                  <a:schemeClr val="tx1"/>
                </a:solidFill>
                <a:effectLst/>
                <a:latin typeface="+mn-lt"/>
                <a:ea typeface="+mn-ea"/>
                <a:cs typeface="+mn-cs"/>
              </a:rPr>
              <a:t>. Binding of a multivalent allergen to this </a:t>
            </a:r>
            <a:r>
              <a:rPr lang="en-GB" sz="1200" kern="1200" dirty="0" err="1">
                <a:solidFill>
                  <a:schemeClr val="tx1"/>
                </a:solidFill>
                <a:effectLst/>
                <a:latin typeface="+mn-lt"/>
                <a:ea typeface="+mn-ea"/>
                <a:cs typeface="+mn-cs"/>
              </a:rPr>
              <a:t>IgE</a:t>
            </a:r>
            <a:r>
              <a:rPr lang="en-GB" sz="1200" kern="1200" dirty="0">
                <a:solidFill>
                  <a:schemeClr val="tx1"/>
                </a:solidFill>
                <a:effectLst/>
                <a:latin typeface="+mn-lt"/>
                <a:ea typeface="+mn-ea"/>
                <a:cs typeface="+mn-cs"/>
              </a:rPr>
              <a:t> induces receptor cross-linking, leading to the phosphorylation by the bound kinases Fyn (not shown) and Lyn of the ITAMs in the </a:t>
            </a:r>
            <a:r>
              <a:rPr lang="en-GB" sz="1200" kern="1200" dirty="0" err="1">
                <a:solidFill>
                  <a:schemeClr val="tx1"/>
                </a:solidFill>
                <a:effectLst/>
                <a:latin typeface="+mn-lt"/>
                <a:ea typeface="+mn-ea"/>
                <a:cs typeface="+mn-cs"/>
              </a:rPr>
              <a:t>γ</a:t>
            </a:r>
            <a:r>
              <a:rPr lang="en-GB" sz="1200" kern="1200" dirty="0">
                <a:solidFill>
                  <a:schemeClr val="tx1"/>
                </a:solidFill>
                <a:effectLst/>
                <a:latin typeface="+mn-lt"/>
                <a:ea typeface="+mn-ea"/>
                <a:cs typeface="+mn-cs"/>
              </a:rPr>
              <a:t> chain of </a:t>
            </a:r>
            <a:r>
              <a:rPr lang="en-GB" sz="1200" kern="1200" dirty="0" err="1">
                <a:solidFill>
                  <a:schemeClr val="tx1"/>
                </a:solidFill>
                <a:effectLst/>
                <a:latin typeface="+mn-lt"/>
                <a:ea typeface="+mn-ea"/>
                <a:cs typeface="+mn-cs"/>
              </a:rPr>
              <a:t>FcεRI</a:t>
            </a:r>
            <a:r>
              <a:rPr lang="en-GB" sz="1200" kern="1200" dirty="0">
                <a:solidFill>
                  <a:schemeClr val="tx1"/>
                </a:solidFill>
                <a:effectLst/>
                <a:latin typeface="+mn-lt"/>
                <a:ea typeface="+mn-ea"/>
                <a:cs typeface="+mn-cs"/>
              </a:rPr>
              <a:t>, which is similar in structure to the TCR </a:t>
            </a:r>
            <a:r>
              <a:rPr lang="en-GB" sz="1200" kern="1200" dirty="0" err="1">
                <a:solidFill>
                  <a:schemeClr val="tx1"/>
                </a:solidFill>
                <a:effectLst/>
                <a:latin typeface="+mn-lt"/>
                <a:ea typeface="+mn-ea"/>
                <a:cs typeface="+mn-cs"/>
              </a:rPr>
              <a:t>γζ</a:t>
            </a:r>
            <a:r>
              <a:rPr lang="en-GB" sz="1200" kern="1200" dirty="0">
                <a:solidFill>
                  <a:schemeClr val="tx1"/>
                </a:solidFill>
                <a:effectLst/>
                <a:latin typeface="+mn-lt"/>
                <a:ea typeface="+mn-ea"/>
                <a:cs typeface="+mn-cs"/>
              </a:rPr>
              <a:t> chain, thus recruiting the ITAM-binding kinase </a:t>
            </a:r>
            <a:r>
              <a:rPr lang="en-GB" sz="1200" kern="1200" dirty="0" err="1">
                <a:solidFill>
                  <a:schemeClr val="tx1"/>
                </a:solidFill>
                <a:effectLst/>
                <a:latin typeface="+mn-lt"/>
                <a:ea typeface="+mn-ea"/>
                <a:cs typeface="+mn-cs"/>
              </a:rPr>
              <a:t>Syk</a:t>
            </a:r>
            <a:r>
              <a:rPr lang="en-GB" sz="1200" kern="1200" dirty="0">
                <a:solidFill>
                  <a:schemeClr val="tx1"/>
                </a:solidFill>
                <a:effectLst/>
                <a:latin typeface="+mn-lt"/>
                <a:ea typeface="+mn-ea"/>
                <a:cs typeface="+mn-cs"/>
              </a:rPr>
              <a:t>. Second panel: </a:t>
            </a:r>
            <a:r>
              <a:rPr lang="en-GB" sz="1200" kern="1200" dirty="0" err="1">
                <a:solidFill>
                  <a:schemeClr val="tx1"/>
                </a:solidFill>
                <a:effectLst/>
                <a:latin typeface="+mn-lt"/>
                <a:ea typeface="+mn-ea"/>
                <a:cs typeface="+mn-cs"/>
              </a:rPr>
              <a:t>Syk</a:t>
            </a:r>
            <a:r>
              <a:rPr lang="en-GB" sz="1200" kern="1200" dirty="0">
                <a:solidFill>
                  <a:schemeClr val="tx1"/>
                </a:solidFill>
                <a:effectLst/>
                <a:latin typeface="+mn-lt"/>
                <a:ea typeface="+mn-ea"/>
                <a:cs typeface="+mn-cs"/>
              </a:rPr>
              <a:t> phosphorylates the </a:t>
            </a:r>
            <a:r>
              <a:rPr lang="en-GB" sz="1200" kern="1200" dirty="0" err="1">
                <a:solidFill>
                  <a:schemeClr val="tx1"/>
                </a:solidFill>
                <a:effectLst/>
                <a:latin typeface="+mn-lt"/>
                <a:ea typeface="+mn-ea"/>
                <a:cs typeface="+mn-cs"/>
              </a:rPr>
              <a:t>signaling</a:t>
            </a:r>
            <a:r>
              <a:rPr lang="en-GB" sz="1200" kern="1200" dirty="0">
                <a:solidFill>
                  <a:schemeClr val="tx1"/>
                </a:solidFill>
                <a:effectLst/>
                <a:latin typeface="+mn-lt"/>
                <a:ea typeface="+mn-ea"/>
                <a:cs typeface="+mn-cs"/>
              </a:rPr>
              <a:t> molecule LAT, which recruits </a:t>
            </a:r>
            <a:r>
              <a:rPr lang="en-GB" sz="1200" kern="1200" dirty="0" err="1">
                <a:solidFill>
                  <a:schemeClr val="tx1"/>
                </a:solidFill>
                <a:effectLst/>
                <a:latin typeface="+mn-lt"/>
                <a:ea typeface="+mn-ea"/>
                <a:cs typeface="+mn-cs"/>
              </a:rPr>
              <a:t>signaling</a:t>
            </a:r>
            <a:r>
              <a:rPr lang="en-GB" sz="1200" kern="1200" dirty="0">
                <a:solidFill>
                  <a:schemeClr val="tx1"/>
                </a:solidFill>
                <a:effectLst/>
                <a:latin typeface="+mn-lt"/>
                <a:ea typeface="+mn-ea"/>
                <a:cs typeface="+mn-cs"/>
              </a:rPr>
              <a:t> components that lead to the activation of phospholipase C-</a:t>
            </a:r>
            <a:r>
              <a:rPr lang="en-GB" sz="1200" kern="1200" dirty="0" err="1">
                <a:solidFill>
                  <a:schemeClr val="tx1"/>
                </a:solidFill>
                <a:effectLst/>
                <a:latin typeface="+mn-lt"/>
                <a:ea typeface="+mn-ea"/>
                <a:cs typeface="+mn-cs"/>
              </a:rPr>
              <a:t>γ</a:t>
            </a:r>
            <a:r>
              <a:rPr lang="en-GB" sz="1200" kern="1200" dirty="0">
                <a:solidFill>
                  <a:schemeClr val="tx1"/>
                </a:solidFill>
                <a:effectLst/>
                <a:latin typeface="+mn-lt"/>
                <a:ea typeface="+mn-ea"/>
                <a:cs typeface="+mn-cs"/>
              </a:rPr>
              <a:t> (PLC-</a:t>
            </a:r>
            <a:r>
              <a:rPr lang="en-GB" sz="1200" kern="1200" dirty="0" err="1">
                <a:solidFill>
                  <a:schemeClr val="tx1"/>
                </a:solidFill>
                <a:effectLst/>
                <a:latin typeface="+mn-lt"/>
                <a:ea typeface="+mn-ea"/>
                <a:cs typeface="+mn-cs"/>
              </a:rPr>
              <a:t>γ</a:t>
            </a:r>
            <a:r>
              <a:rPr lang="en-GB" sz="1200" kern="1200" dirty="0">
                <a:solidFill>
                  <a:schemeClr val="tx1"/>
                </a:solidFill>
                <a:effectLst/>
                <a:latin typeface="+mn-lt"/>
                <a:ea typeface="+mn-ea"/>
                <a:cs typeface="+mn-cs"/>
              </a:rPr>
              <a:t>) (see Fig. 7-17). Third panel: Activated PLC-</a:t>
            </a:r>
            <a:r>
              <a:rPr lang="en-GB" sz="1200" kern="1200" dirty="0" err="1">
                <a:solidFill>
                  <a:schemeClr val="tx1"/>
                </a:solidFill>
                <a:effectLst/>
                <a:latin typeface="+mn-lt"/>
                <a:ea typeface="+mn-ea"/>
                <a:cs typeface="+mn-cs"/>
              </a:rPr>
              <a:t>γ</a:t>
            </a:r>
            <a:r>
              <a:rPr lang="en-GB" sz="1200" kern="1200" dirty="0">
                <a:solidFill>
                  <a:schemeClr val="tx1"/>
                </a:solidFill>
                <a:effectLst/>
                <a:latin typeface="+mn-lt"/>
                <a:ea typeface="+mn-ea"/>
                <a:cs typeface="+mn-cs"/>
              </a:rPr>
              <a:t> cleaves phosphatidylinositol 4,5-bisphosphate (PIP</a:t>
            </a:r>
            <a:r>
              <a:rPr lang="en-GB" sz="1200" kern="1200" baseline="-25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generating inositol 1,4,5-trisphosphate (IP</a:t>
            </a:r>
            <a:r>
              <a:rPr lang="en-GB" sz="1200" kern="1200" baseline="-25000" dirty="0">
                <a:solidFill>
                  <a:schemeClr val="tx1"/>
                </a:solidFill>
                <a:effectLst/>
                <a:latin typeface="+mn-lt"/>
                <a:ea typeface="+mn-ea"/>
                <a:cs typeface="+mn-cs"/>
              </a:rPr>
              <a:t>3</a:t>
            </a:r>
            <a:r>
              <a:rPr lang="en-GB" sz="1200" kern="1200" dirty="0">
                <a:solidFill>
                  <a:schemeClr val="tx1"/>
                </a:solidFill>
                <a:effectLst/>
                <a:latin typeface="+mn-lt"/>
                <a:ea typeface="+mn-ea"/>
                <a:cs typeface="+mn-cs"/>
              </a:rPr>
              <a:t>), which acts on receptors in the membrane of the endoplasmic reticulum (ER) to induce the release of calcium ions (Ca</a:t>
            </a:r>
            <a:r>
              <a:rPr lang="en-GB" sz="1200" kern="1200" baseline="30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into the cytosol. Fourth panel: This increase in cytosolic Ca</a:t>
            </a:r>
            <a:r>
              <a:rPr lang="en-GB" sz="1200" kern="1200" baseline="30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ions induces the fusion of membranes of the preformed secretory granules in the mast-cell cytoplasm with the cell’s plasma membrane (mechanisms not shown) to release the granule’s contents, such as histamine, into the extracellular space.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20</a:t>
            </a:fld>
            <a:endParaRPr lang="en-US"/>
          </a:p>
        </p:txBody>
      </p:sp>
    </p:spTree>
    <p:extLst>
      <p:ext uri="{BB962C8B-B14F-4D97-AF65-F5344CB8AC3E}">
        <p14:creationId xmlns:p14="http://schemas.microsoft.com/office/powerpoint/2010/main" val="3432606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783477" indent="-300829">
              <a:defRPr sz="2500">
                <a:solidFill>
                  <a:schemeClr val="tx1"/>
                </a:solidFill>
                <a:latin typeface="Arial" panose="020B0604020202020204" pitchFamily="34" charset="0"/>
                <a:ea typeface="ＭＳ Ｐゴシック" panose="020B0600070205080204" pitchFamily="34" charset="-128"/>
              </a:defRPr>
            </a:lvl2pPr>
            <a:lvl3pPr marL="1206621" indent="-239672">
              <a:defRPr sz="2500">
                <a:solidFill>
                  <a:schemeClr val="tx1"/>
                </a:solidFill>
                <a:latin typeface="Arial" panose="020B0604020202020204" pitchFamily="34" charset="0"/>
                <a:ea typeface="ＭＳ Ｐゴシック" panose="020B0600070205080204" pitchFamily="34" charset="-128"/>
              </a:defRPr>
            </a:lvl3pPr>
            <a:lvl4pPr marL="1689269" indent="-239672">
              <a:defRPr sz="2500">
                <a:solidFill>
                  <a:schemeClr val="tx1"/>
                </a:solidFill>
                <a:latin typeface="Arial" panose="020B0604020202020204" pitchFamily="34" charset="0"/>
                <a:ea typeface="ＭＳ Ｐゴシック" panose="020B0600070205080204" pitchFamily="34" charset="-128"/>
              </a:defRPr>
            </a:lvl4pPr>
            <a:lvl5pPr marL="2173571" indent="-239672">
              <a:defRPr sz="2500">
                <a:solidFill>
                  <a:schemeClr val="tx1"/>
                </a:solidFill>
                <a:latin typeface="Arial" panose="020B0604020202020204" pitchFamily="34" charset="0"/>
                <a:ea typeface="ＭＳ Ｐゴシック" panose="020B0600070205080204" pitchFamily="34" charset="-128"/>
              </a:defRPr>
            </a:lvl5pPr>
            <a:lvl6pPr marL="264960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125644"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01681"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07771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a:defRPr/>
            </a:pPr>
            <a:fld id="{D4E5DEC7-8854-49DE-BF5A-8E96CCB7CE3F}" type="slidenum">
              <a:rPr lang="en-US" altLang="en-US" sz="1200"/>
              <a:pPr>
                <a:defRPr/>
              </a:pPr>
              <a:t>21</a:t>
            </a:fld>
            <a:endParaRPr lang="en-US" altLang="en-US" sz="1200"/>
          </a:p>
        </p:txBody>
      </p:sp>
      <p:sp>
        <p:nvSpPr>
          <p:cNvPr id="101378" name="Rectangle 2"/>
          <p:cNvSpPr>
            <a:spLocks noGrp="1" noRot="1" noChangeAspect="1" noChangeArrowheads="1" noTextEdit="1"/>
          </p:cNvSpPr>
          <p:nvPr>
            <p:ph type="sldImg"/>
          </p:nvPr>
        </p:nvSpPr>
        <p:spPr>
          <a:solidFill>
            <a:srgbClr val="FFFFFF"/>
          </a:solidFill>
          <a:ln/>
          <a:extLst>
            <a:ext uri="{FAA26D3D-D897-4be2-8F04-BA451C77F1D7}"/>
          </a:extLst>
        </p:spPr>
      </p:sp>
      <p:sp>
        <p:nvSpPr>
          <p:cNvPr id="10137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en-US" altLang="en-US" dirty="0">
              <a:latin typeface="Times" pitchFamily="-84" charset="0"/>
              <a:ea typeface="ＭＳ Ｐゴシック" pitchFamily="34" charset="-128"/>
            </a:endParaRPr>
          </a:p>
        </p:txBody>
      </p:sp>
    </p:spTree>
    <p:extLst>
      <p:ext uri="{BB962C8B-B14F-4D97-AF65-F5344CB8AC3E}">
        <p14:creationId xmlns:p14="http://schemas.microsoft.com/office/powerpoint/2010/main" val="3589365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783477" indent="-300829">
              <a:defRPr sz="2500">
                <a:solidFill>
                  <a:schemeClr val="tx1"/>
                </a:solidFill>
                <a:latin typeface="Arial" panose="020B0604020202020204" pitchFamily="34" charset="0"/>
                <a:ea typeface="ＭＳ Ｐゴシック" panose="020B0600070205080204" pitchFamily="34" charset="-128"/>
              </a:defRPr>
            </a:lvl2pPr>
            <a:lvl3pPr marL="1206621" indent="-239672">
              <a:defRPr sz="2500">
                <a:solidFill>
                  <a:schemeClr val="tx1"/>
                </a:solidFill>
                <a:latin typeface="Arial" panose="020B0604020202020204" pitchFamily="34" charset="0"/>
                <a:ea typeface="ＭＳ Ｐゴシック" panose="020B0600070205080204" pitchFamily="34" charset="-128"/>
              </a:defRPr>
            </a:lvl3pPr>
            <a:lvl4pPr marL="1689269" indent="-239672">
              <a:defRPr sz="2500">
                <a:solidFill>
                  <a:schemeClr val="tx1"/>
                </a:solidFill>
                <a:latin typeface="Arial" panose="020B0604020202020204" pitchFamily="34" charset="0"/>
                <a:ea typeface="ＭＳ Ｐゴシック" panose="020B0600070205080204" pitchFamily="34" charset="-128"/>
              </a:defRPr>
            </a:lvl4pPr>
            <a:lvl5pPr marL="2173571" indent="-239672">
              <a:defRPr sz="2500">
                <a:solidFill>
                  <a:schemeClr val="tx1"/>
                </a:solidFill>
                <a:latin typeface="Arial" panose="020B0604020202020204" pitchFamily="34" charset="0"/>
                <a:ea typeface="ＭＳ Ｐゴシック" panose="020B0600070205080204" pitchFamily="34" charset="-128"/>
              </a:defRPr>
            </a:lvl5pPr>
            <a:lvl6pPr marL="264960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125644"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01681"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07771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a:defRPr/>
            </a:pPr>
            <a:fld id="{630C408C-510E-47C5-9DB5-C6A1C9BDFEBE}" type="slidenum">
              <a:rPr lang="en-US" altLang="en-US" sz="1200"/>
              <a:pPr>
                <a:defRPr/>
              </a:pPr>
              <a:t>22</a:t>
            </a:fld>
            <a:endParaRPr lang="en-US" altLang="en-US" sz="1200"/>
          </a:p>
        </p:txBody>
      </p:sp>
      <p:sp>
        <p:nvSpPr>
          <p:cNvPr id="163842" name="Rectangle 2"/>
          <p:cNvSpPr>
            <a:spLocks noGrp="1" noRot="1" noChangeAspect="1" noChangeArrowheads="1" noTextEdit="1"/>
          </p:cNvSpPr>
          <p:nvPr>
            <p:ph type="sldImg"/>
          </p:nvPr>
        </p:nvSpPr>
        <p:spPr>
          <a:ln/>
          <a:extLst>
            <a:ext uri="{FAA26D3D-D897-4be2-8F04-BA451C77F1D7}"/>
          </a:extLst>
        </p:spPr>
      </p:sp>
      <p:sp>
        <p:nvSpPr>
          <p:cNvPr id="163843" name="Rectangle 3"/>
          <p:cNvSpPr>
            <a:spLocks noGrp="1" noChangeArrowheads="1"/>
          </p:cNvSpPr>
          <p:nvPr>
            <p:ph type="body" idx="1"/>
          </p:nvPr>
        </p:nvSpPr>
        <p:spPr/>
        <p:txBody>
          <a:bodyPr/>
          <a:lstStyle/>
          <a:p>
            <a:pPr eaLnBrk="1" hangingPunct="1">
              <a:defRPr/>
            </a:pPr>
            <a:endParaRPr lang="en-US" altLang="en-US" dirty="0">
              <a:latin typeface="Times" pitchFamily="-84" charset="0"/>
              <a:ea typeface="ＭＳ Ｐゴシック" pitchFamily="34" charset="-128"/>
            </a:endParaRPr>
          </a:p>
        </p:txBody>
      </p:sp>
    </p:spTree>
    <p:extLst>
      <p:ext uri="{BB962C8B-B14F-4D97-AF65-F5344CB8AC3E}">
        <p14:creationId xmlns:p14="http://schemas.microsoft.com/office/powerpoint/2010/main" val="17758830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14.28 The physical effects of </a:t>
            </a:r>
            <a:r>
              <a:rPr lang="en-US" sz="1200" b="1" kern="1200" dirty="0" err="1">
                <a:solidFill>
                  <a:schemeClr val="tx1"/>
                </a:solidFill>
                <a:effectLst/>
                <a:latin typeface="+mn-lt"/>
                <a:ea typeface="+mn-ea"/>
                <a:cs typeface="+mn-cs"/>
              </a:rPr>
              <a:t>IgE</a:t>
            </a:r>
            <a:r>
              <a:rPr lang="en-US" sz="1200" b="1" kern="1200" dirty="0">
                <a:solidFill>
                  <a:schemeClr val="tx1"/>
                </a:solidFill>
                <a:effectLst/>
                <a:latin typeface="+mn-lt"/>
                <a:ea typeface="+mn-ea"/>
                <a:cs typeface="+mn-cs"/>
              </a:rPr>
              <a:t>-mediated mast-cell degranulation vary with the tissue exposed to allergen.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24</a:t>
            </a:fld>
            <a:endParaRPr lang="en-US"/>
          </a:p>
        </p:txBody>
      </p:sp>
    </p:spTree>
    <p:extLst>
      <p:ext uri="{BB962C8B-B14F-4D97-AF65-F5344CB8AC3E}">
        <p14:creationId xmlns:p14="http://schemas.microsoft.com/office/powerpoint/2010/main" val="3621790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solidFill>
                  <a:srgbClr val="800000"/>
                </a:solidFill>
              </a:rPr>
              <a:t>Does this form of immunity follow classic rules of induction of adaptive responses?</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dirty="0">
              <a:solidFill>
                <a:srgbClr val="800000"/>
              </a:solidFil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dirty="0">
              <a:solidFill>
                <a:srgbClr val="800000"/>
              </a:solidFill>
            </a:endParaRPr>
          </a:p>
          <a:p>
            <a:endParaRPr lang="en-US" dirty="0"/>
          </a:p>
        </p:txBody>
      </p:sp>
      <p:sp>
        <p:nvSpPr>
          <p:cNvPr id="4" name="Slide Number Placeholder 3"/>
          <p:cNvSpPr>
            <a:spLocks noGrp="1"/>
          </p:cNvSpPr>
          <p:nvPr>
            <p:ph type="sldNum" sz="quarter" idx="10"/>
          </p:nvPr>
        </p:nvSpPr>
        <p:spPr/>
        <p:txBody>
          <a:bodyPr/>
          <a:lstStyle/>
          <a:p>
            <a:fld id="{2A32A3A9-5735-704C-BFBD-71FD173101D8}" type="slidenum">
              <a:rPr lang="en-US" smtClean="0"/>
              <a:t>2</a:t>
            </a:fld>
            <a:endParaRPr lang="en-US" dirty="0"/>
          </a:p>
        </p:txBody>
      </p:sp>
    </p:spTree>
    <p:extLst>
      <p:ext uri="{BB962C8B-B14F-4D97-AF65-F5344CB8AC3E}">
        <p14:creationId xmlns:p14="http://schemas.microsoft.com/office/powerpoint/2010/main" val="62517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14.17 Activated mast cells release proteases, toxic mediators, cytokines, chemokines, and lipid mediators.</a:t>
            </a:r>
            <a:r>
              <a:rPr lang="en-US" sz="1200" kern="1200" dirty="0">
                <a:solidFill>
                  <a:schemeClr val="tx1"/>
                </a:solidFill>
                <a:effectLst/>
                <a:latin typeface="+mn-lt"/>
                <a:ea typeface="+mn-ea"/>
                <a:cs typeface="+mn-cs"/>
              </a:rPr>
              <a:t> The red-shaded boxes list the inflammatory mediators: proteases, histamine, heparin, and TNF-α. These are preformed, packaged in granules, and are released immediately when a mast cell is activated by antigen cross-linking of </a:t>
            </a:r>
            <a:r>
              <a:rPr lang="en-US" sz="1200" kern="1200" dirty="0" err="1">
                <a:solidFill>
                  <a:schemeClr val="tx1"/>
                </a:solidFill>
                <a:effectLst/>
                <a:latin typeface="+mn-lt"/>
                <a:ea typeface="+mn-ea"/>
                <a:cs typeface="+mn-cs"/>
              </a:rPr>
              <a:t>FcεRI</a:t>
            </a:r>
            <a:r>
              <a:rPr lang="en-US" sz="1200" kern="1200" dirty="0">
                <a:solidFill>
                  <a:schemeClr val="tx1"/>
                </a:solidFill>
                <a:effectLst/>
                <a:latin typeface="+mn-lt"/>
                <a:ea typeface="+mn-ea"/>
                <a:cs typeface="+mn-cs"/>
              </a:rPr>
              <a:t> armed with antigen-specific </a:t>
            </a:r>
            <a:r>
              <a:rPr lang="en-US" sz="1200" kern="1200" dirty="0" err="1">
                <a:solidFill>
                  <a:schemeClr val="tx1"/>
                </a:solidFill>
                <a:effectLst/>
                <a:latin typeface="+mn-lt"/>
                <a:ea typeface="+mn-ea"/>
                <a:cs typeface="+mn-cs"/>
              </a:rPr>
              <a:t>IgE</a:t>
            </a:r>
            <a:r>
              <a:rPr lang="en-US" sz="1200" kern="1200" dirty="0">
                <a:solidFill>
                  <a:schemeClr val="tx1"/>
                </a:solidFill>
                <a:effectLst/>
                <a:latin typeface="+mn-lt"/>
                <a:ea typeface="+mn-ea"/>
                <a:cs typeface="+mn-cs"/>
              </a:rPr>
              <a:t>. TNF-α continues to be synthesized after mast-cell activation. The unshaded boxes list the inflammatory mediators that are made and released after activation of the mast cell. </a:t>
            </a: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25</a:t>
            </a:fld>
            <a:endParaRPr lang="en-US"/>
          </a:p>
        </p:txBody>
      </p:sp>
    </p:spTree>
    <p:extLst>
      <p:ext uri="{BB962C8B-B14F-4D97-AF65-F5344CB8AC3E}">
        <p14:creationId xmlns:p14="http://schemas.microsoft.com/office/powerpoint/2010/main" val="3233821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A7E9C7F-796F-E84C-BCD7-4966F1868648}" type="slidenum">
              <a:rPr lang="en-US" altLang="en-US" smtClean="0"/>
              <a:pPr>
                <a:defRPr/>
              </a:pPr>
              <a:t>28</a:t>
            </a:fld>
            <a:endParaRPr lang="en-US" altLang="en-US"/>
          </a:p>
        </p:txBody>
      </p:sp>
    </p:spTree>
    <p:extLst>
      <p:ext uri="{BB962C8B-B14F-4D97-AF65-F5344CB8AC3E}">
        <p14:creationId xmlns:p14="http://schemas.microsoft.com/office/powerpoint/2010/main" val="40302152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Fig. 14.1 </a:t>
            </a:r>
            <a:r>
              <a:rPr lang="en-GB" sz="1200" b="1" kern="1200" dirty="0" err="1">
                <a:solidFill>
                  <a:schemeClr val="tx1"/>
                </a:solidFill>
                <a:effectLst/>
                <a:latin typeface="+mn-lt"/>
                <a:ea typeface="+mn-ea"/>
                <a:cs typeface="+mn-cs"/>
              </a:rPr>
              <a:t>IgE</a:t>
            </a:r>
            <a:r>
              <a:rPr lang="en-GB" sz="1200" b="1" kern="1200" dirty="0">
                <a:solidFill>
                  <a:schemeClr val="tx1"/>
                </a:solidFill>
                <a:effectLst/>
                <a:latin typeface="+mn-lt"/>
                <a:ea typeface="+mn-ea"/>
                <a:cs typeface="+mn-cs"/>
              </a:rPr>
              <a:t>-mediated reactions to extrinsic antigens. </a:t>
            </a:r>
            <a:r>
              <a:rPr lang="en-GB" sz="1200" kern="1200" dirty="0">
                <a:solidFill>
                  <a:schemeClr val="tx1"/>
                </a:solidFill>
                <a:effectLst/>
                <a:latin typeface="+mn-lt"/>
                <a:ea typeface="+mn-ea"/>
                <a:cs typeface="+mn-cs"/>
              </a:rPr>
              <a:t>All IgE-mediated responses involve mast-cell degranulation, but the symptoms experienced by the individual can be very different depending, for example, on whether the allergen is injected directly into the bloodstream, is eaten, or comes into contact with the mucosa of the ocular or respiratory tract.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30</a:t>
            </a:fld>
            <a:endParaRPr lang="en-US"/>
          </a:p>
        </p:txBody>
      </p:sp>
    </p:spTree>
    <p:extLst>
      <p:ext uri="{BB962C8B-B14F-4D97-AF65-F5344CB8AC3E}">
        <p14:creationId xmlns:p14="http://schemas.microsoft.com/office/powerpoint/2010/main" val="201458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14.33 The acute response in allergic asthma leads to chronic inflammation of the airways mediated by T</a:t>
            </a:r>
            <a:r>
              <a:rPr lang="en-US" sz="1200" b="1" kern="1200" baseline="-25000" dirty="0">
                <a:solidFill>
                  <a:schemeClr val="tx1"/>
                </a:solidFill>
                <a:effectLst/>
                <a:latin typeface="+mn-lt"/>
                <a:ea typeface="+mn-ea"/>
                <a:cs typeface="+mn-cs"/>
              </a:rPr>
              <a:t>H</a:t>
            </a:r>
            <a:r>
              <a:rPr lang="en-US" sz="1200" b="1" kern="1200" dirty="0">
                <a:solidFill>
                  <a:schemeClr val="tx1"/>
                </a:solidFill>
                <a:effectLst/>
                <a:latin typeface="+mn-lt"/>
                <a:ea typeface="+mn-ea"/>
                <a:cs typeface="+mn-cs"/>
              </a:rPr>
              <a:t>2 cells.</a:t>
            </a:r>
            <a:r>
              <a:rPr lang="en-US" sz="1200" kern="1200" dirty="0">
                <a:solidFill>
                  <a:schemeClr val="tx1"/>
                </a:solidFill>
                <a:effectLst/>
                <a:latin typeface="+mn-lt"/>
                <a:ea typeface="+mn-ea"/>
                <a:cs typeface="+mn-cs"/>
              </a:rPr>
              <a:t> First panel: in sensitized individuals, mast cells bearing allergen-specific </a:t>
            </a:r>
            <a:r>
              <a:rPr lang="en-US" sz="1200" kern="1200" dirty="0" err="1">
                <a:solidFill>
                  <a:schemeClr val="tx1"/>
                </a:solidFill>
                <a:effectLst/>
                <a:latin typeface="+mn-lt"/>
                <a:ea typeface="+mn-ea"/>
                <a:cs typeface="+mn-cs"/>
              </a:rPr>
              <a:t>IgE</a:t>
            </a:r>
            <a:r>
              <a:rPr lang="en-US" sz="1200" kern="1200" dirty="0">
                <a:solidFill>
                  <a:schemeClr val="tx1"/>
                </a:solidFill>
                <a:effectLst/>
                <a:latin typeface="+mn-lt"/>
                <a:ea typeface="+mn-ea"/>
                <a:cs typeface="+mn-cs"/>
              </a:rPr>
              <a:t> are present in the mucosa of the airways. Second panel: allergen-induced cross-linking of complexes of </a:t>
            </a:r>
            <a:r>
              <a:rPr lang="en-US" sz="1200" kern="1200" dirty="0" err="1">
                <a:solidFill>
                  <a:schemeClr val="tx1"/>
                </a:solidFill>
                <a:effectLst/>
                <a:latin typeface="+mn-lt"/>
                <a:ea typeface="+mn-ea"/>
                <a:cs typeface="+mn-cs"/>
              </a:rPr>
              <a:t>IgE</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FcεRI</a:t>
            </a:r>
            <a:r>
              <a:rPr lang="en-US" sz="1200" kern="1200" dirty="0">
                <a:solidFill>
                  <a:schemeClr val="tx1"/>
                </a:solidFill>
                <a:effectLst/>
                <a:latin typeface="+mn-lt"/>
                <a:ea typeface="+mn-ea"/>
                <a:cs typeface="+mn-cs"/>
              </a:rPr>
              <a:t> on the cell surface activates the mast cell to secrete inflammatory mediators. They cause contraction of bronchial smooth muscle and increased epithelial secretion of mucus. Together these responses lead to airway obstruction. Third panel: increased blood-vessel permeability leads to edema and an influx of inflammatory cells, including eosinophils and T</a:t>
            </a:r>
            <a:r>
              <a:rPr lang="en-US" sz="1200" kern="1200" baseline="-25000" dirty="0">
                <a:solidFill>
                  <a:schemeClr val="tx1"/>
                </a:solidFill>
                <a:effectLst/>
                <a:latin typeface="+mn-lt"/>
                <a:ea typeface="+mn-ea"/>
                <a:cs typeface="+mn-cs"/>
              </a:rPr>
              <a:t>H</a:t>
            </a:r>
            <a:r>
              <a:rPr lang="en-US" sz="1200" kern="1200" dirty="0">
                <a:solidFill>
                  <a:schemeClr val="tx1"/>
                </a:solidFill>
                <a:effectLst/>
                <a:latin typeface="+mn-lt"/>
                <a:ea typeface="+mn-ea"/>
                <a:cs typeface="+mn-cs"/>
              </a:rPr>
              <a:t>2 cells. Activated mast cells and T</a:t>
            </a:r>
            <a:r>
              <a:rPr lang="en-US" sz="1200" kern="1200" baseline="-25000" dirty="0">
                <a:solidFill>
                  <a:schemeClr val="tx1"/>
                </a:solidFill>
                <a:effectLst/>
                <a:latin typeface="+mn-lt"/>
                <a:ea typeface="+mn-ea"/>
                <a:cs typeface="+mn-cs"/>
              </a:rPr>
              <a:t>H</a:t>
            </a:r>
            <a:r>
              <a:rPr lang="en-US" sz="1200" kern="1200" dirty="0">
                <a:solidFill>
                  <a:schemeClr val="tx1"/>
                </a:solidFill>
                <a:effectLst/>
                <a:latin typeface="+mn-lt"/>
                <a:ea typeface="+mn-ea"/>
                <a:cs typeface="+mn-cs"/>
              </a:rPr>
              <a:t>2 cells secrete cytokines that augment eosinophil activation and degranulation, causing further tissue injury and influx of inflammatory cells. The end result is a chronic inflammation that causes irreversible damage to the airways.</a:t>
            </a: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31</a:t>
            </a:fld>
            <a:endParaRPr lang="en-US"/>
          </a:p>
        </p:txBody>
      </p:sp>
    </p:spTree>
    <p:extLst>
      <p:ext uri="{BB962C8B-B14F-4D97-AF65-F5344CB8AC3E}">
        <p14:creationId xmlns:p14="http://schemas.microsoft.com/office/powerpoint/2010/main" val="3654309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Fig. 14.5 Susceptibility loci for asthma.</a:t>
            </a:r>
            <a:r>
              <a:rPr lang="en-GB" sz="1200" kern="1200" dirty="0">
                <a:solidFill>
                  <a:schemeClr val="tx1"/>
                </a:solidFill>
                <a:effectLst/>
                <a:latin typeface="+mn-lt"/>
                <a:ea typeface="+mn-ea"/>
                <a:cs typeface="+mn-cs"/>
              </a:rPr>
              <a:t> Loci that have shown linkage on the basis of GWASs or targeted gene analysis are listed, separated into genes that are expressed in epithelial cells of the airways, genes that regulate the differentiation and/or function of CD4 T cells and ILC2 cells, and genes with other miscellaneous or unknown functions.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32</a:t>
            </a:fld>
            <a:endParaRPr lang="en-US"/>
          </a:p>
        </p:txBody>
      </p:sp>
    </p:spTree>
    <p:extLst>
      <p:ext uri="{BB962C8B-B14F-4D97-AF65-F5344CB8AC3E}">
        <p14:creationId xmlns:p14="http://schemas.microsoft.com/office/powerpoint/2010/main" val="3342521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14.32 Allergic rhinitis is caused by allergens entering the respiratory tract.</a:t>
            </a:r>
            <a:r>
              <a:rPr lang="en-US" sz="1200" kern="1200" dirty="0">
                <a:solidFill>
                  <a:schemeClr val="tx1"/>
                </a:solidFill>
                <a:effectLst/>
                <a:latin typeface="+mn-lt"/>
                <a:ea typeface="+mn-ea"/>
                <a:cs typeface="+mn-cs"/>
              </a:rPr>
              <a:t> Histamine and other mediators released by activated mast cells increase the permeability of local capillaries and activate the nasal epithelium to produce mucus. Blood-borne eosinophils are attracted into the inflamed nasal tissue, where they are activated to release their inflammatory mediators. Activated eosinophils are shed into nasal passages and are removed from the body in the mucus.</a:t>
            </a: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34</a:t>
            </a:fld>
            <a:endParaRPr lang="en-US"/>
          </a:p>
        </p:txBody>
      </p:sp>
    </p:spTree>
    <p:extLst>
      <p:ext uri="{BB962C8B-B14F-4D97-AF65-F5344CB8AC3E}">
        <p14:creationId xmlns:p14="http://schemas.microsoft.com/office/powerpoint/2010/main" val="1223906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Lactose intolerance</a:t>
            </a:r>
            <a:r>
              <a:rPr lang="en-US" baseline="0" dirty="0"/>
              <a:t> = </a:t>
            </a:r>
            <a:r>
              <a:rPr lang="en-US" dirty="0"/>
              <a:t>No immune cell in sight</a:t>
            </a:r>
          </a:p>
        </p:txBody>
      </p:sp>
      <p:sp>
        <p:nvSpPr>
          <p:cNvPr id="4" name="Slide Number Placeholder 3"/>
          <p:cNvSpPr>
            <a:spLocks noGrp="1"/>
          </p:cNvSpPr>
          <p:nvPr>
            <p:ph type="sldNum" sz="quarter" idx="10"/>
          </p:nvPr>
        </p:nvSpPr>
        <p:spPr/>
        <p:txBody>
          <a:bodyPr/>
          <a:lstStyle/>
          <a:p>
            <a:fld id="{55C7F879-D6E9-5E42-954B-6F7202A2273B}" type="slidenum">
              <a:rPr lang="en-US" smtClean="0"/>
              <a:t>35</a:t>
            </a:fld>
            <a:endParaRPr lang="en-US" dirty="0"/>
          </a:p>
        </p:txBody>
      </p:sp>
    </p:spTree>
    <p:extLst>
      <p:ext uri="{BB962C8B-B14F-4D97-AF65-F5344CB8AC3E}">
        <p14:creationId xmlns:p14="http://schemas.microsoft.com/office/powerpoint/2010/main" val="29554367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A7E9C7F-796F-E84C-BCD7-4966F1868648}" type="slidenum">
              <a:rPr lang="en-US" altLang="en-US" smtClean="0"/>
              <a:pPr>
                <a:defRPr/>
              </a:pPr>
              <a:t>36</a:t>
            </a:fld>
            <a:endParaRPr lang="en-US" altLang="en-US"/>
          </a:p>
        </p:txBody>
      </p:sp>
    </p:spTree>
    <p:extLst>
      <p:ext uri="{BB962C8B-B14F-4D97-AF65-F5344CB8AC3E}">
        <p14:creationId xmlns:p14="http://schemas.microsoft.com/office/powerpoint/2010/main" val="23919373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sz="2000" dirty="0">
                <a:latin typeface="Helvetica"/>
                <a:cs typeface="Helvetica"/>
              </a:rPr>
              <a:t>Are Clostridia and/or butyrate necessary</a:t>
            </a:r>
          </a:p>
          <a:p>
            <a:r>
              <a:rPr lang="en-US" sz="2000" dirty="0">
                <a:latin typeface="Helvetica"/>
                <a:cs typeface="Helvetica"/>
              </a:rPr>
              <a:t>for retinoic acid (RA) mediated antigen specific</a:t>
            </a:r>
          </a:p>
          <a:p>
            <a:r>
              <a:rPr lang="en-US" sz="2000" dirty="0">
                <a:latin typeface="Helvetica"/>
                <a:cs typeface="Helvetica"/>
              </a:rPr>
              <a:t> </a:t>
            </a:r>
            <a:r>
              <a:rPr lang="en-US" sz="2000" dirty="0" err="1">
                <a:latin typeface="Helvetica"/>
                <a:cs typeface="Helvetica"/>
              </a:rPr>
              <a:t>Treg</a:t>
            </a:r>
            <a:r>
              <a:rPr lang="en-US" sz="2000" dirty="0">
                <a:latin typeface="Helvetica"/>
                <a:cs typeface="Helvetica"/>
              </a:rPr>
              <a:t> induction?</a:t>
            </a:r>
          </a:p>
          <a:p>
            <a:endParaRPr lang="en-US" sz="2000" dirty="0"/>
          </a:p>
        </p:txBody>
      </p:sp>
      <p:sp>
        <p:nvSpPr>
          <p:cNvPr id="4" name="Slide Number Placeholder 3"/>
          <p:cNvSpPr>
            <a:spLocks noGrp="1"/>
          </p:cNvSpPr>
          <p:nvPr>
            <p:ph type="sldNum" sz="quarter" idx="10"/>
          </p:nvPr>
        </p:nvSpPr>
        <p:spPr/>
        <p:txBody>
          <a:bodyPr/>
          <a:lstStyle/>
          <a:p>
            <a:fld id="{EB8CE66D-723D-0A49-8A92-755E89D6B089}" type="slidenum">
              <a:rPr lang="en-US" smtClean="0"/>
              <a:t>39</a:t>
            </a:fld>
            <a:endParaRPr lang="en-US"/>
          </a:p>
        </p:txBody>
      </p:sp>
    </p:spTree>
    <p:extLst>
      <p:ext uri="{BB962C8B-B14F-4D97-AF65-F5344CB8AC3E}">
        <p14:creationId xmlns:p14="http://schemas.microsoft.com/office/powerpoint/2010/main" val="22336852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Fig. 14.17 (Part 1) Approaches to the treatment of allergic disease.</a:t>
            </a:r>
            <a:r>
              <a:rPr lang="en-GB" sz="1200" kern="1200" dirty="0">
                <a:solidFill>
                  <a:schemeClr val="tx1"/>
                </a:solidFill>
                <a:effectLst/>
                <a:latin typeface="+mn-lt"/>
                <a:ea typeface="+mn-ea"/>
                <a:cs typeface="+mn-cs"/>
              </a:rPr>
              <a:t> Examples of treatments in current clinical use for allergic reactions are listed in the top half of the table, with approaches under investigation listed below. </a:t>
            </a:r>
            <a:r>
              <a:rPr lang="en-GB" sz="1200" kern="1200" dirty="0" err="1">
                <a:solidFill>
                  <a:schemeClr val="tx1"/>
                </a:solidFill>
                <a:effectLst/>
                <a:latin typeface="+mn-lt"/>
                <a:ea typeface="+mn-ea"/>
                <a:cs typeface="+mn-cs"/>
              </a:rPr>
              <a:t>mAb</a:t>
            </a:r>
            <a:r>
              <a:rPr lang="en-GB" sz="1200" kern="1200" dirty="0">
                <a:solidFill>
                  <a:schemeClr val="tx1"/>
                </a:solidFill>
                <a:effectLst/>
                <a:latin typeface="+mn-lt"/>
                <a:ea typeface="+mn-ea"/>
                <a:cs typeface="+mn-cs"/>
              </a:rPr>
              <a:t>, monoclonal antibody against monomeric galectin-10.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42</a:t>
            </a:fld>
            <a:endParaRPr lang="en-US"/>
          </a:p>
        </p:txBody>
      </p:sp>
    </p:spTree>
    <p:extLst>
      <p:ext uri="{BB962C8B-B14F-4D97-AF65-F5344CB8AC3E}">
        <p14:creationId xmlns:p14="http://schemas.microsoft.com/office/powerpoint/2010/main" val="912343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14.2 Four types of hypersensitivity reaction are caused by different mechanisms.</a:t>
            </a:r>
            <a:r>
              <a:rPr lang="en-US" sz="1200" kern="1200" dirty="0">
                <a:solidFill>
                  <a:schemeClr val="tx1"/>
                </a:solidFill>
                <a:effectLst/>
                <a:latin typeface="+mn-lt"/>
                <a:ea typeface="+mn-ea"/>
                <a:cs typeface="+mn-cs"/>
              </a:rPr>
              <a:t> Type I hypersensitivity reactions involve the interaction of soluble allergens with specific </a:t>
            </a:r>
            <a:r>
              <a:rPr lang="en-US" sz="1200" kern="1200" dirty="0" err="1">
                <a:solidFill>
                  <a:schemeClr val="tx1"/>
                </a:solidFill>
                <a:effectLst/>
                <a:latin typeface="+mn-lt"/>
                <a:ea typeface="+mn-ea"/>
                <a:cs typeface="+mn-cs"/>
              </a:rPr>
              <a:t>IgE</a:t>
            </a:r>
            <a:r>
              <a:rPr lang="en-US" sz="1200" kern="1200" dirty="0">
                <a:solidFill>
                  <a:schemeClr val="tx1"/>
                </a:solidFill>
                <a:effectLst/>
                <a:latin typeface="+mn-lt"/>
                <a:ea typeface="+mn-ea"/>
                <a:cs typeface="+mn-cs"/>
              </a:rPr>
              <a:t>, causing mast-cell degranulation (first panels). Type II hypersensitivity reactions are mediated by IgG recognizing new epitopes of altered human proteins. Penicillin is shown forming a new epitope by chemically modifying a cell-surface protein (second panels). Type III hypersensitivity reactions are caused by IgG made against a foreign soluble protein, such as a therapeutic mouse monoclonal antibody. These form immune complexes that deposit in tissues, fix complement, and induce inflammation mediated by phagocytes (third panels). Type IV hypersensitivity reactions are caused by a CD4 or CD8 T-cell response to complexes of MHC class II and peptide antigens derived from foreign proteins or from chemically modified human proteins. A CD4 T-cell response to nickel (Ni)-modified peptides is shown here (fourth panels). </a:t>
            </a: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3</a:t>
            </a:fld>
            <a:endParaRPr lang="en-US"/>
          </a:p>
        </p:txBody>
      </p:sp>
    </p:spTree>
    <p:extLst>
      <p:ext uri="{BB962C8B-B14F-4D97-AF65-F5344CB8AC3E}">
        <p14:creationId xmlns:p14="http://schemas.microsoft.com/office/powerpoint/2010/main" val="2788569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14.35 Allergen-induced release of histamine by skin mast cells causes localized swelling. </a:t>
            </a:r>
            <a:r>
              <a:rPr lang="en-US" sz="1200" kern="1200" dirty="0">
                <a:solidFill>
                  <a:schemeClr val="tx1"/>
                </a:solidFill>
                <a:effectLst/>
                <a:latin typeface="+mn-lt"/>
                <a:ea typeface="+mn-ea"/>
                <a:cs typeface="+mn-cs"/>
              </a:rPr>
              <a:t>As shown in the three left panels, allergen in the skin of a sensitized individual causes armed connective tissue mast cells to degranulate. The histamine released dilates local blood vessels, causing rapid swelling due to the leakage of fluid and proteins into tissues. The photograph shows the raised swellings (wheals) that appear 20 minutes after intradermal injections of ragweed pollen antigen (R) or histamine (H) into a person who is allergic to ragweed. The small wheal at the site of saline injection (S) is due to the fluid injected into the dermis. Photograph courtesy of R. </a:t>
            </a:r>
            <a:r>
              <a:rPr lang="en-US" sz="1200" kern="1200" dirty="0" err="1">
                <a:solidFill>
                  <a:schemeClr val="tx1"/>
                </a:solidFill>
                <a:effectLst/>
                <a:latin typeface="+mn-lt"/>
                <a:ea typeface="+mn-ea"/>
                <a:cs typeface="+mn-cs"/>
              </a:rPr>
              <a:t>Geha</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CEC09B7F-E93B-5E41-8803-6FBF9202B12C}" type="slidenum">
              <a:rPr lang="en-US" smtClean="0"/>
              <a:t>4</a:t>
            </a:fld>
            <a:endParaRPr lang="en-US"/>
          </a:p>
        </p:txBody>
      </p:sp>
    </p:spTree>
    <p:extLst>
      <p:ext uri="{BB962C8B-B14F-4D97-AF65-F5344CB8AC3E}">
        <p14:creationId xmlns:p14="http://schemas.microsoft.com/office/powerpoint/2010/main" val="957342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A7E9C7F-796F-E84C-BCD7-4966F1868648}" type="slidenum">
              <a:rPr lang="en-US" altLang="en-US" smtClean="0"/>
              <a:pPr>
                <a:defRPr/>
              </a:pPr>
              <a:t>5</a:t>
            </a:fld>
            <a:endParaRPr lang="en-US" altLang="en-US"/>
          </a:p>
        </p:txBody>
      </p:sp>
    </p:spTree>
    <p:extLst>
      <p:ext uri="{BB962C8B-B14F-4D97-AF65-F5344CB8AC3E}">
        <p14:creationId xmlns:p14="http://schemas.microsoft.com/office/powerpoint/2010/main" val="827958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A7E9C7F-796F-E84C-BCD7-4966F1868648}" type="slidenum">
              <a:rPr lang="en-US" altLang="en-US" smtClean="0"/>
              <a:pPr>
                <a:defRPr/>
              </a:pPr>
              <a:t>6</a:t>
            </a:fld>
            <a:endParaRPr lang="en-US" altLang="en-US"/>
          </a:p>
        </p:txBody>
      </p:sp>
    </p:spTree>
    <p:extLst>
      <p:ext uri="{BB962C8B-B14F-4D97-AF65-F5344CB8AC3E}">
        <p14:creationId xmlns:p14="http://schemas.microsoft.com/office/powerpoint/2010/main" val="3085272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a:extLst>
              <a:ext uri="{FF2B5EF4-FFF2-40B4-BE49-F238E27FC236}">
                <a16:creationId xmlns:a16="http://schemas.microsoft.com/office/drawing/2014/main" id="{EA935095-DDDD-CE4F-8ED6-420C2F9F2D6E}"/>
              </a:ext>
            </a:extLst>
          </p:cNvPr>
          <p:cNvSpPr>
            <a:spLocks noGrp="1" noChangeArrowheads="1"/>
          </p:cNvSpPr>
          <p:nvPr>
            <p:ph type="sldNum" sz="quarter" idx="5"/>
          </p:nvPr>
        </p:nvSpPr>
        <p:spPr>
          <a:xfrm>
            <a:off x="3884613" y="8685213"/>
            <a:ext cx="29718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2" charset="0"/>
                <a:ea typeface="ＭＳ Ｐゴシック" panose="020B0600070205080204" pitchFamily="34" charset="-128"/>
              </a:defRPr>
            </a:lvl1pPr>
            <a:lvl2pPr marL="742950" indent="-285750">
              <a:spcBef>
                <a:spcPct val="30000"/>
              </a:spcBef>
              <a:defRPr sz="1200">
                <a:solidFill>
                  <a:schemeClr val="tx1"/>
                </a:solidFill>
                <a:latin typeface="Times" pitchFamily="2" charset="0"/>
                <a:ea typeface="ＭＳ Ｐゴシック" panose="020B0600070205080204" pitchFamily="34" charset="-128"/>
              </a:defRPr>
            </a:lvl2pPr>
            <a:lvl3pPr marL="1143000" indent="-228600">
              <a:spcBef>
                <a:spcPct val="30000"/>
              </a:spcBef>
              <a:defRPr sz="1200">
                <a:solidFill>
                  <a:schemeClr val="tx1"/>
                </a:solidFill>
                <a:latin typeface="Times" pitchFamily="2" charset="0"/>
                <a:ea typeface="ＭＳ Ｐゴシック" panose="020B0600070205080204" pitchFamily="34" charset="-128"/>
              </a:defRPr>
            </a:lvl3pPr>
            <a:lvl4pPr marL="1600200" indent="-228600">
              <a:spcBef>
                <a:spcPct val="30000"/>
              </a:spcBef>
              <a:defRPr sz="1200">
                <a:solidFill>
                  <a:schemeClr val="tx1"/>
                </a:solidFill>
                <a:latin typeface="Times" pitchFamily="2" charset="0"/>
                <a:ea typeface="ＭＳ Ｐゴシック" panose="020B0600070205080204" pitchFamily="34" charset="-128"/>
              </a:defRPr>
            </a:lvl4pPr>
            <a:lvl5pPr marL="2057400" indent="-228600">
              <a:spcBef>
                <a:spcPct val="30000"/>
              </a:spcBef>
              <a:defRPr sz="1200">
                <a:solidFill>
                  <a:schemeClr val="tx1"/>
                </a:solidFill>
                <a:latin typeface="Times" pitchFamily="2"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Times" pitchFamily="2"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Times" pitchFamily="2"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Times" pitchFamily="2"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Times" pitchFamily="2" charset="0"/>
                <a:ea typeface="ＭＳ Ｐゴシック" panose="020B0600070205080204" pitchFamily="34" charset="-128"/>
              </a:defRPr>
            </a:lvl9pPr>
          </a:lstStyle>
          <a:p>
            <a:pPr>
              <a:spcBef>
                <a:spcPct val="0"/>
              </a:spcBef>
            </a:pPr>
            <a:fld id="{B776350A-C235-3348-B830-8D685B0C5C83}" type="slidenum">
              <a:rPr lang="en-US" altLang="en-US" smtClean="0"/>
              <a:pPr>
                <a:spcBef>
                  <a:spcPct val="0"/>
                </a:spcBef>
              </a:pPr>
              <a:t>9</a:t>
            </a:fld>
            <a:endParaRPr lang="en-US" altLang="en-US"/>
          </a:p>
        </p:txBody>
      </p:sp>
      <p:sp>
        <p:nvSpPr>
          <p:cNvPr id="13314" name="Rectangle 2">
            <a:extLst>
              <a:ext uri="{FF2B5EF4-FFF2-40B4-BE49-F238E27FC236}">
                <a16:creationId xmlns:a16="http://schemas.microsoft.com/office/drawing/2014/main" id="{DD4B4534-874D-EA43-96D2-6ABCB1B1A13A}"/>
              </a:ext>
            </a:extLst>
          </p:cNvPr>
          <p:cNvSpPr>
            <a:spLocks noGrp="1" noRot="1" noChangeAspect="1" noChangeArrowheads="1" noTextEdit="1"/>
          </p:cNvSpPr>
          <p:nvPr>
            <p:ph type="sldImg"/>
          </p:nvPr>
        </p:nvSpPr>
        <p:spPr>
          <a:ln/>
        </p:spPr>
      </p:sp>
      <p:sp>
        <p:nvSpPr>
          <p:cNvPr id="13315" name="Rectangle 3">
            <a:extLst>
              <a:ext uri="{FF2B5EF4-FFF2-40B4-BE49-F238E27FC236}">
                <a16:creationId xmlns:a16="http://schemas.microsoft.com/office/drawing/2014/main" id="{72534641-2F89-FA4C-85EE-C9EF5928B1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Times" pitchFamily="2"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783477" indent="-300829">
              <a:defRPr sz="2500">
                <a:solidFill>
                  <a:schemeClr val="tx1"/>
                </a:solidFill>
                <a:latin typeface="Arial" panose="020B0604020202020204" pitchFamily="34" charset="0"/>
                <a:ea typeface="ＭＳ Ｐゴシック" panose="020B0600070205080204" pitchFamily="34" charset="-128"/>
              </a:defRPr>
            </a:lvl2pPr>
            <a:lvl3pPr marL="1206621" indent="-239672">
              <a:defRPr sz="2500">
                <a:solidFill>
                  <a:schemeClr val="tx1"/>
                </a:solidFill>
                <a:latin typeface="Arial" panose="020B0604020202020204" pitchFamily="34" charset="0"/>
                <a:ea typeface="ＭＳ Ｐゴシック" panose="020B0600070205080204" pitchFamily="34" charset="-128"/>
              </a:defRPr>
            </a:lvl3pPr>
            <a:lvl4pPr marL="1689269" indent="-239672">
              <a:defRPr sz="2500">
                <a:solidFill>
                  <a:schemeClr val="tx1"/>
                </a:solidFill>
                <a:latin typeface="Arial" panose="020B0604020202020204" pitchFamily="34" charset="0"/>
                <a:ea typeface="ＭＳ Ｐゴシック" panose="020B0600070205080204" pitchFamily="34" charset="-128"/>
              </a:defRPr>
            </a:lvl4pPr>
            <a:lvl5pPr marL="2173571" indent="-239672">
              <a:defRPr sz="2500">
                <a:solidFill>
                  <a:schemeClr val="tx1"/>
                </a:solidFill>
                <a:latin typeface="Arial" panose="020B0604020202020204" pitchFamily="34" charset="0"/>
                <a:ea typeface="ＭＳ Ｐゴシック" panose="020B0600070205080204" pitchFamily="34" charset="-128"/>
              </a:defRPr>
            </a:lvl5pPr>
            <a:lvl6pPr marL="264960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125644"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01681"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077717" indent="-239672"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a:defRPr/>
            </a:pPr>
            <a:fld id="{D4E5DEC7-8854-49DE-BF5A-8E96CCB7CE3F}" type="slidenum">
              <a:rPr lang="en-US" altLang="en-US" sz="1200"/>
              <a:pPr>
                <a:defRPr/>
              </a:pPr>
              <a:t>10</a:t>
            </a:fld>
            <a:endParaRPr lang="en-US" altLang="en-US" sz="1200"/>
          </a:p>
        </p:txBody>
      </p:sp>
      <p:sp>
        <p:nvSpPr>
          <p:cNvPr id="101378" name="Rectangle 2"/>
          <p:cNvSpPr>
            <a:spLocks noGrp="1" noRot="1" noChangeAspect="1" noChangeArrowheads="1" noTextEdit="1"/>
          </p:cNvSpPr>
          <p:nvPr>
            <p:ph type="sldImg"/>
          </p:nvPr>
        </p:nvSpPr>
        <p:spPr>
          <a:solidFill>
            <a:srgbClr val="FFFFFF"/>
          </a:solidFill>
          <a:ln/>
          <a:extLst>
            <a:ext uri="{FAA26D3D-D897-4be2-8F04-BA451C77F1D7}"/>
          </a:extLst>
        </p:spPr>
      </p:sp>
      <p:sp>
        <p:nvSpPr>
          <p:cNvPr id="101379"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en-US" altLang="en-US" dirty="0">
              <a:latin typeface="Times" pitchFamily="-84" charset="0"/>
              <a:ea typeface="ＭＳ Ｐゴシック" pitchFamily="34" charset="-128"/>
            </a:endParaRPr>
          </a:p>
        </p:txBody>
      </p:sp>
    </p:spTree>
    <p:extLst>
      <p:ext uri="{BB962C8B-B14F-4D97-AF65-F5344CB8AC3E}">
        <p14:creationId xmlns:p14="http://schemas.microsoft.com/office/powerpoint/2010/main" val="1825019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en-US" altLang="en-US" dirty="0">
              <a:ea typeface="ＭＳ Ｐゴシック" pitchFamily="34" charset="-128"/>
            </a:endParaRPr>
          </a:p>
        </p:txBody>
      </p:sp>
      <p:sp>
        <p:nvSpPr>
          <p:cNvPr id="5837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anose="02020603050405020304" pitchFamily="18" charset="0"/>
                <a:ea typeface="ＭＳ Ｐゴシック" panose="020B0600070205080204" pitchFamily="34" charset="-128"/>
              </a:defRPr>
            </a:lvl1pPr>
            <a:lvl2pPr marL="742155" indent="-284300">
              <a:spcBef>
                <a:spcPct val="30000"/>
              </a:spcBef>
              <a:defRPr sz="1200">
                <a:solidFill>
                  <a:schemeClr val="tx1"/>
                </a:solidFill>
                <a:latin typeface="Times" panose="02020603050405020304" pitchFamily="18" charset="0"/>
                <a:ea typeface="ＭＳ Ｐゴシック" panose="020B0600070205080204" pitchFamily="34" charset="-128"/>
              </a:defRPr>
            </a:lvl2pPr>
            <a:lvl3pPr marL="1142158" indent="-228101">
              <a:spcBef>
                <a:spcPct val="30000"/>
              </a:spcBef>
              <a:defRPr sz="1200">
                <a:solidFill>
                  <a:schemeClr val="tx1"/>
                </a:solidFill>
                <a:latin typeface="Times" panose="02020603050405020304" pitchFamily="18" charset="0"/>
                <a:ea typeface="ＭＳ Ｐゴシック" panose="020B0600070205080204" pitchFamily="34" charset="-128"/>
              </a:defRPr>
            </a:lvl3pPr>
            <a:lvl4pPr marL="1598360" indent="-228101">
              <a:spcBef>
                <a:spcPct val="30000"/>
              </a:spcBef>
              <a:defRPr sz="1200">
                <a:solidFill>
                  <a:schemeClr val="tx1"/>
                </a:solidFill>
                <a:latin typeface="Times" panose="02020603050405020304" pitchFamily="18" charset="0"/>
                <a:ea typeface="ＭＳ Ｐゴシック" panose="020B0600070205080204" pitchFamily="34" charset="-128"/>
              </a:defRPr>
            </a:lvl4pPr>
            <a:lvl5pPr marL="2056214" indent="-228101">
              <a:spcBef>
                <a:spcPct val="30000"/>
              </a:spcBef>
              <a:defRPr sz="1200">
                <a:solidFill>
                  <a:schemeClr val="tx1"/>
                </a:solidFill>
                <a:latin typeface="Times" panose="02020603050405020304" pitchFamily="18" charset="0"/>
                <a:ea typeface="ＭＳ Ｐゴシック" panose="020B0600070205080204" pitchFamily="34" charset="-128"/>
              </a:defRPr>
            </a:lvl5pPr>
            <a:lvl6pPr marL="2532250" indent="-228101"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6pPr>
            <a:lvl7pPr marL="3008287" indent="-228101"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7pPr>
            <a:lvl8pPr marL="3484324" indent="-228101"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8pPr>
            <a:lvl9pPr marL="3960360" indent="-228101" eaLnBrk="0" fontAlgn="base" hangingPunct="0">
              <a:spcBef>
                <a:spcPct val="30000"/>
              </a:spcBef>
              <a:spcAft>
                <a:spcPct val="0"/>
              </a:spcAft>
              <a:defRPr sz="1200">
                <a:solidFill>
                  <a:schemeClr val="tx1"/>
                </a:solidFill>
                <a:latin typeface="Times" panose="02020603050405020304" pitchFamily="18" charset="0"/>
                <a:ea typeface="ＭＳ Ｐゴシック" panose="020B0600070205080204" pitchFamily="34" charset="-128"/>
              </a:defRPr>
            </a:lvl9pPr>
          </a:lstStyle>
          <a:p>
            <a:pPr eaLnBrk="1" hangingPunct="1">
              <a:spcBef>
                <a:spcPct val="0"/>
              </a:spcBef>
              <a:defRPr/>
            </a:pPr>
            <a:fld id="{C1341D9D-DDFE-4861-9CE3-C1D6A8E67F28}" type="slidenum">
              <a:rPr lang="en-US" altLang="en-US" smtClean="0">
                <a:latin typeface="Arial" panose="020B0604020202020204" pitchFamily="34" charset="0"/>
              </a:rPr>
              <a:pPr eaLnBrk="1" hangingPunct="1">
                <a:spcBef>
                  <a:spcPct val="0"/>
                </a:spcBef>
                <a:defRPr/>
              </a:pPr>
              <a:t>11</a:t>
            </a:fld>
            <a:endParaRPr lang="en-US" altLang="en-US">
              <a:latin typeface="Arial" panose="020B0604020202020204" pitchFamily="34" charset="0"/>
            </a:endParaRPr>
          </a:p>
        </p:txBody>
      </p:sp>
    </p:spTree>
    <p:extLst>
      <p:ext uri="{BB962C8B-B14F-4D97-AF65-F5344CB8AC3E}">
        <p14:creationId xmlns:p14="http://schemas.microsoft.com/office/powerpoint/2010/main" val="119191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a:extLst>
              <a:ext uri="{FF2B5EF4-FFF2-40B4-BE49-F238E27FC236}">
                <a16:creationId xmlns:a16="http://schemas.microsoft.com/office/drawing/2014/main" id="{56C617F8-2EA1-BC4E-B2BA-B76FB5A69FC0}"/>
              </a:ext>
            </a:extLst>
          </p:cNvPr>
          <p:cNvSpPr>
            <a:spLocks noGrp="1"/>
          </p:cNvSpPr>
          <p:nvPr>
            <p:ph type="dt" sz="half" idx="10"/>
          </p:nvPr>
        </p:nvSpPr>
        <p:spPr>
          <a:xfrm>
            <a:off x="685800" y="6248400"/>
            <a:ext cx="1905000" cy="457200"/>
          </a:xfrm>
          <a:prstGeom prst="rect">
            <a:avLst/>
          </a:prstGeom>
        </p:spPr>
        <p:txBody>
          <a:bodyPr/>
          <a:lstStyle>
            <a:lvl1pPr eaLnBrk="0" hangingPunct="0">
              <a:defRPr>
                <a:latin typeface="Times" charset="0"/>
                <a:ea typeface="+mn-ea"/>
              </a:defRPr>
            </a:lvl1pPr>
          </a:lstStyle>
          <a:p>
            <a:pPr>
              <a:defRPr/>
            </a:pPr>
            <a:endParaRPr lang="en-US"/>
          </a:p>
        </p:txBody>
      </p:sp>
      <p:sp>
        <p:nvSpPr>
          <p:cNvPr id="5" name="Footer Placeholder 4">
            <a:extLst>
              <a:ext uri="{FF2B5EF4-FFF2-40B4-BE49-F238E27FC236}">
                <a16:creationId xmlns:a16="http://schemas.microsoft.com/office/drawing/2014/main" id="{AB0AD922-26CC-4F4D-976A-6008C3F90617}"/>
              </a:ext>
            </a:extLst>
          </p:cNvPr>
          <p:cNvSpPr>
            <a:spLocks noGrp="1"/>
          </p:cNvSpPr>
          <p:nvPr>
            <p:ph type="ftr" sz="quarter" idx="11"/>
          </p:nvPr>
        </p:nvSpPr>
        <p:spPr>
          <a:xfrm>
            <a:off x="3124200" y="6248400"/>
            <a:ext cx="2895600" cy="457200"/>
          </a:xfrm>
          <a:prstGeom prst="rect">
            <a:avLst/>
          </a:prstGeom>
        </p:spPr>
        <p:txBody>
          <a:bodyPr/>
          <a:lstStyle>
            <a:lvl1pPr eaLnBrk="0" hangingPunct="0">
              <a:defRPr>
                <a:latin typeface="Times" charset="0"/>
                <a:ea typeface="+mn-ea"/>
              </a:defRPr>
            </a:lvl1pPr>
          </a:lstStyle>
          <a:p>
            <a:pPr>
              <a:defRPr/>
            </a:pPr>
            <a:endParaRPr lang="en-US"/>
          </a:p>
        </p:txBody>
      </p:sp>
      <p:sp>
        <p:nvSpPr>
          <p:cNvPr id="6" name="Slide Number Placeholder 5">
            <a:extLst>
              <a:ext uri="{FF2B5EF4-FFF2-40B4-BE49-F238E27FC236}">
                <a16:creationId xmlns:a16="http://schemas.microsoft.com/office/drawing/2014/main" id="{90DF68C8-F868-0845-828B-4DE1BE4D7382}"/>
              </a:ext>
            </a:extLst>
          </p:cNvPr>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vl1pPr>
          </a:lstStyle>
          <a:p>
            <a:pPr>
              <a:defRPr/>
            </a:pPr>
            <a:fld id="{7F4BAD54-A4BB-FA4B-938F-CF29415F4F22}" type="slidenum">
              <a:rPr lang="en-US" altLang="en-US"/>
              <a:pPr>
                <a:defRPr/>
              </a:pPr>
              <a:t>‹#›</a:t>
            </a:fld>
            <a:endParaRPr lang="en-US" altLang="en-US"/>
          </a:p>
        </p:txBody>
      </p:sp>
    </p:spTree>
    <p:extLst>
      <p:ext uri="{BB962C8B-B14F-4D97-AF65-F5344CB8AC3E}">
        <p14:creationId xmlns:p14="http://schemas.microsoft.com/office/powerpoint/2010/main" val="4147075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0"/>
            <a:ext cx="9144000" cy="457200"/>
          </a:xfrm>
          <a:prstGeom prst="rect">
            <a:avLst/>
          </a:prstGeom>
          <a:solidFill>
            <a:srgbClr val="3E4040"/>
          </a:solidFill>
        </p:spPr>
        <p:txBody>
          <a:bodyPr rtlCol="0">
            <a:normAutofit/>
          </a:bodyPr>
          <a:lstStyle>
            <a:lvl1pPr algn="l">
              <a:defRPr sz="1500"/>
            </a:lvl1pPr>
          </a:lstStyle>
          <a:p>
            <a:r>
              <a:rPr lang="en-US" dirty="0"/>
              <a:t>Click to edit Master title style</a:t>
            </a:r>
          </a:p>
        </p:txBody>
      </p:sp>
      <p:sp>
        <p:nvSpPr>
          <p:cNvPr id="3" name="Content Placeholder 2">
            <a:extLst>
              <a:ext uri="{FF2B5EF4-FFF2-40B4-BE49-F238E27FC236}">
                <a16:creationId xmlns:a16="http://schemas.microsoft.com/office/drawing/2014/main" id="{A4EA04DF-11FC-7B4B-9F1E-79E6511F9BE0}"/>
              </a:ext>
            </a:extLst>
          </p:cNvPr>
          <p:cNvSpPr>
            <a:spLocks noGrp="1"/>
          </p:cNvSpPr>
          <p:nvPr>
            <p:ph sz="quarter" idx="10"/>
          </p:nvPr>
        </p:nvSpPr>
        <p:spPr>
          <a:xfrm>
            <a:off x="285750" y="571500"/>
            <a:ext cx="8572500" cy="6172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0476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Slide">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0"/>
            <a:ext cx="9144000" cy="457200"/>
          </a:xfrm>
          <a:prstGeom prst="rect">
            <a:avLst/>
          </a:prstGeom>
          <a:solidFill>
            <a:srgbClr val="3E4040"/>
          </a:solidFill>
        </p:spPr>
        <p:txBody>
          <a:bodyPr rtlCol="0">
            <a:normAutofit/>
          </a:bodyPr>
          <a:lstStyle>
            <a:lvl1pPr algn="l">
              <a:defRPr sz="1500"/>
            </a:lvl1pPr>
          </a:lstStyle>
          <a:p>
            <a:r>
              <a:rPr lang="en-US" dirty="0"/>
              <a:t>Click to edit Master title style</a:t>
            </a:r>
          </a:p>
        </p:txBody>
      </p:sp>
      <p:sp>
        <p:nvSpPr>
          <p:cNvPr id="3" name="Content Placeholder 2">
            <a:extLst>
              <a:ext uri="{FF2B5EF4-FFF2-40B4-BE49-F238E27FC236}">
                <a16:creationId xmlns:a16="http://schemas.microsoft.com/office/drawing/2014/main" id="{A4EA04DF-11FC-7B4B-9F1E-79E6511F9BE0}"/>
              </a:ext>
            </a:extLst>
          </p:cNvPr>
          <p:cNvSpPr>
            <a:spLocks noGrp="1"/>
          </p:cNvSpPr>
          <p:nvPr>
            <p:ph sz="quarter" idx="10"/>
          </p:nvPr>
        </p:nvSpPr>
        <p:spPr>
          <a:xfrm>
            <a:off x="285750" y="571500"/>
            <a:ext cx="8572500" cy="6172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8719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Slide">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0"/>
            <a:ext cx="9144000" cy="457200"/>
          </a:xfrm>
          <a:prstGeom prst="rect">
            <a:avLst/>
          </a:prstGeom>
          <a:solidFill>
            <a:srgbClr val="3E4040"/>
          </a:solidFill>
        </p:spPr>
        <p:txBody>
          <a:bodyPr rtlCol="0">
            <a:normAutofit/>
          </a:bodyPr>
          <a:lstStyle>
            <a:lvl1pPr algn="l">
              <a:defRPr sz="1500"/>
            </a:lvl1pPr>
          </a:lstStyle>
          <a:p>
            <a:r>
              <a:rPr lang="en-US" dirty="0"/>
              <a:t>Click to edit Master title style</a:t>
            </a:r>
          </a:p>
        </p:txBody>
      </p:sp>
      <p:sp>
        <p:nvSpPr>
          <p:cNvPr id="3" name="Content Placeholder 2">
            <a:extLst>
              <a:ext uri="{FF2B5EF4-FFF2-40B4-BE49-F238E27FC236}">
                <a16:creationId xmlns:a16="http://schemas.microsoft.com/office/drawing/2014/main" id="{A4EA04DF-11FC-7B4B-9F1E-79E6511F9BE0}"/>
              </a:ext>
            </a:extLst>
          </p:cNvPr>
          <p:cNvSpPr>
            <a:spLocks noGrp="1"/>
          </p:cNvSpPr>
          <p:nvPr>
            <p:ph sz="quarter" idx="10"/>
          </p:nvPr>
        </p:nvSpPr>
        <p:spPr>
          <a:xfrm>
            <a:off x="285750" y="571500"/>
            <a:ext cx="8572500" cy="6172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6152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Title Slide">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0"/>
            <a:ext cx="9144000" cy="457200"/>
          </a:xfrm>
          <a:prstGeom prst="rect">
            <a:avLst/>
          </a:prstGeom>
          <a:solidFill>
            <a:srgbClr val="3E4040"/>
          </a:solidFill>
        </p:spPr>
        <p:txBody>
          <a:bodyPr rtlCol="0">
            <a:normAutofit/>
          </a:bodyPr>
          <a:lstStyle>
            <a:lvl1pPr algn="l">
              <a:defRPr sz="1500"/>
            </a:lvl1pPr>
          </a:lstStyle>
          <a:p>
            <a:r>
              <a:rPr lang="en-US" dirty="0"/>
              <a:t>Click to edit Master title style</a:t>
            </a:r>
          </a:p>
        </p:txBody>
      </p:sp>
      <p:sp>
        <p:nvSpPr>
          <p:cNvPr id="3" name="Content Placeholder 2">
            <a:extLst>
              <a:ext uri="{FF2B5EF4-FFF2-40B4-BE49-F238E27FC236}">
                <a16:creationId xmlns:a16="http://schemas.microsoft.com/office/drawing/2014/main" id="{A4EA04DF-11FC-7B4B-9F1E-79E6511F9BE0}"/>
              </a:ext>
            </a:extLst>
          </p:cNvPr>
          <p:cNvSpPr>
            <a:spLocks noGrp="1"/>
          </p:cNvSpPr>
          <p:nvPr>
            <p:ph sz="quarter" idx="10"/>
          </p:nvPr>
        </p:nvSpPr>
        <p:spPr>
          <a:xfrm>
            <a:off x="285750" y="571500"/>
            <a:ext cx="8572500" cy="6172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71710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Title Slide">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0"/>
            <a:ext cx="9144000" cy="457200"/>
          </a:xfrm>
          <a:prstGeom prst="rect">
            <a:avLst/>
          </a:prstGeom>
          <a:solidFill>
            <a:srgbClr val="3E4040"/>
          </a:solidFill>
        </p:spPr>
        <p:txBody>
          <a:bodyPr rtlCol="0">
            <a:normAutofit/>
          </a:bodyPr>
          <a:lstStyle>
            <a:lvl1pPr algn="l">
              <a:defRPr sz="1500"/>
            </a:lvl1pPr>
          </a:lstStyle>
          <a:p>
            <a:r>
              <a:rPr lang="en-US" dirty="0"/>
              <a:t>Click to edit Master title style</a:t>
            </a:r>
          </a:p>
        </p:txBody>
      </p:sp>
      <p:sp>
        <p:nvSpPr>
          <p:cNvPr id="3" name="Content Placeholder 2">
            <a:extLst>
              <a:ext uri="{FF2B5EF4-FFF2-40B4-BE49-F238E27FC236}">
                <a16:creationId xmlns:a16="http://schemas.microsoft.com/office/drawing/2014/main" id="{A4EA04DF-11FC-7B4B-9F1E-79E6511F9BE0}"/>
              </a:ext>
            </a:extLst>
          </p:cNvPr>
          <p:cNvSpPr>
            <a:spLocks noGrp="1"/>
          </p:cNvSpPr>
          <p:nvPr>
            <p:ph sz="quarter" idx="10"/>
          </p:nvPr>
        </p:nvSpPr>
        <p:spPr>
          <a:xfrm>
            <a:off x="285750" y="571500"/>
            <a:ext cx="8572500" cy="6172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8149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0"/>
            <a:ext cx="9144000" cy="457200"/>
          </a:xfrm>
          <a:prstGeom prst="rect">
            <a:avLst/>
          </a:prstGeom>
          <a:solidFill>
            <a:srgbClr val="3E4040"/>
          </a:solidFill>
        </p:spPr>
        <p:txBody>
          <a:bodyPr rtlCol="0">
            <a:normAutofit/>
          </a:bodyPr>
          <a:lstStyle>
            <a:lvl1pPr algn="l">
              <a:defRPr sz="1500"/>
            </a:lvl1pPr>
          </a:lstStyle>
          <a:p>
            <a:r>
              <a:rPr lang="en-US" dirty="0"/>
              <a:t>Click to edit Master title style</a:t>
            </a:r>
          </a:p>
        </p:txBody>
      </p:sp>
      <p:sp>
        <p:nvSpPr>
          <p:cNvPr id="3" name="Content Placeholder 2">
            <a:extLst>
              <a:ext uri="{FF2B5EF4-FFF2-40B4-BE49-F238E27FC236}">
                <a16:creationId xmlns:a16="http://schemas.microsoft.com/office/drawing/2014/main" id="{A4EA04DF-11FC-7B4B-9F1E-79E6511F9BE0}"/>
              </a:ext>
            </a:extLst>
          </p:cNvPr>
          <p:cNvSpPr>
            <a:spLocks noGrp="1"/>
          </p:cNvSpPr>
          <p:nvPr>
            <p:ph sz="quarter" idx="10"/>
          </p:nvPr>
        </p:nvSpPr>
        <p:spPr>
          <a:xfrm>
            <a:off x="285750" y="571500"/>
            <a:ext cx="8572500" cy="6172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640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Blank - No Footer">
    <p:spTree>
      <p:nvGrpSpPr>
        <p:cNvPr id="1" name=""/>
        <p:cNvGrpSpPr/>
        <p:nvPr/>
      </p:nvGrpSpPr>
      <p:grpSpPr>
        <a:xfrm>
          <a:off x="0" y="0"/>
          <a:ext cx="0" cy="0"/>
          <a:chOff x="0" y="0"/>
          <a:chExt cx="0" cy="0"/>
        </a:xfrm>
      </p:grpSpPr>
      <p:sp>
        <p:nvSpPr>
          <p:cNvPr id="257" name="CHRYSOTHEMIS BROWN"/>
          <p:cNvSpPr txBox="1"/>
          <p:nvPr/>
        </p:nvSpPr>
        <p:spPr>
          <a:xfrm>
            <a:off x="476126" y="6259910"/>
            <a:ext cx="1664784" cy="119263"/>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 tIns="19050" rIns="19050" bIns="19050" anchor="b">
            <a:spAutoFit/>
          </a:bodyPr>
          <a:lstStyle>
            <a:lvl1pPr defTabSz="825500">
              <a:defRPr sz="1400">
                <a:solidFill>
                  <a:srgbClr val="FFFFFF"/>
                </a:solidFill>
                <a:latin typeface="Graphik"/>
                <a:ea typeface="Graphik"/>
                <a:cs typeface="Graphik"/>
                <a:sym typeface="Graphik"/>
              </a:defRPr>
            </a:lvl1pPr>
          </a:lstStyle>
          <a:p>
            <a:r>
              <a:rPr sz="525"/>
              <a:t>CHRYSOTHEMIS BROWN</a:t>
            </a:r>
          </a:p>
        </p:txBody>
      </p:sp>
      <p:sp>
        <p:nvSpPr>
          <p:cNvPr id="258" name="Line"/>
          <p:cNvSpPr/>
          <p:nvPr/>
        </p:nvSpPr>
        <p:spPr>
          <a:xfrm>
            <a:off x="476250" y="6127750"/>
            <a:ext cx="8191500" cy="0"/>
          </a:xfrm>
          <a:prstGeom prst="line">
            <a:avLst/>
          </a:prstGeom>
          <a:ln w="3175">
            <a:solidFill>
              <a:srgbClr val="FFFFFF"/>
            </a:solidFill>
            <a:miter lim="400000"/>
          </a:ln>
        </p:spPr>
        <p:txBody>
          <a:bodyPr lIns="17144" tIns="17144" rIns="17144" bIns="17144"/>
          <a:lstStyle/>
          <a:p>
            <a:pPr algn="ctr" defTabSz="914377">
              <a:defRPr sz="2400">
                <a:solidFill>
                  <a:srgbClr val="FFFFFF"/>
                </a:solidFill>
                <a:latin typeface="Helvetica Neue"/>
                <a:ea typeface="Helvetica Neue"/>
                <a:cs typeface="Helvetica Neue"/>
                <a:sym typeface="Helvetica Neue"/>
              </a:defRPr>
            </a:pPr>
            <a:endParaRPr sz="900"/>
          </a:p>
        </p:txBody>
      </p:sp>
      <p:sp>
        <p:nvSpPr>
          <p:cNvPr id="259" name="Slide Number"/>
          <p:cNvSpPr txBox="1">
            <a:spLocks noGrp="1"/>
          </p:cNvSpPr>
          <p:nvPr>
            <p:ph type="sldNum" sz="quarter" idx="2"/>
          </p:nvPr>
        </p:nvSpPr>
        <p:spPr>
          <a:xfrm>
            <a:off x="8532210" y="6177988"/>
            <a:ext cx="138260" cy="194925"/>
          </a:xfrm>
          <a:prstGeom prst="rect">
            <a:avLst/>
          </a:prstGeom>
        </p:spPr>
        <p:txBody>
          <a:bodyPr lIns="50800" tIns="50800" rIns="50800" bIns="50800" anchor="b"/>
          <a:lstStyle>
            <a:lvl1pPr defTabSz="219075">
              <a:defRPr sz="450">
                <a:solidFill>
                  <a:srgbClr val="FFFFFF"/>
                </a:solidFill>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68194231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6070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53584D-3F3A-4541-AF98-E0B68E0E897F}"/>
              </a:ext>
            </a:extLst>
          </p:cNvPr>
          <p:cNvSpPr>
            <a:spLocks noGrp="1"/>
          </p:cNvSpPr>
          <p:nvPr>
            <p:ph type="dt" sz="half" idx="10"/>
          </p:nvPr>
        </p:nvSpPr>
        <p:spPr>
          <a:xfrm>
            <a:off x="685800" y="6248400"/>
            <a:ext cx="1905000" cy="457200"/>
          </a:xfrm>
          <a:prstGeom prst="rect">
            <a:avLst/>
          </a:prstGeom>
        </p:spPr>
        <p:txBody>
          <a:bodyPr/>
          <a:lstStyle>
            <a:lvl1pPr eaLnBrk="0" hangingPunct="0">
              <a:defRPr>
                <a:latin typeface="Times" charset="0"/>
                <a:ea typeface="+mn-ea"/>
              </a:defRPr>
            </a:lvl1pPr>
          </a:lstStyle>
          <a:p>
            <a:pPr>
              <a:defRPr/>
            </a:pPr>
            <a:endParaRPr lang="en-US"/>
          </a:p>
        </p:txBody>
      </p:sp>
      <p:sp>
        <p:nvSpPr>
          <p:cNvPr id="6" name="Footer Placeholder 5">
            <a:extLst>
              <a:ext uri="{FF2B5EF4-FFF2-40B4-BE49-F238E27FC236}">
                <a16:creationId xmlns:a16="http://schemas.microsoft.com/office/drawing/2014/main" id="{B34EBCF9-D73C-D342-94B8-946B18FD0E30}"/>
              </a:ext>
            </a:extLst>
          </p:cNvPr>
          <p:cNvSpPr>
            <a:spLocks noGrp="1"/>
          </p:cNvSpPr>
          <p:nvPr>
            <p:ph type="ftr" sz="quarter" idx="11"/>
          </p:nvPr>
        </p:nvSpPr>
        <p:spPr>
          <a:xfrm>
            <a:off x="3124200" y="6248400"/>
            <a:ext cx="2895600" cy="457200"/>
          </a:xfrm>
          <a:prstGeom prst="rect">
            <a:avLst/>
          </a:prstGeom>
        </p:spPr>
        <p:txBody>
          <a:bodyPr/>
          <a:lstStyle>
            <a:lvl1pPr eaLnBrk="0" hangingPunct="0">
              <a:defRPr>
                <a:latin typeface="Times"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DD859892-3B6A-E843-A4C1-22B577152479}"/>
              </a:ext>
            </a:extLst>
          </p:cNvPr>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lvl1pPr>
          </a:lstStyle>
          <a:p>
            <a:pPr>
              <a:defRPr/>
            </a:pPr>
            <a:fld id="{75C5940F-746C-F342-BF5D-DFFB1571475F}" type="slidenum">
              <a:rPr lang="en-US" altLang="en-US"/>
              <a:pPr>
                <a:defRPr/>
              </a:pPr>
              <a:t>‹#›</a:t>
            </a:fld>
            <a:endParaRPr lang="en-US" altLang="en-US"/>
          </a:p>
        </p:txBody>
      </p:sp>
    </p:spTree>
    <p:extLst>
      <p:ext uri="{BB962C8B-B14F-4D97-AF65-F5344CB8AC3E}">
        <p14:creationId xmlns:p14="http://schemas.microsoft.com/office/powerpoint/2010/main" val="1580554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07123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rgbClr val="0A8797"/>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8E65723-9AF5-244D-B237-62106872DBAE}"/>
              </a:ext>
            </a:extLst>
          </p:cNvPr>
          <p:cNvCxnSpPr>
            <a:cxnSpLocks noChangeShapeType="1"/>
          </p:cNvCxnSpPr>
          <p:nvPr userDrawn="1"/>
        </p:nvCxnSpPr>
        <p:spPr bwMode="auto">
          <a:xfrm>
            <a:off x="685800" y="1143000"/>
            <a:ext cx="7772400" cy="1588"/>
          </a:xfrm>
          <a:prstGeom prst="line">
            <a:avLst/>
          </a:prstGeom>
          <a:noFill/>
          <a:ln w="25400">
            <a:solidFill>
              <a:srgbClr val="CDEFF0"/>
            </a:solidFill>
            <a:round/>
            <a:headEnd/>
            <a:tailEnd/>
          </a:ln>
          <a:extLst>
            <a:ext uri="{909E8E84-426E-40DD-AFC4-6F175D3DCCD1}">
              <a14:hiddenFill xmlns:a14="http://schemas.microsoft.com/office/drawing/2010/main">
                <a:noFill/>
              </a14:hiddenFill>
            </a:ext>
          </a:extLst>
        </p:spPr>
      </p:cxnSp>
      <p:sp>
        <p:nvSpPr>
          <p:cNvPr id="2" name="Title 1"/>
          <p:cNvSpPr>
            <a:spLocks noGrp="1"/>
          </p:cNvSpPr>
          <p:nvPr>
            <p:ph type="title"/>
          </p:nvPr>
        </p:nvSpPr>
        <p:spPr>
          <a:xfrm>
            <a:off x="457200" y="0"/>
            <a:ext cx="8229600" cy="1143000"/>
          </a:xfrm>
        </p:spPr>
        <p:txBody>
          <a:bodyPr/>
          <a:lstStyle>
            <a:lvl1pPr>
              <a:defRPr sz="3200" cap="none">
                <a:solidFill>
                  <a:srgbClr val="CDEFF0"/>
                </a:solidFill>
              </a:defRPr>
            </a:lvl1pPr>
          </a:lstStyle>
          <a:p>
            <a:r>
              <a:rPr lang="en-US" dirty="0"/>
              <a:t>Click to edit Master title style</a:t>
            </a:r>
          </a:p>
        </p:txBody>
      </p:sp>
      <p:sp>
        <p:nvSpPr>
          <p:cNvPr id="7" name="Content Placeholder 2"/>
          <p:cNvSpPr>
            <a:spLocks noGrp="1"/>
          </p:cNvSpPr>
          <p:nvPr>
            <p:ph idx="1"/>
          </p:nvPr>
        </p:nvSpPr>
        <p:spPr>
          <a:xfrm>
            <a:off x="685800" y="1295400"/>
            <a:ext cx="7772400" cy="5410200"/>
          </a:xfrm>
        </p:spPr>
        <p:txBody>
          <a:bodyPr/>
          <a:lstStyle>
            <a:lvl1pPr marL="862013" indent="-862013">
              <a:buNone/>
              <a:defRPr sz="2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222956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66344"/>
          </a:xfrm>
          <a:solidFill>
            <a:srgbClr val="0A8797"/>
          </a:solidFill>
        </p:spPr>
        <p:txBody>
          <a:bodyPr/>
          <a:lstStyle>
            <a:lvl1pPr algn="l">
              <a:defRPr sz="2000" cap="none">
                <a:solidFill>
                  <a:srgbClr val="CDEFF0"/>
                </a:solidFill>
              </a:defRPr>
            </a:lvl1pPr>
          </a:lstStyle>
          <a:p>
            <a:r>
              <a:rPr lang="en-US" dirty="0"/>
              <a:t>Click to edit Master title style</a:t>
            </a:r>
          </a:p>
        </p:txBody>
      </p:sp>
    </p:spTree>
    <p:extLst>
      <p:ext uri="{BB962C8B-B14F-4D97-AF65-F5344CB8AC3E}">
        <p14:creationId xmlns:p14="http://schemas.microsoft.com/office/powerpoint/2010/main" val="3829566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31520"/>
          </a:xfrm>
          <a:solidFill>
            <a:srgbClr val="0A8797"/>
          </a:solidFill>
        </p:spPr>
        <p:txBody>
          <a:bodyPr/>
          <a:lstStyle>
            <a:lvl1pPr algn="l">
              <a:defRPr sz="2000" cap="none">
                <a:solidFill>
                  <a:srgbClr val="CDEFF0"/>
                </a:solidFill>
              </a:defRPr>
            </a:lvl1pPr>
          </a:lstStyle>
          <a:p>
            <a:r>
              <a:rPr lang="en-US" dirty="0"/>
              <a:t>Click to edit Master title style</a:t>
            </a:r>
          </a:p>
        </p:txBody>
      </p:sp>
    </p:spTree>
    <p:extLst>
      <p:ext uri="{BB962C8B-B14F-4D97-AF65-F5344CB8AC3E}">
        <p14:creationId xmlns:p14="http://schemas.microsoft.com/office/powerpoint/2010/main" val="4042768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994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Image Slide PPT">
    <p:bg>
      <p:bgPr>
        <a:solidFill>
          <a:srgbClr val="FFFFFF"/>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27457" y="310896"/>
            <a:ext cx="8689086" cy="6236208"/>
          </a:xfrm>
        </p:spPr>
        <p:txBody>
          <a:bodyPr/>
          <a:lstStyle>
            <a:lvl1pPr marL="0" indent="0">
              <a:buNone/>
              <a:defRPr sz="1800" b="0" i="0">
                <a:latin typeface="+mj-lt"/>
                <a:ea typeface="Cambria" charset="0"/>
                <a:cs typeface="Cambria" charset="0"/>
              </a:defRPr>
            </a:lvl1pPr>
            <a:lvl2pPr marL="428625" indent="-170260">
              <a:tabLst/>
              <a:defRPr b="0" i="0">
                <a:latin typeface="+mj-lt"/>
                <a:ea typeface="Calibri" charset="0"/>
                <a:cs typeface="Calibri" charset="0"/>
              </a:defRPr>
            </a:lvl2pPr>
            <a:lvl3pPr marL="772716" indent="-169069">
              <a:tabLst/>
              <a:defRPr b="0">
                <a:latin typeface="+mj-lt"/>
              </a:defRPr>
            </a:lvl3pPr>
            <a:lvl4pPr marL="1117997" indent="-175022">
              <a:tabLst/>
              <a:defRPr b="0">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54403413"/>
      </p:ext>
    </p:extLst>
  </p:cSld>
  <p:clrMapOvr>
    <a:masterClrMapping/>
  </p:clrMapOvr>
  <p:extLst>
    <p:ext uri="{DCECCB84-F9BA-43D5-87BE-67443E8EF086}">
      <p15:sldGuideLst xmlns:p15="http://schemas.microsoft.com/office/powerpoint/2012/main">
        <p15:guide id="1" orient="horz" pos="792">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2026161-3DF9-5548-8B85-F1C49A8C4E12}"/>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E904D57-FE64-974C-829E-B75E7E546165}"/>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853" r:id="rId1"/>
    <p:sldLayoutId id="2147483847" r:id="rId2"/>
    <p:sldLayoutId id="2147483854" r:id="rId3"/>
    <p:sldLayoutId id="2147483848" r:id="rId4"/>
    <p:sldLayoutId id="2147483855" r:id="rId5"/>
    <p:sldLayoutId id="2147483849" r:id="rId6"/>
    <p:sldLayoutId id="2147483850" r:id="rId7"/>
    <p:sldLayoutId id="2147483851" r:id="rId8"/>
    <p:sldLayoutId id="2147483860" r:id="rId9"/>
    <p:sldLayoutId id="2147483862" r:id="rId10"/>
    <p:sldLayoutId id="2147483863" r:id="rId11"/>
    <p:sldLayoutId id="2147483864" r:id="rId12"/>
    <p:sldLayoutId id="2147483869" r:id="rId13"/>
    <p:sldLayoutId id="2147483870" r:id="rId14"/>
    <p:sldLayoutId id="2147483871" r:id="rId15"/>
    <p:sldLayoutId id="2147483872" r:id="rId16"/>
  </p:sldLayoutIdLst>
  <p:txStyles>
    <p:titleStyle>
      <a:lvl1pPr algn="ctr" rtl="0" eaLnBrk="0" fontAlgn="base" hangingPunct="0">
        <a:spcBef>
          <a:spcPct val="0"/>
        </a:spcBef>
        <a:spcAft>
          <a:spcPct val="0"/>
        </a:spcAft>
        <a:defRPr sz="4400" b="1">
          <a:solidFill>
            <a:schemeClr val="tx2"/>
          </a:solidFill>
          <a:latin typeface="Calibri"/>
          <a:ea typeface="ＭＳ Ｐゴシック" panose="020B0600070205080204" pitchFamily="34" charset="-128"/>
          <a:cs typeface="Calibri"/>
        </a:defRPr>
      </a:lvl1pPr>
      <a:lvl2pPr algn="ctr" rtl="0" eaLnBrk="0" fontAlgn="base" hangingPunct="0">
        <a:spcBef>
          <a:spcPct val="0"/>
        </a:spcBef>
        <a:spcAft>
          <a:spcPct val="0"/>
        </a:spcAft>
        <a:defRPr sz="4400" b="1">
          <a:solidFill>
            <a:schemeClr val="tx2"/>
          </a:solidFill>
          <a:latin typeface="Calibri" panose="020F0502020204030204" pitchFamily="34" charset="0"/>
          <a:ea typeface="ＭＳ Ｐゴシック" panose="020B0600070205080204" pitchFamily="34" charset="-128"/>
          <a:cs typeface="Calibri" panose="020F0502020204030204" pitchFamily="34" charset="0"/>
        </a:defRPr>
      </a:lvl2pPr>
      <a:lvl3pPr algn="ctr" rtl="0" eaLnBrk="0" fontAlgn="base" hangingPunct="0">
        <a:spcBef>
          <a:spcPct val="0"/>
        </a:spcBef>
        <a:spcAft>
          <a:spcPct val="0"/>
        </a:spcAft>
        <a:defRPr sz="4400" b="1">
          <a:solidFill>
            <a:schemeClr val="tx2"/>
          </a:solidFill>
          <a:latin typeface="Calibri" panose="020F0502020204030204" pitchFamily="34" charset="0"/>
          <a:ea typeface="ＭＳ Ｐゴシック" panose="020B0600070205080204" pitchFamily="34" charset="-128"/>
          <a:cs typeface="Calibri" panose="020F0502020204030204" pitchFamily="34" charset="0"/>
        </a:defRPr>
      </a:lvl3pPr>
      <a:lvl4pPr algn="ctr" rtl="0" eaLnBrk="0" fontAlgn="base" hangingPunct="0">
        <a:spcBef>
          <a:spcPct val="0"/>
        </a:spcBef>
        <a:spcAft>
          <a:spcPct val="0"/>
        </a:spcAft>
        <a:defRPr sz="4400" b="1">
          <a:solidFill>
            <a:schemeClr val="tx2"/>
          </a:solidFill>
          <a:latin typeface="Calibri" panose="020F0502020204030204" pitchFamily="34" charset="0"/>
          <a:ea typeface="ＭＳ Ｐゴシック" panose="020B0600070205080204" pitchFamily="34" charset="-128"/>
          <a:cs typeface="Calibri" panose="020F0502020204030204" pitchFamily="34" charset="0"/>
        </a:defRPr>
      </a:lvl4pPr>
      <a:lvl5pPr algn="ctr" rtl="0" eaLnBrk="0" fontAlgn="base" hangingPunct="0">
        <a:spcBef>
          <a:spcPct val="0"/>
        </a:spcBef>
        <a:spcAft>
          <a:spcPct val="0"/>
        </a:spcAft>
        <a:defRPr sz="4400" b="1">
          <a:solidFill>
            <a:schemeClr val="tx2"/>
          </a:solidFill>
          <a:latin typeface="Calibri" panose="020F0502020204030204" pitchFamily="34" charset="0"/>
          <a:ea typeface="ＭＳ Ｐゴシック" panose="020B0600070205080204" pitchFamily="34" charset="-128"/>
          <a:cs typeface="Calibri" panose="020F0502020204030204" pitchFamily="34"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a:ea typeface="ＭＳ Ｐゴシック" panose="020B0600070205080204" pitchFamily="34" charset="-128"/>
          <a:cs typeface="Calibri"/>
        </a:defRPr>
      </a:lvl1pPr>
      <a:lvl2pPr marL="742950" indent="-285750" algn="l" rtl="0" eaLnBrk="0" fontAlgn="base" hangingPunct="0">
        <a:spcBef>
          <a:spcPct val="20000"/>
        </a:spcBef>
        <a:spcAft>
          <a:spcPct val="0"/>
        </a:spcAft>
        <a:buChar char="–"/>
        <a:defRPr sz="2800">
          <a:solidFill>
            <a:schemeClr val="tx1"/>
          </a:solidFill>
          <a:latin typeface="Calibri"/>
          <a:ea typeface="ＭＳ Ｐゴシック" charset="-128"/>
          <a:cs typeface="Calibri"/>
        </a:defRPr>
      </a:lvl2pPr>
      <a:lvl3pPr marL="1143000" indent="-228600" algn="l" rtl="0" eaLnBrk="0" fontAlgn="base" hangingPunct="0">
        <a:spcBef>
          <a:spcPct val="20000"/>
        </a:spcBef>
        <a:spcAft>
          <a:spcPct val="0"/>
        </a:spcAft>
        <a:buChar char="•"/>
        <a:defRPr sz="2400">
          <a:solidFill>
            <a:schemeClr val="tx1"/>
          </a:solidFill>
          <a:latin typeface="Calibri"/>
          <a:ea typeface="ＭＳ Ｐゴシック" charset="-128"/>
          <a:cs typeface="Calibri"/>
        </a:defRPr>
      </a:lvl3pPr>
      <a:lvl4pPr marL="1600200" indent="-228600" algn="l" rtl="0" eaLnBrk="0" fontAlgn="base" hangingPunct="0">
        <a:spcBef>
          <a:spcPct val="20000"/>
        </a:spcBef>
        <a:spcAft>
          <a:spcPct val="0"/>
        </a:spcAft>
        <a:buChar char="–"/>
        <a:defRPr sz="2000">
          <a:solidFill>
            <a:schemeClr val="tx1"/>
          </a:solidFill>
          <a:latin typeface="Calibri"/>
          <a:ea typeface="ＭＳ Ｐゴシック" charset="-128"/>
          <a:cs typeface="Calibri"/>
        </a:defRPr>
      </a:lvl4pPr>
      <a:lvl5pPr marL="2057400" indent="-228600" algn="l" rtl="0" eaLnBrk="0" fontAlgn="base" hangingPunct="0">
        <a:spcBef>
          <a:spcPct val="20000"/>
        </a:spcBef>
        <a:spcAft>
          <a:spcPct val="0"/>
        </a:spcAft>
        <a:buChar char="»"/>
        <a:defRPr sz="2000">
          <a:solidFill>
            <a:schemeClr val="tx1"/>
          </a:solidFill>
          <a:latin typeface="Calibri"/>
          <a:ea typeface="ＭＳ Ｐゴシック" charset="-128"/>
          <a:cs typeface="Calibri"/>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29.jpg"/><Relationship Id="rId13" Type="http://schemas.openxmlformats.org/officeDocument/2006/relationships/image" Target="../media/image34.png"/><Relationship Id="rId3" Type="http://schemas.openxmlformats.org/officeDocument/2006/relationships/image" Target="../media/image24.jpg"/><Relationship Id="rId7" Type="http://schemas.openxmlformats.org/officeDocument/2006/relationships/image" Target="../media/image28.jpg"/><Relationship Id="rId12" Type="http://schemas.openxmlformats.org/officeDocument/2006/relationships/image" Target="../media/image33.jp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27.jpg"/><Relationship Id="rId11" Type="http://schemas.openxmlformats.org/officeDocument/2006/relationships/image" Target="../media/image32.jpg"/><Relationship Id="rId5" Type="http://schemas.openxmlformats.org/officeDocument/2006/relationships/image" Target="../media/image26.jpg"/><Relationship Id="rId10" Type="http://schemas.openxmlformats.org/officeDocument/2006/relationships/image" Target="../media/image31.jpg"/><Relationship Id="rId4" Type="http://schemas.openxmlformats.org/officeDocument/2006/relationships/image" Target="../media/image25.png"/><Relationship Id="rId9" Type="http://schemas.openxmlformats.org/officeDocument/2006/relationships/image" Target="../media/image30.jp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2.jpe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48.jpg"/><Relationship Id="rId5" Type="http://schemas.openxmlformats.org/officeDocument/2006/relationships/image" Target="../media/image47.png"/><Relationship Id="rId4" Type="http://schemas.openxmlformats.org/officeDocument/2006/relationships/image" Target="../media/image46.jpg"/></Relationships>
</file>

<file path=ppt/slides/_rels/slide2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8.xml"/><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71.sv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29.xml"/><Relationship Id="rId1" Type="http://schemas.openxmlformats.org/officeDocument/2006/relationships/slideLayout" Target="../slideLayouts/slideLayout9.xml"/><Relationship Id="rId5" Type="http://schemas.openxmlformats.org/officeDocument/2006/relationships/image" Target="../media/image74.jpeg"/><Relationship Id="rId4" Type="http://schemas.openxmlformats.org/officeDocument/2006/relationships/image" Target="../media/image73.jpeg"/></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extBox 1">
            <a:extLst>
              <a:ext uri="{FF2B5EF4-FFF2-40B4-BE49-F238E27FC236}">
                <a16:creationId xmlns:a16="http://schemas.microsoft.com/office/drawing/2014/main" id="{7FBA8972-76BB-BF4D-8708-4972DE3C4EC4}"/>
              </a:ext>
            </a:extLst>
          </p:cNvPr>
          <p:cNvSpPr txBox="1">
            <a:spLocks noChangeArrowheads="1"/>
          </p:cNvSpPr>
          <p:nvPr/>
        </p:nvSpPr>
        <p:spPr bwMode="auto">
          <a:xfrm>
            <a:off x="914400" y="681912"/>
            <a:ext cx="768845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9pPr>
          </a:lstStyle>
          <a:p>
            <a:pPr>
              <a:buNone/>
            </a:pPr>
            <a:r>
              <a:rPr lang="en-US" dirty="0"/>
              <a:t>Allergy as a Disorder of Immune Regulation </a:t>
            </a:r>
          </a:p>
        </p:txBody>
      </p:sp>
      <p:sp>
        <p:nvSpPr>
          <p:cNvPr id="2" name="TextBox 1">
            <a:extLst>
              <a:ext uri="{FF2B5EF4-FFF2-40B4-BE49-F238E27FC236}">
                <a16:creationId xmlns:a16="http://schemas.microsoft.com/office/drawing/2014/main" id="{76615B11-B74C-7A4D-A058-484BE8F4D0BA}"/>
              </a:ext>
            </a:extLst>
          </p:cNvPr>
          <p:cNvSpPr txBox="1"/>
          <p:nvPr/>
        </p:nvSpPr>
        <p:spPr>
          <a:xfrm>
            <a:off x="46201" y="5260454"/>
            <a:ext cx="8715646" cy="1285737"/>
          </a:xfrm>
          <a:prstGeom prst="rect">
            <a:avLst/>
          </a:prstGeom>
          <a:noFill/>
        </p:spPr>
        <p:txBody>
          <a:bodyPr wrap="square" rtlCol="0">
            <a:spAutoFit/>
          </a:bodyPr>
          <a:lstStyle/>
          <a:p>
            <a:pPr algn="ctr"/>
            <a:r>
              <a:rPr lang="en-US" sz="2585" dirty="0">
                <a:latin typeface="Calibri" panose="020F0502020204030204" pitchFamily="34" charset="0"/>
                <a:cs typeface="Calibri" panose="020F0502020204030204" pitchFamily="34" charset="0"/>
              </a:rPr>
              <a:t>FOCIS Clinical Immunology Course 2026</a:t>
            </a:r>
          </a:p>
          <a:p>
            <a:pPr algn="ctr"/>
            <a:r>
              <a:rPr lang="en-US" sz="2585" dirty="0">
                <a:latin typeface="Calibri" panose="020F0502020204030204" pitchFamily="34" charset="0"/>
                <a:cs typeface="Calibri" panose="020F0502020204030204" pitchFamily="34" charset="0"/>
              </a:rPr>
              <a:t>FOCIS Meeting San Franciso</a:t>
            </a:r>
          </a:p>
          <a:p>
            <a:pPr algn="ctr"/>
            <a:r>
              <a:rPr lang="en-US" sz="2585" dirty="0">
                <a:latin typeface="Calibri" panose="020F0502020204030204" pitchFamily="34" charset="0"/>
                <a:cs typeface="Calibri" panose="020F0502020204030204" pitchFamily="34" charset="0"/>
              </a:rPr>
              <a:t>June 2026</a:t>
            </a:r>
          </a:p>
        </p:txBody>
      </p:sp>
      <p:sp>
        <p:nvSpPr>
          <p:cNvPr id="3" name="Rectangle 2">
            <a:extLst>
              <a:ext uri="{FF2B5EF4-FFF2-40B4-BE49-F238E27FC236}">
                <a16:creationId xmlns:a16="http://schemas.microsoft.com/office/drawing/2014/main" id="{F916D600-5877-0763-22D0-CD899D5FA450}"/>
              </a:ext>
            </a:extLst>
          </p:cNvPr>
          <p:cNvSpPr/>
          <p:nvPr/>
        </p:nvSpPr>
        <p:spPr>
          <a:xfrm>
            <a:off x="1974215" y="2148171"/>
            <a:ext cx="5433176" cy="1077218"/>
          </a:xfrm>
          <a:prstGeom prst="rect">
            <a:avLst/>
          </a:prstGeom>
        </p:spPr>
        <p:txBody>
          <a:bodyPr wrap="square">
            <a:spAutoFit/>
          </a:bodyPr>
          <a:lstStyle/>
          <a:p>
            <a:pPr algn="ctr"/>
            <a:r>
              <a:rPr lang="en-US" sz="3200" dirty="0">
                <a:solidFill>
                  <a:schemeClr val="bg1">
                    <a:lumMod val="50000"/>
                  </a:schemeClr>
                </a:solidFill>
              </a:rPr>
              <a:t>Stephanie Eisenbarth MD, PhD</a:t>
            </a:r>
          </a:p>
          <a:p>
            <a:pPr algn="ctr"/>
            <a:endParaRPr lang="en-US" sz="3200" dirty="0">
              <a:solidFill>
                <a:schemeClr val="bg1">
                  <a:lumMod val="50000"/>
                </a:schemeClr>
              </a:solidFill>
            </a:endParaRPr>
          </a:p>
        </p:txBody>
      </p:sp>
      <p:pic>
        <p:nvPicPr>
          <p:cNvPr id="4" name="Picture 3" descr="Icon&#10;&#10;Description automatically generated with medium confidence">
            <a:extLst>
              <a:ext uri="{FF2B5EF4-FFF2-40B4-BE49-F238E27FC236}">
                <a16:creationId xmlns:a16="http://schemas.microsoft.com/office/drawing/2014/main" id="{8DE64E36-FFC8-ED49-B55A-1C004735F345}"/>
              </a:ext>
            </a:extLst>
          </p:cNvPr>
          <p:cNvPicPr>
            <a:picLocks noChangeAspect="1"/>
          </p:cNvPicPr>
          <p:nvPr/>
        </p:nvPicPr>
        <p:blipFill>
          <a:blip r:embed="rId3"/>
          <a:stretch>
            <a:fillRect/>
          </a:stretch>
        </p:blipFill>
        <p:spPr>
          <a:xfrm>
            <a:off x="1974215" y="3142508"/>
            <a:ext cx="5433177" cy="763190"/>
          </a:xfrm>
          <a:prstGeom prst="rect">
            <a:avLst/>
          </a:prstGeom>
        </p:spPr>
      </p:pic>
      <p:sp>
        <p:nvSpPr>
          <p:cNvPr id="5" name="TextShape 2">
            <a:extLst>
              <a:ext uri="{FF2B5EF4-FFF2-40B4-BE49-F238E27FC236}">
                <a16:creationId xmlns:a16="http://schemas.microsoft.com/office/drawing/2014/main" id="{8AB2584B-ED4B-0415-9E6C-126A8306D8E8}"/>
              </a:ext>
            </a:extLst>
          </p:cNvPr>
          <p:cNvSpPr txBox="1"/>
          <p:nvPr/>
        </p:nvSpPr>
        <p:spPr>
          <a:xfrm>
            <a:off x="6629400" y="6320291"/>
            <a:ext cx="8640000" cy="451800"/>
          </a:xfrm>
          <a:prstGeom prst="rect">
            <a:avLst/>
          </a:prstGeom>
          <a:noFill/>
          <a:ln>
            <a:noFill/>
          </a:ln>
        </p:spPr>
        <p:txBody>
          <a:bodyPr lIns="90000" tIns="45000" rIns="90000" bIns="45000"/>
          <a:lstStyle/>
          <a:p>
            <a:r>
              <a:rPr lang="en-US" sz="1400" strike="noStrike" spc="-1" dirty="0">
                <a:latin typeface="Arial"/>
              </a:rPr>
              <a:t>Images from Abbas textbook </a:t>
            </a:r>
          </a:p>
          <a:p>
            <a:r>
              <a:rPr lang="en-US" sz="1400" strike="noStrike" spc="-1" dirty="0">
                <a:latin typeface="Arial"/>
              </a:rPr>
              <a:t>unless otherwise noted</a:t>
            </a:r>
          </a:p>
        </p:txBody>
      </p:sp>
    </p:spTree>
    <p:extLst>
      <p:ext uri="{BB962C8B-B14F-4D97-AF65-F5344CB8AC3E}">
        <p14:creationId xmlns:p14="http://schemas.microsoft.com/office/powerpoint/2010/main" val="2071985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c 1"/>
          <p:cNvSpPr/>
          <p:nvPr/>
        </p:nvSpPr>
        <p:spPr bwMode="auto">
          <a:xfrm>
            <a:off x="3953393" y="334963"/>
            <a:ext cx="603250" cy="1341437"/>
          </a:xfrm>
          <a:prstGeom prst="arc">
            <a:avLst>
              <a:gd name="adj1" fmla="val 16200000"/>
              <a:gd name="adj2" fmla="val 5505346"/>
            </a:avLst>
          </a:prstGeom>
          <a:noFill/>
          <a:ln w="28575" cap="flat" cmpd="sng" algn="ctr">
            <a:solidFill>
              <a:srgbClr val="FF0000"/>
            </a:solidFill>
            <a:prstDash val="solid"/>
            <a:round/>
            <a:headEnd type="none" w="med" len="med"/>
            <a:tailEnd type="none" w="med" len="med"/>
          </a:ln>
          <a:effectLst/>
        </p:spPr>
        <p:txBody>
          <a:bodyPr/>
          <a:lstStyle/>
          <a:p>
            <a:pPr>
              <a:defRPr/>
            </a:pPr>
            <a:endParaRPr lang="en-US">
              <a:latin typeface="Arial" charset="0"/>
              <a:ea typeface="ＭＳ Ｐゴシック" charset="0"/>
            </a:endParaRPr>
          </a:p>
        </p:txBody>
      </p:sp>
      <p:cxnSp>
        <p:nvCxnSpPr>
          <p:cNvPr id="5" name="Straight Arrow Connector 4"/>
          <p:cNvCxnSpPr/>
          <p:nvPr/>
        </p:nvCxnSpPr>
        <p:spPr bwMode="auto">
          <a:xfrm>
            <a:off x="4639192" y="1066800"/>
            <a:ext cx="542408" cy="0"/>
          </a:xfrm>
          <a:prstGeom prst="straightConnector1">
            <a:avLst/>
          </a:prstGeom>
          <a:solidFill>
            <a:schemeClr val="accent1"/>
          </a:solidFill>
          <a:ln w="2857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7" name="TextBox 8"/>
          <p:cNvSpPr txBox="1">
            <a:spLocks noChangeArrowheads="1"/>
          </p:cNvSpPr>
          <p:nvPr/>
        </p:nvSpPr>
        <p:spPr bwMode="auto">
          <a:xfrm>
            <a:off x="5724008" y="206514"/>
            <a:ext cx="332470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spcBef>
                <a:spcPct val="0"/>
              </a:spcBef>
              <a:buFontTx/>
              <a:buNone/>
            </a:pPr>
            <a:r>
              <a:rPr lang="en-US" altLang="en-US" sz="2000" b="1" dirty="0">
                <a:solidFill>
                  <a:srgbClr val="FF0000"/>
                </a:solidFill>
                <a:latin typeface="Arial" panose="020B0604020202020204" pitchFamily="34" charset="0"/>
              </a:rPr>
              <a:t>Allergen (antigen) uptake and presentation</a:t>
            </a:r>
          </a:p>
        </p:txBody>
      </p:sp>
      <p:pic>
        <p:nvPicPr>
          <p:cNvPr id="3" name="Picture 2"/>
          <p:cNvPicPr>
            <a:picLocks noChangeAspect="1"/>
          </p:cNvPicPr>
          <p:nvPr/>
        </p:nvPicPr>
        <p:blipFill>
          <a:blip r:embed="rId3"/>
          <a:stretch>
            <a:fillRect/>
          </a:stretch>
        </p:blipFill>
        <p:spPr>
          <a:xfrm>
            <a:off x="1853128" y="26020"/>
            <a:ext cx="2360707" cy="6705601"/>
          </a:xfrm>
          <a:prstGeom prst="rect">
            <a:avLst/>
          </a:prstGeom>
        </p:spPr>
      </p:pic>
      <p:sp>
        <p:nvSpPr>
          <p:cNvPr id="99332" name="Line 4"/>
          <p:cNvSpPr>
            <a:spLocks noChangeShapeType="1"/>
          </p:cNvSpPr>
          <p:nvPr/>
        </p:nvSpPr>
        <p:spPr bwMode="auto">
          <a:xfrm>
            <a:off x="0" y="3821668"/>
            <a:ext cx="472440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16" name="Rectangle 15"/>
          <p:cNvSpPr/>
          <p:nvPr/>
        </p:nvSpPr>
        <p:spPr bwMode="auto">
          <a:xfrm>
            <a:off x="1853127" y="346034"/>
            <a:ext cx="748507" cy="363302"/>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0"/>
            </a:endParaRPr>
          </a:p>
        </p:txBody>
      </p:sp>
      <p:sp>
        <p:nvSpPr>
          <p:cNvPr id="99334" name="Text Box 6"/>
          <p:cNvSpPr txBox="1">
            <a:spLocks noChangeArrowheads="1"/>
          </p:cNvSpPr>
          <p:nvPr/>
        </p:nvSpPr>
        <p:spPr bwMode="auto">
          <a:xfrm>
            <a:off x="176907" y="1980347"/>
            <a:ext cx="20812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spAutoFit/>
          </a:bodyPr>
          <a:lstStyle/>
          <a:p>
            <a:pPr algn="ctr" eaLnBrk="1" hangingPunct="1">
              <a:defRPr/>
            </a:pPr>
            <a:r>
              <a:rPr lang="en-US" b="1" dirty="0">
                <a:latin typeface="Arial" charset="0"/>
                <a:ea typeface="ＭＳ Ｐゴシック" charset="0"/>
              </a:rPr>
              <a:t>Sensitization</a:t>
            </a:r>
          </a:p>
        </p:txBody>
      </p:sp>
      <p:sp>
        <p:nvSpPr>
          <p:cNvPr id="99335" name="Text Box 7"/>
          <p:cNvSpPr txBox="1">
            <a:spLocks noChangeArrowheads="1"/>
          </p:cNvSpPr>
          <p:nvPr/>
        </p:nvSpPr>
        <p:spPr bwMode="auto">
          <a:xfrm>
            <a:off x="176907" y="4351838"/>
            <a:ext cx="165258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spAutoFit/>
          </a:bodyPr>
          <a:lstStyle/>
          <a:p>
            <a:pPr algn="ctr" eaLnBrk="1" hangingPunct="1">
              <a:defRPr/>
            </a:pPr>
            <a:r>
              <a:rPr lang="en-US" b="1" dirty="0">
                <a:latin typeface="Arial" charset="0"/>
                <a:ea typeface="ＭＳ Ｐゴシック" charset="0"/>
              </a:rPr>
              <a:t>Elicitation</a:t>
            </a:r>
          </a:p>
        </p:txBody>
      </p:sp>
    </p:spTree>
    <p:extLst>
      <p:ext uri="{BB962C8B-B14F-4D97-AF65-F5344CB8AC3E}">
        <p14:creationId xmlns:p14="http://schemas.microsoft.com/office/powerpoint/2010/main" val="1439954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ChangeArrowheads="1"/>
          </p:cNvSpPr>
          <p:nvPr/>
        </p:nvSpPr>
        <p:spPr bwMode="auto">
          <a:xfrm>
            <a:off x="0" y="386762"/>
            <a:ext cx="9144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ja-JP" sz="2800" dirty="0">
                <a:latin typeface="Arial" panose="020B0604020202020204" pitchFamily="34" charset="0"/>
              </a:rPr>
              <a:t>MHC class II pathway of antigen presentation</a:t>
            </a:r>
          </a:p>
        </p:txBody>
      </p:sp>
      <p:grpSp>
        <p:nvGrpSpPr>
          <p:cNvPr id="3" name="Group 2">
            <a:extLst>
              <a:ext uri="{FF2B5EF4-FFF2-40B4-BE49-F238E27FC236}">
                <a16:creationId xmlns:a16="http://schemas.microsoft.com/office/drawing/2014/main" id="{B26811A1-C5F1-F849-835E-D008F36D92DD}"/>
              </a:ext>
            </a:extLst>
          </p:cNvPr>
          <p:cNvGrpSpPr/>
          <p:nvPr/>
        </p:nvGrpSpPr>
        <p:grpSpPr>
          <a:xfrm>
            <a:off x="190500" y="1371600"/>
            <a:ext cx="8763000" cy="5228658"/>
            <a:chOff x="190500" y="1018451"/>
            <a:chExt cx="8763000" cy="5228658"/>
          </a:xfrm>
        </p:grpSpPr>
        <p:pic>
          <p:nvPicPr>
            <p:cNvPr id="2" name="Picture 1"/>
            <p:cNvPicPr>
              <a:picLocks noChangeAspect="1"/>
            </p:cNvPicPr>
            <p:nvPr/>
          </p:nvPicPr>
          <p:blipFill>
            <a:blip r:embed="rId3"/>
            <a:stretch>
              <a:fillRect/>
            </a:stretch>
          </p:blipFill>
          <p:spPr>
            <a:xfrm>
              <a:off x="190500" y="1018451"/>
              <a:ext cx="8763000" cy="5228658"/>
            </a:xfrm>
            <a:prstGeom prst="rect">
              <a:avLst/>
            </a:prstGeom>
          </p:spPr>
        </p:pic>
        <p:sp>
          <p:nvSpPr>
            <p:cNvPr id="12" name="Text Box 5"/>
            <p:cNvSpPr txBox="1">
              <a:spLocks noChangeArrowheads="1"/>
            </p:cNvSpPr>
            <p:nvPr/>
          </p:nvSpPr>
          <p:spPr bwMode="auto">
            <a:xfrm>
              <a:off x="4495800" y="2469016"/>
              <a:ext cx="1770062"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eaLnBrk="1" hangingPunct="1">
                <a:spcBef>
                  <a:spcPct val="0"/>
                </a:spcBef>
                <a:buFontTx/>
                <a:buNone/>
              </a:pPr>
              <a:r>
                <a:rPr kumimoji="1" lang="en-US" altLang="ja-JP" sz="1200" b="1">
                  <a:latin typeface="Arial" panose="020B0604020202020204" pitchFamily="34" charset="0"/>
                </a:rPr>
                <a:t>Lysosome/Endosome</a:t>
              </a:r>
            </a:p>
          </p:txBody>
        </p:sp>
        <p:sp>
          <p:nvSpPr>
            <p:cNvPr id="23561" name="Rectangle 6"/>
            <p:cNvSpPr>
              <a:spLocks noChangeArrowheads="1"/>
            </p:cNvSpPr>
            <p:nvPr/>
          </p:nvSpPr>
          <p:spPr bwMode="auto">
            <a:xfrm>
              <a:off x="6938962" y="2628900"/>
              <a:ext cx="19002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eaLnBrk="1" hangingPunct="1">
                <a:spcBef>
                  <a:spcPct val="0"/>
                </a:spcBef>
                <a:buFontTx/>
                <a:buNone/>
              </a:pPr>
              <a:r>
                <a:rPr kumimoji="1" lang="en-US" altLang="ja-JP" sz="1000" b="1" u="sng" dirty="0">
                  <a:latin typeface="Arial" panose="020B0604020202020204" pitchFamily="34" charset="0"/>
                </a:rPr>
                <a:t>Cl</a:t>
              </a:r>
              <a:r>
                <a:rPr kumimoji="1" lang="en-US" altLang="ja-JP" sz="1000" b="1" dirty="0">
                  <a:latin typeface="Arial" panose="020B0604020202020204" pitchFamily="34" charset="0"/>
                </a:rPr>
                <a:t>ass II associated </a:t>
              </a:r>
              <a:r>
                <a:rPr kumimoji="1" lang="en-US" altLang="ja-JP" sz="1000" b="1" u="sng" dirty="0">
                  <a:latin typeface="Arial" panose="020B0604020202020204" pitchFamily="34" charset="0"/>
                </a:rPr>
                <a:t>i</a:t>
              </a:r>
              <a:r>
                <a:rPr kumimoji="1" lang="en-US" altLang="ja-JP" sz="1000" b="1" dirty="0">
                  <a:latin typeface="Arial" panose="020B0604020202020204" pitchFamily="34" charset="0"/>
                </a:rPr>
                <a:t>nvariant chain </a:t>
              </a:r>
              <a:r>
                <a:rPr kumimoji="1" lang="en-US" altLang="ja-JP" sz="1000" b="1" u="sng" dirty="0">
                  <a:latin typeface="Arial" panose="020B0604020202020204" pitchFamily="34" charset="0"/>
                </a:rPr>
                <a:t>p</a:t>
              </a:r>
              <a:r>
                <a:rPr kumimoji="1" lang="en-US" altLang="ja-JP" sz="1000" b="1" dirty="0">
                  <a:latin typeface="Arial" panose="020B0604020202020204" pitchFamily="34" charset="0"/>
                </a:rPr>
                <a:t>eptide</a:t>
              </a:r>
            </a:p>
          </p:txBody>
        </p:sp>
        <p:sp>
          <p:nvSpPr>
            <p:cNvPr id="15" name="Rectangle 6"/>
            <p:cNvSpPr>
              <a:spLocks noChangeArrowheads="1"/>
            </p:cNvSpPr>
            <p:nvPr/>
          </p:nvSpPr>
          <p:spPr bwMode="auto">
            <a:xfrm>
              <a:off x="1929153" y="4495800"/>
              <a:ext cx="184755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eaLnBrk="1" hangingPunct="1">
                <a:spcBef>
                  <a:spcPct val="0"/>
                </a:spcBef>
                <a:buFontTx/>
                <a:buNone/>
              </a:pPr>
              <a:r>
                <a:rPr kumimoji="1" lang="en-US" altLang="ja-JP" sz="1000" b="1" dirty="0">
                  <a:latin typeface="Arial" panose="020B0604020202020204" pitchFamily="34" charset="0"/>
                </a:rPr>
                <a:t>invariant chain</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E668F0-2F7C-09E5-E5E8-36EB467D2CC0}"/>
              </a:ext>
            </a:extLst>
          </p:cNvPr>
          <p:cNvPicPr>
            <a:picLocks noChangeAspect="1"/>
          </p:cNvPicPr>
          <p:nvPr/>
        </p:nvPicPr>
        <p:blipFill>
          <a:blip r:embed="rId2"/>
          <a:stretch>
            <a:fillRect/>
          </a:stretch>
        </p:blipFill>
        <p:spPr>
          <a:xfrm>
            <a:off x="-111966" y="1981200"/>
            <a:ext cx="4453699" cy="4876800"/>
          </a:xfrm>
          <a:prstGeom prst="rect">
            <a:avLst/>
          </a:prstGeom>
        </p:spPr>
      </p:pic>
      <p:sp>
        <p:nvSpPr>
          <p:cNvPr id="3" name="TextBox 2">
            <a:extLst>
              <a:ext uri="{FF2B5EF4-FFF2-40B4-BE49-F238E27FC236}">
                <a16:creationId xmlns:a16="http://schemas.microsoft.com/office/drawing/2014/main" id="{06769C1D-8420-159B-4801-69934459BA62}"/>
              </a:ext>
            </a:extLst>
          </p:cNvPr>
          <p:cNvSpPr txBox="1"/>
          <p:nvPr/>
        </p:nvSpPr>
        <p:spPr>
          <a:xfrm>
            <a:off x="6089690" y="6547175"/>
            <a:ext cx="320040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Lloyd and Snelgrove Sci Imm 2018</a:t>
            </a:r>
          </a:p>
        </p:txBody>
      </p:sp>
      <p:pic>
        <p:nvPicPr>
          <p:cNvPr id="4" name="Picture 3">
            <a:extLst>
              <a:ext uri="{FF2B5EF4-FFF2-40B4-BE49-F238E27FC236}">
                <a16:creationId xmlns:a16="http://schemas.microsoft.com/office/drawing/2014/main" id="{A9D1B048-EAFF-2D1C-3F35-8644C2B36D85}"/>
              </a:ext>
            </a:extLst>
          </p:cNvPr>
          <p:cNvPicPr>
            <a:picLocks noChangeAspect="1"/>
          </p:cNvPicPr>
          <p:nvPr/>
        </p:nvPicPr>
        <p:blipFill>
          <a:blip r:embed="rId3"/>
          <a:stretch>
            <a:fillRect/>
          </a:stretch>
        </p:blipFill>
        <p:spPr>
          <a:xfrm>
            <a:off x="4401198" y="2286000"/>
            <a:ext cx="4736706" cy="4114800"/>
          </a:xfrm>
          <a:prstGeom prst="rect">
            <a:avLst/>
          </a:prstGeom>
        </p:spPr>
      </p:pic>
      <p:sp>
        <p:nvSpPr>
          <p:cNvPr id="5" name="Title 4">
            <a:extLst>
              <a:ext uri="{FF2B5EF4-FFF2-40B4-BE49-F238E27FC236}">
                <a16:creationId xmlns:a16="http://schemas.microsoft.com/office/drawing/2014/main" id="{BFF36A16-DE71-40F5-9509-D8A2BC44C6B3}"/>
              </a:ext>
            </a:extLst>
          </p:cNvPr>
          <p:cNvSpPr>
            <a:spLocks noGrp="1"/>
          </p:cNvSpPr>
          <p:nvPr>
            <p:ph type="title"/>
          </p:nvPr>
        </p:nvSpPr>
        <p:spPr>
          <a:xfrm>
            <a:off x="76200" y="190500"/>
            <a:ext cx="7772400" cy="1143000"/>
          </a:xfrm>
        </p:spPr>
        <p:txBody>
          <a:bodyPr/>
          <a:lstStyle/>
          <a:p>
            <a:r>
              <a:rPr lang="en-US" b="0" dirty="0"/>
              <a:t>Mechanisms of sensitization</a:t>
            </a:r>
          </a:p>
        </p:txBody>
      </p:sp>
      <p:pic>
        <p:nvPicPr>
          <p:cNvPr id="6" name="Picture 5">
            <a:extLst>
              <a:ext uri="{FF2B5EF4-FFF2-40B4-BE49-F238E27FC236}">
                <a16:creationId xmlns:a16="http://schemas.microsoft.com/office/drawing/2014/main" id="{55910691-E315-EC21-8F31-301311D280F0}"/>
              </a:ext>
            </a:extLst>
          </p:cNvPr>
          <p:cNvPicPr>
            <a:picLocks noChangeAspect="1"/>
          </p:cNvPicPr>
          <p:nvPr/>
        </p:nvPicPr>
        <p:blipFill>
          <a:blip r:embed="rId4"/>
          <a:stretch>
            <a:fillRect/>
          </a:stretch>
        </p:blipFill>
        <p:spPr>
          <a:xfrm>
            <a:off x="-7952975" y="1843024"/>
            <a:ext cx="7772400" cy="4594352"/>
          </a:xfrm>
          <a:prstGeom prst="rect">
            <a:avLst/>
          </a:prstGeom>
        </p:spPr>
      </p:pic>
    </p:spTree>
    <p:extLst>
      <p:ext uri="{BB962C8B-B14F-4D97-AF65-F5344CB8AC3E}">
        <p14:creationId xmlns:p14="http://schemas.microsoft.com/office/powerpoint/2010/main" val="3092042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53128" y="26020"/>
            <a:ext cx="2360707" cy="6705601"/>
          </a:xfrm>
          <a:prstGeom prst="rect">
            <a:avLst/>
          </a:prstGeom>
        </p:spPr>
      </p:pic>
      <p:sp>
        <p:nvSpPr>
          <p:cNvPr id="99332" name="Line 4"/>
          <p:cNvSpPr>
            <a:spLocks noChangeShapeType="1"/>
          </p:cNvSpPr>
          <p:nvPr/>
        </p:nvSpPr>
        <p:spPr bwMode="auto">
          <a:xfrm>
            <a:off x="0" y="3821668"/>
            <a:ext cx="472440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16" name="Rectangle 15"/>
          <p:cNvSpPr/>
          <p:nvPr/>
        </p:nvSpPr>
        <p:spPr bwMode="auto">
          <a:xfrm>
            <a:off x="2895600" y="1111776"/>
            <a:ext cx="1447800" cy="643583"/>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0"/>
            </a:endParaRPr>
          </a:p>
        </p:txBody>
      </p:sp>
      <p:sp>
        <p:nvSpPr>
          <p:cNvPr id="99334" name="Text Box 6"/>
          <p:cNvSpPr txBox="1">
            <a:spLocks noChangeArrowheads="1"/>
          </p:cNvSpPr>
          <p:nvPr/>
        </p:nvSpPr>
        <p:spPr bwMode="auto">
          <a:xfrm>
            <a:off x="176907" y="1980347"/>
            <a:ext cx="20812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spAutoFit/>
          </a:bodyPr>
          <a:lstStyle/>
          <a:p>
            <a:pPr algn="ctr" eaLnBrk="1" hangingPunct="1">
              <a:defRPr/>
            </a:pPr>
            <a:r>
              <a:rPr lang="en-US" b="1" dirty="0">
                <a:latin typeface="Arial" charset="0"/>
                <a:ea typeface="ＭＳ Ｐゴシック" charset="0"/>
              </a:rPr>
              <a:t>Sensitization</a:t>
            </a:r>
          </a:p>
        </p:txBody>
      </p:sp>
      <p:sp>
        <p:nvSpPr>
          <p:cNvPr id="99335" name="Text Box 7"/>
          <p:cNvSpPr txBox="1">
            <a:spLocks noChangeArrowheads="1"/>
          </p:cNvSpPr>
          <p:nvPr/>
        </p:nvSpPr>
        <p:spPr bwMode="auto">
          <a:xfrm>
            <a:off x="176907" y="4351838"/>
            <a:ext cx="165258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spAutoFit/>
          </a:bodyPr>
          <a:lstStyle/>
          <a:p>
            <a:pPr algn="ctr" eaLnBrk="1" hangingPunct="1">
              <a:defRPr/>
            </a:pPr>
            <a:r>
              <a:rPr lang="en-US" b="1" dirty="0">
                <a:latin typeface="Arial" charset="0"/>
                <a:ea typeface="ＭＳ Ｐゴシック" charset="0"/>
              </a:rPr>
              <a:t>Elicitation</a:t>
            </a:r>
          </a:p>
        </p:txBody>
      </p:sp>
      <p:cxnSp>
        <p:nvCxnSpPr>
          <p:cNvPr id="22" name="Straight Arrow Connector 21"/>
          <p:cNvCxnSpPr/>
          <p:nvPr/>
        </p:nvCxnSpPr>
        <p:spPr bwMode="auto">
          <a:xfrm>
            <a:off x="4457303" y="1447800"/>
            <a:ext cx="534194" cy="0"/>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7" name="TextBox 2"/>
          <p:cNvSpPr txBox="1">
            <a:spLocks noChangeArrowheads="1"/>
          </p:cNvSpPr>
          <p:nvPr/>
        </p:nvSpPr>
        <p:spPr bwMode="auto">
          <a:xfrm>
            <a:off x="5256307" y="634732"/>
            <a:ext cx="36322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lgn="ctr">
              <a:spcBef>
                <a:spcPct val="0"/>
              </a:spcBef>
              <a:buFontTx/>
              <a:buNone/>
            </a:pPr>
            <a:r>
              <a:rPr lang="en-US" altLang="en-US" sz="2800" b="1" dirty="0">
                <a:solidFill>
                  <a:srgbClr val="FF0000"/>
                </a:solidFill>
                <a:latin typeface="Arial" panose="020B0604020202020204" pitchFamily="34" charset="0"/>
              </a:rPr>
              <a:t>Th2 cells and </a:t>
            </a:r>
          </a:p>
          <a:p>
            <a:pPr algn="ctr">
              <a:spcBef>
                <a:spcPct val="0"/>
              </a:spcBef>
              <a:buFontTx/>
              <a:buNone/>
            </a:pPr>
            <a:r>
              <a:rPr lang="en-US" altLang="en-US" sz="2800" b="1" dirty="0">
                <a:solidFill>
                  <a:srgbClr val="FF0000"/>
                </a:solidFill>
                <a:latin typeface="Arial" panose="020B0604020202020204" pitchFamily="34" charset="0"/>
              </a:rPr>
              <a:t>type 2 inflammation</a:t>
            </a:r>
          </a:p>
        </p:txBody>
      </p:sp>
    </p:spTree>
    <p:extLst>
      <p:ext uri="{BB962C8B-B14F-4D97-AF65-F5344CB8AC3E}">
        <p14:creationId xmlns:p14="http://schemas.microsoft.com/office/powerpoint/2010/main" val="2248249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IMMUNESYSTEM5_fig14_01.jpg"/>
          <p:cNvPicPr>
            <a:picLocks noGrp="1" noChangeAspect="1"/>
          </p:cNvPicPr>
          <p:nvPr>
            <p:ph sz="quarter" idx="10"/>
          </p:nvPr>
        </p:nvPicPr>
        <p:blipFill rotWithShape="1">
          <a:blip r:embed="rId3">
            <a:extLst>
              <a:ext uri="{28A0092B-C50C-407E-A947-70E740481C1C}">
                <a14:useLocalDpi xmlns:a14="http://schemas.microsoft.com/office/drawing/2010/main" val="0"/>
              </a:ext>
            </a:extLst>
          </a:blip>
          <a:srcRect l="-1437" t="55031" r="18080" b="27794"/>
          <a:stretch>
            <a:fillRect/>
          </a:stretch>
        </p:blipFill>
        <p:spPr>
          <a:xfrm>
            <a:off x="6667670" y="2174452"/>
            <a:ext cx="2209800" cy="1018601"/>
          </a:xfrm>
        </p:spPr>
      </p:pic>
      <p:pic>
        <p:nvPicPr>
          <p:cNvPr id="3" name="Content Placeholder 6" descr="IMMUNESYSTEM5_fig14_01.jpg">
            <a:extLst>
              <a:ext uri="{FF2B5EF4-FFF2-40B4-BE49-F238E27FC236}">
                <a16:creationId xmlns:a16="http://schemas.microsoft.com/office/drawing/2014/main" id="{FD729FAD-5413-2A1A-A05D-2CED2DFAA072}"/>
              </a:ext>
            </a:extLst>
          </p:cNvPr>
          <p:cNvPicPr>
            <a:picLocks noChangeAspect="1"/>
          </p:cNvPicPr>
          <p:nvPr/>
        </p:nvPicPr>
        <p:blipFill rotWithShape="1">
          <a:blip r:embed="rId3">
            <a:extLst>
              <a:ext uri="{28A0092B-C50C-407E-A947-70E740481C1C}">
                <a14:useLocalDpi xmlns:a14="http://schemas.microsoft.com/office/drawing/2010/main" val="0"/>
              </a:ext>
            </a:extLst>
          </a:blip>
          <a:srcRect l="-1436" t="30553" r="58047" b="52684"/>
          <a:stretch>
            <a:fillRect/>
          </a:stretch>
        </p:blipFill>
        <p:spPr bwMode="auto">
          <a:xfrm>
            <a:off x="6736127" y="871435"/>
            <a:ext cx="1150266" cy="996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Content Placeholder 6" descr="IMMUNESYSTEM5_fig14_01.jpg">
            <a:extLst>
              <a:ext uri="{FF2B5EF4-FFF2-40B4-BE49-F238E27FC236}">
                <a16:creationId xmlns:a16="http://schemas.microsoft.com/office/drawing/2014/main" id="{F0573854-409E-09BC-0844-6BA1D67353D2}"/>
              </a:ext>
            </a:extLst>
          </p:cNvPr>
          <p:cNvPicPr>
            <a:picLocks noChangeAspect="1"/>
          </p:cNvPicPr>
          <p:nvPr/>
        </p:nvPicPr>
        <p:blipFill rotWithShape="1">
          <a:blip r:embed="rId3">
            <a:extLst>
              <a:ext uri="{28A0092B-C50C-407E-A947-70E740481C1C}">
                <a14:useLocalDpi xmlns:a14="http://schemas.microsoft.com/office/drawing/2010/main" val="0"/>
              </a:ext>
            </a:extLst>
          </a:blip>
          <a:srcRect l="-1437" t="4913" r="18080" b="77941"/>
          <a:stretch>
            <a:fillRect/>
          </a:stretch>
        </p:blipFill>
        <p:spPr bwMode="auto">
          <a:xfrm>
            <a:off x="4441458" y="2181244"/>
            <a:ext cx="2209800" cy="1019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lose-up of a worm&#10;&#10;AI-generated content may be incorrect.">
            <a:extLst>
              <a:ext uri="{FF2B5EF4-FFF2-40B4-BE49-F238E27FC236}">
                <a16:creationId xmlns:a16="http://schemas.microsoft.com/office/drawing/2014/main" id="{EA32E72F-0A38-713B-2F50-90E9CF446B08}"/>
              </a:ext>
            </a:extLst>
          </p:cNvPr>
          <p:cNvPicPr>
            <a:picLocks/>
          </p:cNvPicPr>
          <p:nvPr/>
        </p:nvPicPr>
        <p:blipFill>
          <a:blip r:embed="rId4"/>
          <a:stretch>
            <a:fillRect/>
          </a:stretch>
        </p:blipFill>
        <p:spPr>
          <a:xfrm>
            <a:off x="5661830" y="913316"/>
            <a:ext cx="1005840" cy="960120"/>
          </a:xfrm>
          <a:prstGeom prst="rect">
            <a:avLst/>
          </a:prstGeom>
        </p:spPr>
      </p:pic>
      <p:sp>
        <p:nvSpPr>
          <p:cNvPr id="8" name="TextBox 7">
            <a:extLst>
              <a:ext uri="{FF2B5EF4-FFF2-40B4-BE49-F238E27FC236}">
                <a16:creationId xmlns:a16="http://schemas.microsoft.com/office/drawing/2014/main" id="{A025473C-E047-49CE-94E4-683A650EF521}"/>
              </a:ext>
            </a:extLst>
          </p:cNvPr>
          <p:cNvSpPr txBox="1"/>
          <p:nvPr/>
        </p:nvSpPr>
        <p:spPr>
          <a:xfrm>
            <a:off x="5638800" y="1807779"/>
            <a:ext cx="2362200" cy="253916"/>
          </a:xfrm>
          <a:prstGeom prst="rect">
            <a:avLst/>
          </a:prstGeom>
          <a:noFill/>
        </p:spPr>
        <p:txBody>
          <a:bodyPr wrap="square" rtlCol="0">
            <a:spAutoFit/>
          </a:bodyPr>
          <a:lstStyle/>
          <a:p>
            <a:r>
              <a:rPr lang="en-US" sz="1050" dirty="0">
                <a:latin typeface="Arial Narrow" panose="020B0604020202020204" pitchFamily="34" charset="0"/>
                <a:ea typeface="Arial Unicode MS" panose="020B0604020202020204" pitchFamily="34" charset="-128"/>
                <a:cs typeface="Arial Narrow" panose="020B0604020202020204" pitchFamily="34" charset="0"/>
              </a:rPr>
              <a:t> helminth parasites            insect venom</a:t>
            </a:r>
          </a:p>
        </p:txBody>
      </p:sp>
      <p:sp>
        <p:nvSpPr>
          <p:cNvPr id="5" name="TextBox 4">
            <a:extLst>
              <a:ext uri="{FF2B5EF4-FFF2-40B4-BE49-F238E27FC236}">
                <a16:creationId xmlns:a16="http://schemas.microsoft.com/office/drawing/2014/main" id="{FF43267C-C350-0223-2B01-5086B567A92C}"/>
              </a:ext>
            </a:extLst>
          </p:cNvPr>
          <p:cNvSpPr txBox="1"/>
          <p:nvPr/>
        </p:nvSpPr>
        <p:spPr>
          <a:xfrm>
            <a:off x="5797322" y="303486"/>
            <a:ext cx="1632178" cy="400110"/>
          </a:xfrm>
          <a:prstGeom prst="rect">
            <a:avLst/>
          </a:prstGeom>
          <a:noFill/>
        </p:spPr>
        <p:txBody>
          <a:bodyPr wrap="none" rtlCol="0">
            <a:spAutoFit/>
          </a:bodyPr>
          <a:lstStyle/>
          <a:p>
            <a:r>
              <a:rPr lang="en-US" sz="2000" dirty="0">
                <a:latin typeface="Calibri" panose="020F0502020204030204" pitchFamily="34" charset="0"/>
                <a:cs typeface="Calibri" panose="020F0502020204030204" pitchFamily="34" charset="0"/>
              </a:rPr>
              <a:t>Th2 immunity</a:t>
            </a:r>
          </a:p>
        </p:txBody>
      </p:sp>
      <p:grpSp>
        <p:nvGrpSpPr>
          <p:cNvPr id="38" name="Group 37">
            <a:extLst>
              <a:ext uri="{FF2B5EF4-FFF2-40B4-BE49-F238E27FC236}">
                <a16:creationId xmlns:a16="http://schemas.microsoft.com/office/drawing/2014/main" id="{205552D3-558E-9DD0-D003-263DEB7576E3}"/>
              </a:ext>
            </a:extLst>
          </p:cNvPr>
          <p:cNvGrpSpPr/>
          <p:nvPr/>
        </p:nvGrpSpPr>
        <p:grpSpPr>
          <a:xfrm>
            <a:off x="518861" y="333806"/>
            <a:ext cx="3651962" cy="3257682"/>
            <a:chOff x="521591" y="331423"/>
            <a:chExt cx="3651962" cy="3257682"/>
          </a:xfrm>
        </p:grpSpPr>
        <p:sp>
          <p:nvSpPr>
            <p:cNvPr id="9" name="TextBox 8">
              <a:extLst>
                <a:ext uri="{FF2B5EF4-FFF2-40B4-BE49-F238E27FC236}">
                  <a16:creationId xmlns:a16="http://schemas.microsoft.com/office/drawing/2014/main" id="{E88AAAE5-FB1C-A413-9B70-524E4F6F9DF0}"/>
                </a:ext>
              </a:extLst>
            </p:cNvPr>
            <p:cNvSpPr txBox="1"/>
            <p:nvPr/>
          </p:nvSpPr>
          <p:spPr>
            <a:xfrm>
              <a:off x="521591" y="331423"/>
              <a:ext cx="3651962" cy="400110"/>
            </a:xfrm>
            <a:prstGeom prst="rect">
              <a:avLst/>
            </a:prstGeom>
            <a:noFill/>
          </p:spPr>
          <p:txBody>
            <a:bodyPr wrap="none" rtlCol="0">
              <a:spAutoFit/>
            </a:bodyPr>
            <a:lstStyle/>
            <a:p>
              <a:r>
                <a:rPr lang="en-US" sz="2000" dirty="0">
                  <a:latin typeface="Calibri" panose="020F0502020204030204" pitchFamily="34" charset="0"/>
                  <a:cs typeface="Calibri" panose="020F0502020204030204" pitchFamily="34" charset="0"/>
                </a:rPr>
                <a:t>       Th1              Th17    immunity</a:t>
              </a:r>
            </a:p>
          </p:txBody>
        </p:sp>
        <p:pic>
          <p:nvPicPr>
            <p:cNvPr id="11" name="Picture 10" descr="Close-up of several virus&#10;&#10;AI-generated content may be incorrect.">
              <a:extLst>
                <a:ext uri="{FF2B5EF4-FFF2-40B4-BE49-F238E27FC236}">
                  <a16:creationId xmlns:a16="http://schemas.microsoft.com/office/drawing/2014/main" id="{51D17A2A-03C8-534B-F8CA-319BADA3306E}"/>
                </a:ext>
              </a:extLst>
            </p:cNvPr>
            <p:cNvPicPr>
              <a:picLocks/>
            </p:cNvPicPr>
            <p:nvPr/>
          </p:nvPicPr>
          <p:blipFill>
            <a:blip r:embed="rId5"/>
            <a:stretch>
              <a:fillRect/>
            </a:stretch>
          </p:blipFill>
          <p:spPr>
            <a:xfrm rot="16200000">
              <a:off x="655849" y="934058"/>
              <a:ext cx="1005840" cy="960120"/>
            </a:xfrm>
            <a:prstGeom prst="rect">
              <a:avLst/>
            </a:prstGeom>
          </p:spPr>
        </p:pic>
        <p:sp>
          <p:nvSpPr>
            <p:cNvPr id="12" name="TextBox 11">
              <a:extLst>
                <a:ext uri="{FF2B5EF4-FFF2-40B4-BE49-F238E27FC236}">
                  <a16:creationId xmlns:a16="http://schemas.microsoft.com/office/drawing/2014/main" id="{8F107D62-72F6-6626-7920-0E969D7DDF7E}"/>
                </a:ext>
              </a:extLst>
            </p:cNvPr>
            <p:cNvSpPr txBox="1"/>
            <p:nvPr/>
          </p:nvSpPr>
          <p:spPr>
            <a:xfrm>
              <a:off x="838200" y="1879684"/>
              <a:ext cx="612668" cy="253916"/>
            </a:xfrm>
            <a:prstGeom prst="rect">
              <a:avLst/>
            </a:prstGeom>
            <a:noFill/>
          </p:spPr>
          <p:txBody>
            <a:bodyPr wrap="none" rtlCol="0">
              <a:spAutoFit/>
            </a:bodyPr>
            <a:lstStyle/>
            <a:p>
              <a:r>
                <a:rPr lang="en-US" sz="1050" dirty="0">
                  <a:latin typeface="Arial" panose="020B0604020202020204" pitchFamily="34" charset="0"/>
                  <a:cs typeface="Arial" panose="020B0604020202020204" pitchFamily="34" charset="0"/>
                </a:rPr>
                <a:t>viruses</a:t>
              </a:r>
            </a:p>
          </p:txBody>
        </p:sp>
        <p:pic>
          <p:nvPicPr>
            <p:cNvPr id="14" name="Picture 13" descr="A close-up of a microscope&#10;&#10;AI-generated content may be incorrect.">
              <a:extLst>
                <a:ext uri="{FF2B5EF4-FFF2-40B4-BE49-F238E27FC236}">
                  <a16:creationId xmlns:a16="http://schemas.microsoft.com/office/drawing/2014/main" id="{E9F8E8F1-D3D3-C1C3-189A-73BBBEA9FCDE}"/>
                </a:ext>
              </a:extLst>
            </p:cNvPr>
            <p:cNvPicPr>
              <a:picLocks/>
            </p:cNvPicPr>
            <p:nvPr/>
          </p:nvPicPr>
          <p:blipFill>
            <a:blip r:embed="rId6"/>
            <a:stretch>
              <a:fillRect/>
            </a:stretch>
          </p:blipFill>
          <p:spPr>
            <a:xfrm>
              <a:off x="678709" y="2232933"/>
              <a:ext cx="1005840" cy="960120"/>
            </a:xfrm>
            <a:prstGeom prst="rect">
              <a:avLst/>
            </a:prstGeom>
          </p:spPr>
        </p:pic>
        <p:sp>
          <p:nvSpPr>
            <p:cNvPr id="15" name="TextBox 14">
              <a:extLst>
                <a:ext uri="{FF2B5EF4-FFF2-40B4-BE49-F238E27FC236}">
                  <a16:creationId xmlns:a16="http://schemas.microsoft.com/office/drawing/2014/main" id="{F0DD3EFD-FBF6-AD19-ED99-31E4E68D1800}"/>
                </a:ext>
              </a:extLst>
            </p:cNvPr>
            <p:cNvSpPr txBox="1"/>
            <p:nvPr/>
          </p:nvSpPr>
          <p:spPr>
            <a:xfrm>
              <a:off x="762000" y="3165319"/>
              <a:ext cx="877163" cy="415498"/>
            </a:xfrm>
            <a:prstGeom prst="rect">
              <a:avLst/>
            </a:prstGeom>
            <a:noFill/>
          </p:spPr>
          <p:txBody>
            <a:bodyPr wrap="none" rtlCol="0">
              <a:spAutoFit/>
            </a:bodyPr>
            <a:lstStyle/>
            <a:p>
              <a:pPr algn="ctr"/>
              <a:r>
                <a:rPr lang="en-US" sz="1050" dirty="0">
                  <a:latin typeface="Arial" panose="020B0604020202020204" pitchFamily="34" charset="0"/>
                  <a:cs typeface="Arial" panose="020B0604020202020204" pitchFamily="34" charset="0"/>
                </a:rPr>
                <a:t>intracellular</a:t>
              </a:r>
            </a:p>
            <a:p>
              <a:pPr algn="ctr"/>
              <a:r>
                <a:rPr lang="en-US" sz="1050" dirty="0">
                  <a:latin typeface="Arial" panose="020B0604020202020204" pitchFamily="34" charset="0"/>
                  <a:cs typeface="Arial" panose="020B0604020202020204" pitchFamily="34" charset="0"/>
                </a:rPr>
                <a:t>bacteria</a:t>
              </a:r>
            </a:p>
          </p:txBody>
        </p:sp>
        <p:pic>
          <p:nvPicPr>
            <p:cNvPr id="17" name="Picture 16" descr="Purple round cells on a green surface&#10;&#10;AI-generated content may be incorrect.">
              <a:extLst>
                <a:ext uri="{FF2B5EF4-FFF2-40B4-BE49-F238E27FC236}">
                  <a16:creationId xmlns:a16="http://schemas.microsoft.com/office/drawing/2014/main" id="{AE5C48DD-ED98-0C02-17FD-061AF5766FE7}"/>
                </a:ext>
              </a:extLst>
            </p:cNvPr>
            <p:cNvPicPr>
              <a:picLocks/>
            </p:cNvPicPr>
            <p:nvPr/>
          </p:nvPicPr>
          <p:blipFill>
            <a:blip r:embed="rId7"/>
            <a:stretch>
              <a:fillRect/>
            </a:stretch>
          </p:blipFill>
          <p:spPr>
            <a:xfrm>
              <a:off x="3079047" y="899032"/>
              <a:ext cx="1005840" cy="960120"/>
            </a:xfrm>
            <a:prstGeom prst="rect">
              <a:avLst/>
            </a:prstGeom>
          </p:spPr>
        </p:pic>
        <p:sp>
          <p:nvSpPr>
            <p:cNvPr id="18" name="TextBox 17">
              <a:extLst>
                <a:ext uri="{FF2B5EF4-FFF2-40B4-BE49-F238E27FC236}">
                  <a16:creationId xmlns:a16="http://schemas.microsoft.com/office/drawing/2014/main" id="{DE0B3B85-A2EC-29A3-F18C-4717BBF4C98F}"/>
                </a:ext>
              </a:extLst>
            </p:cNvPr>
            <p:cNvSpPr txBox="1"/>
            <p:nvPr/>
          </p:nvSpPr>
          <p:spPr>
            <a:xfrm>
              <a:off x="3048384" y="1822669"/>
              <a:ext cx="1005839" cy="430887"/>
            </a:xfrm>
            <a:prstGeom prst="rect">
              <a:avLst/>
            </a:prstGeom>
            <a:noFill/>
          </p:spPr>
          <p:txBody>
            <a:bodyPr wrap="square" rtlCol="0">
              <a:spAutoFit/>
            </a:bodyPr>
            <a:lstStyle/>
            <a:p>
              <a:pPr algn="ctr"/>
              <a:r>
                <a:rPr lang="en-US" sz="1050" dirty="0">
                  <a:latin typeface="Arial" panose="020B0604020202020204" pitchFamily="34" charset="0"/>
                  <a:cs typeface="Arial" panose="020B0604020202020204" pitchFamily="34" charset="0"/>
                </a:rPr>
                <a:t>extracellular</a:t>
              </a:r>
            </a:p>
            <a:p>
              <a:pPr algn="ctr"/>
              <a:r>
                <a:rPr lang="en-US" sz="1050" dirty="0">
                  <a:latin typeface="Arial" panose="020B0604020202020204" pitchFamily="34" charset="0"/>
                  <a:cs typeface="Arial" panose="020B0604020202020204" pitchFamily="34" charset="0"/>
                </a:rPr>
                <a:t>bacteria</a:t>
              </a:r>
            </a:p>
          </p:txBody>
        </p:sp>
        <p:pic>
          <p:nvPicPr>
            <p:cNvPr id="20" name="Picture 19" descr="Close-up of orange spheres&#10;&#10;AI-generated content may be incorrect.">
              <a:extLst>
                <a:ext uri="{FF2B5EF4-FFF2-40B4-BE49-F238E27FC236}">
                  <a16:creationId xmlns:a16="http://schemas.microsoft.com/office/drawing/2014/main" id="{56BCA5FF-A1F8-EDCF-D8F4-4A1ACF0E903E}"/>
                </a:ext>
              </a:extLst>
            </p:cNvPr>
            <p:cNvPicPr>
              <a:picLocks/>
            </p:cNvPicPr>
            <p:nvPr/>
          </p:nvPicPr>
          <p:blipFill>
            <a:blip r:embed="rId8"/>
            <a:stretch>
              <a:fillRect/>
            </a:stretch>
          </p:blipFill>
          <p:spPr>
            <a:xfrm>
              <a:off x="1959077" y="891880"/>
              <a:ext cx="1005840" cy="960120"/>
            </a:xfrm>
            <a:prstGeom prst="rect">
              <a:avLst/>
            </a:prstGeom>
          </p:spPr>
        </p:pic>
        <p:sp>
          <p:nvSpPr>
            <p:cNvPr id="21" name="TextBox 20">
              <a:extLst>
                <a:ext uri="{FF2B5EF4-FFF2-40B4-BE49-F238E27FC236}">
                  <a16:creationId xmlns:a16="http://schemas.microsoft.com/office/drawing/2014/main" id="{A1EF27D0-E638-1855-67BF-2A6646110272}"/>
                </a:ext>
              </a:extLst>
            </p:cNvPr>
            <p:cNvSpPr txBox="1"/>
            <p:nvPr/>
          </p:nvSpPr>
          <p:spPr>
            <a:xfrm>
              <a:off x="2060421" y="1883318"/>
              <a:ext cx="478016"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fungi</a:t>
              </a:r>
            </a:p>
          </p:txBody>
        </p:sp>
        <p:pic>
          <p:nvPicPr>
            <p:cNvPr id="23" name="Picture 22" descr="A close-up of a plant&#10;&#10;AI-generated content may be incorrect.">
              <a:extLst>
                <a:ext uri="{FF2B5EF4-FFF2-40B4-BE49-F238E27FC236}">
                  <a16:creationId xmlns:a16="http://schemas.microsoft.com/office/drawing/2014/main" id="{58B4D537-1635-BFF7-E545-CD3C827B42A1}"/>
                </a:ext>
              </a:extLst>
            </p:cNvPr>
            <p:cNvPicPr>
              <a:picLocks/>
            </p:cNvPicPr>
            <p:nvPr/>
          </p:nvPicPr>
          <p:blipFill>
            <a:blip r:embed="rId9"/>
            <a:stretch>
              <a:fillRect/>
            </a:stretch>
          </p:blipFill>
          <p:spPr>
            <a:xfrm rot="16200000">
              <a:off x="2350909" y="2238571"/>
              <a:ext cx="1005840" cy="960120"/>
            </a:xfrm>
            <a:prstGeom prst="rect">
              <a:avLst/>
            </a:prstGeom>
          </p:spPr>
        </p:pic>
        <p:sp>
          <p:nvSpPr>
            <p:cNvPr id="24" name="TextBox 23">
              <a:extLst>
                <a:ext uri="{FF2B5EF4-FFF2-40B4-BE49-F238E27FC236}">
                  <a16:creationId xmlns:a16="http://schemas.microsoft.com/office/drawing/2014/main" id="{FAAA03DE-EBFA-E36D-94D0-8FB838D87998}"/>
                </a:ext>
              </a:extLst>
            </p:cNvPr>
            <p:cNvSpPr txBox="1"/>
            <p:nvPr/>
          </p:nvSpPr>
          <p:spPr>
            <a:xfrm>
              <a:off x="2249569" y="3173607"/>
              <a:ext cx="1184137" cy="415498"/>
            </a:xfrm>
            <a:prstGeom prst="rect">
              <a:avLst/>
            </a:prstGeom>
            <a:noFill/>
          </p:spPr>
          <p:txBody>
            <a:bodyPr wrap="square" rtlCol="0">
              <a:spAutoFit/>
            </a:bodyPr>
            <a:lstStyle/>
            <a:p>
              <a:pPr algn="ctr"/>
              <a:r>
                <a:rPr lang="en-US" sz="1050" dirty="0">
                  <a:latin typeface="Arial" panose="020B0604020202020204" pitchFamily="34" charset="0"/>
                  <a:cs typeface="Arial" panose="020B0604020202020204" pitchFamily="34" charset="0"/>
                </a:rPr>
                <a:t>commensal</a:t>
              </a:r>
            </a:p>
            <a:p>
              <a:pPr algn="ctr"/>
              <a:r>
                <a:rPr lang="en-US" sz="1050" dirty="0">
                  <a:latin typeface="Arial" panose="020B0604020202020204" pitchFamily="34" charset="0"/>
                  <a:cs typeface="Arial" panose="020B0604020202020204" pitchFamily="34" charset="0"/>
                </a:rPr>
                <a:t>bacteria</a:t>
              </a:r>
            </a:p>
          </p:txBody>
        </p:sp>
      </p:grpSp>
      <p:sp>
        <p:nvSpPr>
          <p:cNvPr id="25" name="TextBox 24">
            <a:extLst>
              <a:ext uri="{FF2B5EF4-FFF2-40B4-BE49-F238E27FC236}">
                <a16:creationId xmlns:a16="http://schemas.microsoft.com/office/drawing/2014/main" id="{7BE89682-B227-7C11-FDF1-DE7B4CFDF797}"/>
              </a:ext>
            </a:extLst>
          </p:cNvPr>
          <p:cNvSpPr txBox="1"/>
          <p:nvPr/>
        </p:nvSpPr>
        <p:spPr>
          <a:xfrm>
            <a:off x="533400" y="3744278"/>
            <a:ext cx="3352800"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Innate immune recognition of conserved microbial pattern recognition receptors (MAMPs)</a:t>
            </a:r>
          </a:p>
        </p:txBody>
      </p:sp>
      <p:sp>
        <p:nvSpPr>
          <p:cNvPr id="26" name="TextBox 25">
            <a:extLst>
              <a:ext uri="{FF2B5EF4-FFF2-40B4-BE49-F238E27FC236}">
                <a16:creationId xmlns:a16="http://schemas.microsoft.com/office/drawing/2014/main" id="{41C795F6-47F5-D44B-DB67-36FC53C71322}"/>
              </a:ext>
            </a:extLst>
          </p:cNvPr>
          <p:cNvSpPr txBox="1"/>
          <p:nvPr/>
        </p:nvSpPr>
        <p:spPr>
          <a:xfrm>
            <a:off x="4343400" y="3725045"/>
            <a:ext cx="4648200"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Innate immune recognition usually involves tissue damage and is sensed by neurons and specialized cell types (tuft cells     </a:t>
            </a:r>
            <a:r>
              <a:rPr lang="en-US" sz="1400" b="1" dirty="0">
                <a:solidFill>
                  <a:srgbClr val="0432FF"/>
                </a:solidFill>
                <a:latin typeface="Arial" panose="020B0604020202020204" pitchFamily="34" charset="0"/>
                <a:cs typeface="Arial" panose="020B0604020202020204" pitchFamily="34" charset="0"/>
              </a:rPr>
              <a:t>alarmins</a:t>
            </a:r>
            <a:r>
              <a:rPr lang="en-US" sz="1400" dirty="0">
                <a:latin typeface="Arial" panose="020B0604020202020204" pitchFamily="34" charset="0"/>
                <a:cs typeface="Arial" panose="020B0604020202020204" pitchFamily="34" charset="0"/>
              </a:rPr>
              <a:t>) at </a:t>
            </a:r>
            <a:r>
              <a:rPr lang="en-US" sz="1400" b="1" dirty="0">
                <a:solidFill>
                  <a:srgbClr val="0432FF"/>
                </a:solidFill>
                <a:latin typeface="Arial" panose="020B0604020202020204" pitchFamily="34" charset="0"/>
                <a:cs typeface="Arial" panose="020B0604020202020204" pitchFamily="34" charset="0"/>
              </a:rPr>
              <a:t>epithelial barriers</a:t>
            </a:r>
          </a:p>
        </p:txBody>
      </p:sp>
      <p:sp>
        <p:nvSpPr>
          <p:cNvPr id="27" name="TextBox 26">
            <a:extLst>
              <a:ext uri="{FF2B5EF4-FFF2-40B4-BE49-F238E27FC236}">
                <a16:creationId xmlns:a16="http://schemas.microsoft.com/office/drawing/2014/main" id="{26B91777-1E9C-72E4-EC15-E52BD384AD7B}"/>
              </a:ext>
            </a:extLst>
          </p:cNvPr>
          <p:cNvSpPr txBox="1"/>
          <p:nvPr/>
        </p:nvSpPr>
        <p:spPr>
          <a:xfrm>
            <a:off x="0" y="4724401"/>
            <a:ext cx="913875" cy="646331"/>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innate effectors</a:t>
            </a:r>
          </a:p>
          <a:p>
            <a:r>
              <a:rPr lang="en-US" sz="1200" dirty="0">
                <a:latin typeface="Arial" panose="020B0604020202020204" pitchFamily="34" charset="0"/>
                <a:cs typeface="Arial" panose="020B0604020202020204" pitchFamily="34" charset="0"/>
              </a:rPr>
              <a:t>recruited:</a:t>
            </a:r>
          </a:p>
        </p:txBody>
      </p:sp>
      <p:sp>
        <p:nvSpPr>
          <p:cNvPr id="28" name="TextBox 27">
            <a:extLst>
              <a:ext uri="{FF2B5EF4-FFF2-40B4-BE49-F238E27FC236}">
                <a16:creationId xmlns:a16="http://schemas.microsoft.com/office/drawing/2014/main" id="{804DFC0F-BBEB-2C67-F9DE-63561886B037}"/>
              </a:ext>
            </a:extLst>
          </p:cNvPr>
          <p:cNvSpPr txBox="1"/>
          <p:nvPr/>
        </p:nvSpPr>
        <p:spPr>
          <a:xfrm>
            <a:off x="846272" y="5429252"/>
            <a:ext cx="1112805"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macrophages</a:t>
            </a:r>
          </a:p>
        </p:txBody>
      </p:sp>
      <p:pic>
        <p:nvPicPr>
          <p:cNvPr id="30" name="Picture 29" descr="A purple cell under a microscope&#10;&#10;AI-generated content may be incorrect.">
            <a:extLst>
              <a:ext uri="{FF2B5EF4-FFF2-40B4-BE49-F238E27FC236}">
                <a16:creationId xmlns:a16="http://schemas.microsoft.com/office/drawing/2014/main" id="{471D9D98-7B38-4B54-C3B6-77FBFBEC6C86}"/>
              </a:ext>
            </a:extLst>
          </p:cNvPr>
          <p:cNvPicPr>
            <a:picLocks noChangeAspect="1"/>
          </p:cNvPicPr>
          <p:nvPr/>
        </p:nvPicPr>
        <p:blipFill>
          <a:blip r:embed="rId10"/>
          <a:stretch>
            <a:fillRect/>
          </a:stretch>
        </p:blipFill>
        <p:spPr>
          <a:xfrm>
            <a:off x="1036914" y="4613490"/>
            <a:ext cx="731520" cy="731520"/>
          </a:xfrm>
          <a:prstGeom prst="rect">
            <a:avLst/>
          </a:prstGeom>
        </p:spPr>
      </p:pic>
      <p:pic>
        <p:nvPicPr>
          <p:cNvPr id="32" name="Picture 31" descr="A close-up of purple cells&#10;&#10;AI-generated content may be incorrect.">
            <a:extLst>
              <a:ext uri="{FF2B5EF4-FFF2-40B4-BE49-F238E27FC236}">
                <a16:creationId xmlns:a16="http://schemas.microsoft.com/office/drawing/2014/main" id="{9041F459-EEE1-BC28-255D-EB6E4DDCF481}"/>
              </a:ext>
            </a:extLst>
          </p:cNvPr>
          <p:cNvPicPr>
            <a:picLocks/>
          </p:cNvPicPr>
          <p:nvPr/>
        </p:nvPicPr>
        <p:blipFill>
          <a:blip r:embed="rId11"/>
          <a:srcRect r="38799"/>
          <a:stretch>
            <a:fillRect/>
          </a:stretch>
        </p:blipFill>
        <p:spPr>
          <a:xfrm>
            <a:off x="2588569" y="4605198"/>
            <a:ext cx="731520" cy="731520"/>
          </a:xfrm>
          <a:prstGeom prst="rect">
            <a:avLst/>
          </a:prstGeom>
        </p:spPr>
      </p:pic>
      <p:sp>
        <p:nvSpPr>
          <p:cNvPr id="33" name="TextBox 32">
            <a:extLst>
              <a:ext uri="{FF2B5EF4-FFF2-40B4-BE49-F238E27FC236}">
                <a16:creationId xmlns:a16="http://schemas.microsoft.com/office/drawing/2014/main" id="{8B004DF1-0590-BBC3-C7C4-65366DC3A81E}"/>
              </a:ext>
            </a:extLst>
          </p:cNvPr>
          <p:cNvSpPr txBox="1"/>
          <p:nvPr/>
        </p:nvSpPr>
        <p:spPr>
          <a:xfrm>
            <a:off x="2500437" y="5451425"/>
            <a:ext cx="933269"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neutrophils</a:t>
            </a:r>
          </a:p>
        </p:txBody>
      </p:sp>
      <p:sp>
        <p:nvSpPr>
          <p:cNvPr id="34" name="TextBox 33">
            <a:extLst>
              <a:ext uri="{FF2B5EF4-FFF2-40B4-BE49-F238E27FC236}">
                <a16:creationId xmlns:a16="http://schemas.microsoft.com/office/drawing/2014/main" id="{6392998B-D9B7-AE92-0628-E556F6D64330}"/>
              </a:ext>
            </a:extLst>
          </p:cNvPr>
          <p:cNvSpPr txBox="1"/>
          <p:nvPr/>
        </p:nvSpPr>
        <p:spPr>
          <a:xfrm>
            <a:off x="4572000" y="6384441"/>
            <a:ext cx="426720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Weep and sweep response to clear noxious stimuli</a:t>
            </a:r>
          </a:p>
        </p:txBody>
      </p:sp>
      <p:sp>
        <p:nvSpPr>
          <p:cNvPr id="35" name="TextBox 34">
            <a:extLst>
              <a:ext uri="{FF2B5EF4-FFF2-40B4-BE49-F238E27FC236}">
                <a16:creationId xmlns:a16="http://schemas.microsoft.com/office/drawing/2014/main" id="{A7EE9BED-DC8E-D6CB-05C8-671AA257815A}"/>
              </a:ext>
            </a:extLst>
          </p:cNvPr>
          <p:cNvSpPr txBox="1"/>
          <p:nvPr/>
        </p:nvSpPr>
        <p:spPr>
          <a:xfrm>
            <a:off x="385539" y="6384442"/>
            <a:ext cx="4055919"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Kill/contain pathogen or establish commensalism</a:t>
            </a:r>
          </a:p>
        </p:txBody>
      </p:sp>
      <p:sp>
        <p:nvSpPr>
          <p:cNvPr id="36" name="TextBox 35">
            <a:extLst>
              <a:ext uri="{FF2B5EF4-FFF2-40B4-BE49-F238E27FC236}">
                <a16:creationId xmlns:a16="http://schemas.microsoft.com/office/drawing/2014/main" id="{E683D060-DF04-1722-DBC9-90C21747FADC}"/>
              </a:ext>
            </a:extLst>
          </p:cNvPr>
          <p:cNvSpPr txBox="1"/>
          <p:nvPr/>
        </p:nvSpPr>
        <p:spPr>
          <a:xfrm>
            <a:off x="898567" y="5806178"/>
            <a:ext cx="914033" cy="461665"/>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CD8</a:t>
            </a:r>
            <a:r>
              <a:rPr lang="en-US" sz="1200" baseline="3000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CTL</a:t>
            </a:r>
          </a:p>
          <a:p>
            <a:r>
              <a:rPr lang="en-US" sz="1200" dirty="0">
                <a:latin typeface="Arial" panose="020B0604020202020204" pitchFamily="34" charset="0"/>
                <a:cs typeface="Arial" panose="020B0604020202020204" pitchFamily="34" charset="0"/>
              </a:rPr>
              <a:t>CD4</a:t>
            </a:r>
            <a:r>
              <a:rPr lang="en-US" sz="1200" baseline="3000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Th1</a:t>
            </a:r>
          </a:p>
        </p:txBody>
      </p:sp>
      <p:sp>
        <p:nvSpPr>
          <p:cNvPr id="37" name="TextBox 36">
            <a:extLst>
              <a:ext uri="{FF2B5EF4-FFF2-40B4-BE49-F238E27FC236}">
                <a16:creationId xmlns:a16="http://schemas.microsoft.com/office/drawing/2014/main" id="{FB22B12B-DA7D-5DF1-C4BB-28C1899AA12A}"/>
              </a:ext>
            </a:extLst>
          </p:cNvPr>
          <p:cNvSpPr txBox="1"/>
          <p:nvPr/>
        </p:nvSpPr>
        <p:spPr>
          <a:xfrm>
            <a:off x="2500437" y="5827620"/>
            <a:ext cx="970587"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CD4</a:t>
            </a:r>
            <a:r>
              <a:rPr lang="en-US" sz="1200" baseline="3000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Th17</a:t>
            </a:r>
          </a:p>
        </p:txBody>
      </p:sp>
      <p:pic>
        <p:nvPicPr>
          <p:cNvPr id="44" name="Picture 43" descr="A close-up of a blood cell&#10;&#10;AI-generated content may be incorrect.">
            <a:extLst>
              <a:ext uri="{FF2B5EF4-FFF2-40B4-BE49-F238E27FC236}">
                <a16:creationId xmlns:a16="http://schemas.microsoft.com/office/drawing/2014/main" id="{BA071219-2CD2-C5CA-DA97-9A592B2CD80C}"/>
              </a:ext>
            </a:extLst>
          </p:cNvPr>
          <p:cNvPicPr>
            <a:picLocks/>
          </p:cNvPicPr>
          <p:nvPr/>
        </p:nvPicPr>
        <p:blipFill>
          <a:blip r:embed="rId12"/>
          <a:srcRect l="51892" t="48951" r="25360" b="25654"/>
          <a:stretch>
            <a:fillRect/>
          </a:stretch>
        </p:blipFill>
        <p:spPr>
          <a:xfrm>
            <a:off x="6285498" y="4601892"/>
            <a:ext cx="731520" cy="731520"/>
          </a:xfrm>
          <a:prstGeom prst="rect">
            <a:avLst/>
          </a:prstGeom>
        </p:spPr>
      </p:pic>
      <p:pic>
        <p:nvPicPr>
          <p:cNvPr id="46" name="Picture 45" descr="A close-up of a microscope&#10;&#10;AI-generated content may be incorrect.">
            <a:extLst>
              <a:ext uri="{FF2B5EF4-FFF2-40B4-BE49-F238E27FC236}">
                <a16:creationId xmlns:a16="http://schemas.microsoft.com/office/drawing/2014/main" id="{D96D4FC8-22F6-BE49-5CF3-05B467804364}"/>
              </a:ext>
            </a:extLst>
          </p:cNvPr>
          <p:cNvPicPr>
            <a:picLocks noChangeAspect="1"/>
          </p:cNvPicPr>
          <p:nvPr/>
        </p:nvPicPr>
        <p:blipFill>
          <a:blip r:embed="rId13"/>
          <a:srcRect l="5015" t="2960" r="77293" b="60225"/>
          <a:stretch>
            <a:fillRect/>
          </a:stretch>
        </p:blipFill>
        <p:spPr>
          <a:xfrm>
            <a:off x="5102931" y="4613490"/>
            <a:ext cx="886853" cy="799526"/>
          </a:xfrm>
          <a:prstGeom prst="rect">
            <a:avLst/>
          </a:prstGeom>
        </p:spPr>
      </p:pic>
      <p:pic>
        <p:nvPicPr>
          <p:cNvPr id="48" name="Picture 47" descr="A close-up of a microscope&#10;&#10;AI-generated content may be incorrect.">
            <a:extLst>
              <a:ext uri="{FF2B5EF4-FFF2-40B4-BE49-F238E27FC236}">
                <a16:creationId xmlns:a16="http://schemas.microsoft.com/office/drawing/2014/main" id="{1BBD100A-1FB8-4A69-51DF-04912A121663}"/>
              </a:ext>
            </a:extLst>
          </p:cNvPr>
          <p:cNvPicPr>
            <a:picLocks/>
          </p:cNvPicPr>
          <p:nvPr/>
        </p:nvPicPr>
        <p:blipFill>
          <a:blip r:embed="rId13"/>
          <a:srcRect l="8344" t="42694" r="74804" b="23178"/>
          <a:stretch>
            <a:fillRect/>
          </a:stretch>
        </p:blipFill>
        <p:spPr>
          <a:xfrm>
            <a:off x="7311260" y="4572979"/>
            <a:ext cx="731520" cy="749808"/>
          </a:xfrm>
          <a:prstGeom prst="rect">
            <a:avLst/>
          </a:prstGeom>
        </p:spPr>
      </p:pic>
      <p:sp>
        <p:nvSpPr>
          <p:cNvPr id="49" name="TextBox 48">
            <a:extLst>
              <a:ext uri="{FF2B5EF4-FFF2-40B4-BE49-F238E27FC236}">
                <a16:creationId xmlns:a16="http://schemas.microsoft.com/office/drawing/2014/main" id="{CFE607F6-7A6A-0B31-0F4B-8DBCCB0CC3AA}"/>
              </a:ext>
            </a:extLst>
          </p:cNvPr>
          <p:cNvSpPr txBox="1"/>
          <p:nvPr/>
        </p:nvSpPr>
        <p:spPr>
          <a:xfrm>
            <a:off x="5181600" y="5429252"/>
            <a:ext cx="2912977"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mast cell           eosinophil         basophil</a:t>
            </a:r>
          </a:p>
        </p:txBody>
      </p:sp>
      <p:sp>
        <p:nvSpPr>
          <p:cNvPr id="50" name="TextBox 49">
            <a:extLst>
              <a:ext uri="{FF2B5EF4-FFF2-40B4-BE49-F238E27FC236}">
                <a16:creationId xmlns:a16="http://schemas.microsoft.com/office/drawing/2014/main" id="{CDED3798-9164-63A3-CC79-0487BAE7D4F1}"/>
              </a:ext>
            </a:extLst>
          </p:cNvPr>
          <p:cNvSpPr txBox="1"/>
          <p:nvPr/>
        </p:nvSpPr>
        <p:spPr>
          <a:xfrm>
            <a:off x="6353373" y="5800782"/>
            <a:ext cx="885627"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CD4</a:t>
            </a:r>
            <a:r>
              <a:rPr lang="en-US" sz="1200" baseline="3000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Th2</a:t>
            </a:r>
          </a:p>
        </p:txBody>
      </p:sp>
      <p:sp>
        <p:nvSpPr>
          <p:cNvPr id="51" name="TextBox 50">
            <a:extLst>
              <a:ext uri="{FF2B5EF4-FFF2-40B4-BE49-F238E27FC236}">
                <a16:creationId xmlns:a16="http://schemas.microsoft.com/office/drawing/2014/main" id="{8BA82E01-36A5-7825-BB0A-BD218F093B8E}"/>
              </a:ext>
            </a:extLst>
          </p:cNvPr>
          <p:cNvSpPr txBox="1"/>
          <p:nvPr/>
        </p:nvSpPr>
        <p:spPr>
          <a:xfrm>
            <a:off x="4572000" y="3178785"/>
            <a:ext cx="877163" cy="253916"/>
          </a:xfrm>
          <a:prstGeom prst="rect">
            <a:avLst/>
          </a:prstGeom>
          <a:noFill/>
        </p:spPr>
        <p:txBody>
          <a:bodyPr wrap="square" rtlCol="0">
            <a:spAutoFit/>
          </a:bodyPr>
          <a:lstStyle/>
          <a:p>
            <a:r>
              <a:rPr lang="en-US" sz="1050" dirty="0">
                <a:latin typeface="Arial" panose="020B0604020202020204" pitchFamily="34" charset="0"/>
                <a:cs typeface="Arial" panose="020B0604020202020204" pitchFamily="34" charset="0"/>
              </a:rPr>
              <a:t>plant pollen</a:t>
            </a:r>
          </a:p>
        </p:txBody>
      </p:sp>
      <p:sp>
        <p:nvSpPr>
          <p:cNvPr id="52" name="TextBox 51">
            <a:extLst>
              <a:ext uri="{FF2B5EF4-FFF2-40B4-BE49-F238E27FC236}">
                <a16:creationId xmlns:a16="http://schemas.microsoft.com/office/drawing/2014/main" id="{CCB84230-2BB0-3EDF-6546-8D39ADBF0FDF}"/>
              </a:ext>
            </a:extLst>
          </p:cNvPr>
          <p:cNvSpPr txBox="1"/>
          <p:nvPr/>
        </p:nvSpPr>
        <p:spPr>
          <a:xfrm>
            <a:off x="5676429" y="3162039"/>
            <a:ext cx="798617" cy="253916"/>
          </a:xfrm>
          <a:prstGeom prst="rect">
            <a:avLst/>
          </a:prstGeom>
          <a:noFill/>
        </p:spPr>
        <p:txBody>
          <a:bodyPr wrap="none" rtlCol="0">
            <a:spAutoFit/>
          </a:bodyPr>
          <a:lstStyle/>
          <a:p>
            <a:r>
              <a:rPr lang="en-US" sz="1050" dirty="0">
                <a:latin typeface="Arial" panose="020B0604020202020204" pitchFamily="34" charset="0"/>
                <a:cs typeface="Arial" panose="020B0604020202020204" pitchFamily="34" charset="0"/>
              </a:rPr>
              <a:t>dust mites</a:t>
            </a:r>
          </a:p>
        </p:txBody>
      </p:sp>
      <p:sp>
        <p:nvSpPr>
          <p:cNvPr id="53" name="TextBox 52">
            <a:extLst>
              <a:ext uri="{FF2B5EF4-FFF2-40B4-BE49-F238E27FC236}">
                <a16:creationId xmlns:a16="http://schemas.microsoft.com/office/drawing/2014/main" id="{E50CC232-4D41-3EBD-17D5-18E4B68F7CA0}"/>
              </a:ext>
            </a:extLst>
          </p:cNvPr>
          <p:cNvSpPr txBox="1"/>
          <p:nvPr/>
        </p:nvSpPr>
        <p:spPr>
          <a:xfrm>
            <a:off x="6860931" y="3173607"/>
            <a:ext cx="1818126" cy="253916"/>
          </a:xfrm>
          <a:prstGeom prst="rect">
            <a:avLst/>
          </a:prstGeom>
          <a:noFill/>
        </p:spPr>
        <p:txBody>
          <a:bodyPr wrap="none" rtlCol="0">
            <a:spAutoFit/>
          </a:bodyPr>
          <a:lstStyle/>
          <a:p>
            <a:r>
              <a:rPr lang="en-US" sz="1050" dirty="0">
                <a:latin typeface="Arial" panose="020B0604020202020204" pitchFamily="34" charset="0"/>
                <a:cs typeface="Arial" panose="020B0604020202020204" pitchFamily="34" charset="0"/>
              </a:rPr>
              <a:t>peanuts                  shellfish</a:t>
            </a:r>
          </a:p>
        </p:txBody>
      </p:sp>
      <p:sp>
        <p:nvSpPr>
          <p:cNvPr id="55" name="Right Arrow 54">
            <a:extLst>
              <a:ext uri="{FF2B5EF4-FFF2-40B4-BE49-F238E27FC236}">
                <a16:creationId xmlns:a16="http://schemas.microsoft.com/office/drawing/2014/main" id="{F3759D6F-E980-D809-FA63-C050811DA12E}"/>
              </a:ext>
            </a:extLst>
          </p:cNvPr>
          <p:cNvSpPr>
            <a:spLocks noChangeAspect="1"/>
          </p:cNvSpPr>
          <p:nvPr/>
        </p:nvSpPr>
        <p:spPr bwMode="auto">
          <a:xfrm>
            <a:off x="5922058" y="4267498"/>
            <a:ext cx="184604" cy="110744"/>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2145195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53128" y="26020"/>
            <a:ext cx="2360707" cy="6705601"/>
          </a:xfrm>
          <a:prstGeom prst="rect">
            <a:avLst/>
          </a:prstGeom>
        </p:spPr>
      </p:pic>
      <p:sp>
        <p:nvSpPr>
          <p:cNvPr id="99332" name="Line 4"/>
          <p:cNvSpPr>
            <a:spLocks noChangeShapeType="1"/>
          </p:cNvSpPr>
          <p:nvPr/>
        </p:nvSpPr>
        <p:spPr bwMode="auto">
          <a:xfrm>
            <a:off x="0" y="3821668"/>
            <a:ext cx="472440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16" name="Rectangle 15"/>
          <p:cNvSpPr/>
          <p:nvPr/>
        </p:nvSpPr>
        <p:spPr bwMode="auto">
          <a:xfrm>
            <a:off x="1853127" y="1031834"/>
            <a:ext cx="2412803" cy="1482766"/>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0"/>
            </a:endParaRPr>
          </a:p>
        </p:txBody>
      </p:sp>
      <p:sp>
        <p:nvSpPr>
          <p:cNvPr id="99334" name="Text Box 6"/>
          <p:cNvSpPr txBox="1">
            <a:spLocks noChangeArrowheads="1"/>
          </p:cNvSpPr>
          <p:nvPr/>
        </p:nvSpPr>
        <p:spPr bwMode="auto">
          <a:xfrm>
            <a:off x="176907" y="1980347"/>
            <a:ext cx="20812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spAutoFit/>
          </a:bodyPr>
          <a:lstStyle/>
          <a:p>
            <a:pPr algn="ctr" eaLnBrk="1" hangingPunct="1">
              <a:defRPr/>
            </a:pPr>
            <a:r>
              <a:rPr lang="en-US" b="1" dirty="0">
                <a:latin typeface="Arial" charset="0"/>
                <a:ea typeface="ＭＳ Ｐゴシック" charset="0"/>
              </a:rPr>
              <a:t>Sensitization</a:t>
            </a:r>
          </a:p>
        </p:txBody>
      </p:sp>
      <p:sp>
        <p:nvSpPr>
          <p:cNvPr id="99335" name="Text Box 7"/>
          <p:cNvSpPr txBox="1">
            <a:spLocks noChangeArrowheads="1"/>
          </p:cNvSpPr>
          <p:nvPr/>
        </p:nvSpPr>
        <p:spPr bwMode="auto">
          <a:xfrm>
            <a:off x="176907" y="4351838"/>
            <a:ext cx="165258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spAutoFit/>
          </a:bodyPr>
          <a:lstStyle/>
          <a:p>
            <a:pPr algn="ctr" eaLnBrk="1" hangingPunct="1">
              <a:defRPr/>
            </a:pPr>
            <a:r>
              <a:rPr lang="en-US" b="1" dirty="0">
                <a:latin typeface="Arial" charset="0"/>
                <a:ea typeface="ＭＳ Ｐゴシック" charset="0"/>
              </a:rPr>
              <a:t>Elicitation</a:t>
            </a:r>
          </a:p>
        </p:txBody>
      </p:sp>
      <p:cxnSp>
        <p:nvCxnSpPr>
          <p:cNvPr id="22" name="Straight Arrow Connector 21"/>
          <p:cNvCxnSpPr/>
          <p:nvPr/>
        </p:nvCxnSpPr>
        <p:spPr bwMode="auto">
          <a:xfrm>
            <a:off x="4343400" y="1828800"/>
            <a:ext cx="685800" cy="0"/>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7" name="TextBox 2"/>
          <p:cNvSpPr txBox="1">
            <a:spLocks noChangeArrowheads="1"/>
          </p:cNvSpPr>
          <p:nvPr/>
        </p:nvSpPr>
        <p:spPr bwMode="auto">
          <a:xfrm>
            <a:off x="5257800" y="1511607"/>
            <a:ext cx="31774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lgn="ctr">
              <a:spcBef>
                <a:spcPct val="0"/>
              </a:spcBef>
              <a:buFontTx/>
              <a:buNone/>
            </a:pPr>
            <a:r>
              <a:rPr lang="en-US" altLang="en-US" sz="2800" b="1" dirty="0">
                <a:solidFill>
                  <a:srgbClr val="FF0000"/>
                </a:solidFill>
                <a:latin typeface="Arial" panose="020B0604020202020204" pitchFamily="34" charset="0"/>
              </a:rPr>
              <a:t>Production of </a:t>
            </a:r>
            <a:r>
              <a:rPr lang="en-US" altLang="en-US" sz="2800" b="1" dirty="0" err="1">
                <a:solidFill>
                  <a:srgbClr val="FF0000"/>
                </a:solidFill>
                <a:latin typeface="Arial" panose="020B0604020202020204" pitchFamily="34" charset="0"/>
              </a:rPr>
              <a:t>IgE</a:t>
            </a:r>
            <a:endParaRPr lang="en-US" altLang="en-US" sz="2800" b="1" dirty="0">
              <a:solidFill>
                <a:srgbClr val="FF0000"/>
              </a:solidFill>
              <a:latin typeface="Arial" panose="020B0604020202020204" pitchFamily="34" charset="0"/>
            </a:endParaRPr>
          </a:p>
        </p:txBody>
      </p:sp>
    </p:spTree>
    <p:extLst>
      <p:ext uri="{BB962C8B-B14F-4D97-AF65-F5344CB8AC3E}">
        <p14:creationId xmlns:p14="http://schemas.microsoft.com/office/powerpoint/2010/main" val="1220326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49AFF2-E5DC-B8EF-562C-8CDF3BD50FA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319272" y="1296789"/>
            <a:ext cx="5582118" cy="5367395"/>
          </a:xfrm>
          <a:prstGeom prst="rect">
            <a:avLst/>
          </a:prstGeom>
        </p:spPr>
      </p:pic>
      <p:sp>
        <p:nvSpPr>
          <p:cNvPr id="3" name="Title 2">
            <a:extLst>
              <a:ext uri="{FF2B5EF4-FFF2-40B4-BE49-F238E27FC236}">
                <a16:creationId xmlns:a16="http://schemas.microsoft.com/office/drawing/2014/main" id="{6C301024-F2BC-803B-F505-A5912B1B6307}"/>
              </a:ext>
            </a:extLst>
          </p:cNvPr>
          <p:cNvSpPr>
            <a:spLocks noGrp="1"/>
          </p:cNvSpPr>
          <p:nvPr>
            <p:ph type="title"/>
          </p:nvPr>
        </p:nvSpPr>
        <p:spPr>
          <a:xfrm>
            <a:off x="167815" y="132453"/>
            <a:ext cx="8317817" cy="1143000"/>
          </a:xfrm>
        </p:spPr>
        <p:txBody>
          <a:bodyPr/>
          <a:lstStyle/>
          <a:p>
            <a:pPr algn="l"/>
            <a:r>
              <a:rPr lang="en-US" sz="4000" b="0" dirty="0"/>
              <a:t>Different subsets of Tfh cells direct different antibody isotypes</a:t>
            </a:r>
          </a:p>
        </p:txBody>
      </p:sp>
      <p:sp>
        <p:nvSpPr>
          <p:cNvPr id="4" name="TextBox 3">
            <a:extLst>
              <a:ext uri="{FF2B5EF4-FFF2-40B4-BE49-F238E27FC236}">
                <a16:creationId xmlns:a16="http://schemas.microsoft.com/office/drawing/2014/main" id="{2AE77C4D-8E96-1A51-AB72-2AD683933271}"/>
              </a:ext>
            </a:extLst>
          </p:cNvPr>
          <p:cNvSpPr txBox="1"/>
          <p:nvPr/>
        </p:nvSpPr>
        <p:spPr>
          <a:xfrm>
            <a:off x="6420318" y="6571658"/>
            <a:ext cx="5029200" cy="307777"/>
          </a:xfrm>
          <a:prstGeom prst="rect">
            <a:avLst/>
          </a:prstGeom>
          <a:noFill/>
        </p:spPr>
        <p:txBody>
          <a:bodyPr wrap="square" rtlCol="0">
            <a:spAutoFit/>
          </a:bodyPr>
          <a:lstStyle/>
          <a:p>
            <a:r>
              <a:rPr lang="en-US" sz="1400" dirty="0" err="1">
                <a:latin typeface="Arial" panose="020B0604020202020204" pitchFamily="34" charset="0"/>
                <a:cs typeface="Arial" panose="020B0604020202020204" pitchFamily="34" charset="0"/>
              </a:rPr>
              <a:t>Gowthaman</a:t>
            </a:r>
            <a:r>
              <a:rPr lang="en-US" sz="1400" dirty="0">
                <a:latin typeface="Arial" panose="020B0604020202020204" pitchFamily="34" charset="0"/>
                <a:cs typeface="Arial" panose="020B0604020202020204" pitchFamily="34" charset="0"/>
              </a:rPr>
              <a:t> et al Science 2019</a:t>
            </a:r>
          </a:p>
        </p:txBody>
      </p:sp>
    </p:spTree>
    <p:extLst>
      <p:ext uri="{BB962C8B-B14F-4D97-AF65-F5344CB8AC3E}">
        <p14:creationId xmlns:p14="http://schemas.microsoft.com/office/powerpoint/2010/main" val="2311988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7" name="Rectangle 1"/>
          <p:cNvSpPr>
            <a:spLocks noChangeArrowheads="1"/>
          </p:cNvSpPr>
          <p:nvPr/>
        </p:nvSpPr>
        <p:spPr bwMode="auto">
          <a:xfrm>
            <a:off x="-533400" y="69341"/>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lgn="ctr">
              <a:spcBef>
                <a:spcPct val="0"/>
              </a:spcBef>
              <a:buFontTx/>
              <a:buNone/>
            </a:pPr>
            <a:r>
              <a:rPr lang="en-US" altLang="en-US" dirty="0">
                <a:latin typeface="Arial" panose="020B0604020202020204" pitchFamily="34" charset="0"/>
                <a:cs typeface="Arial" panose="020B0604020202020204" pitchFamily="34" charset="0"/>
              </a:rPr>
              <a:t>Activation of B cells &amp; Switching to IgE</a:t>
            </a:r>
          </a:p>
        </p:txBody>
      </p:sp>
      <p:pic>
        <p:nvPicPr>
          <p:cNvPr id="4301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38" y="790574"/>
            <a:ext cx="37338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9" name="TextBox 2"/>
          <p:cNvSpPr txBox="1">
            <a:spLocks noChangeArrowheads="1"/>
          </p:cNvSpPr>
          <p:nvPr/>
        </p:nvSpPr>
        <p:spPr bwMode="auto">
          <a:xfrm>
            <a:off x="103188" y="3067049"/>
            <a:ext cx="9044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spcBef>
                <a:spcPct val="0"/>
              </a:spcBef>
              <a:buFontTx/>
              <a:buNone/>
            </a:pPr>
            <a:r>
              <a:rPr lang="en-US" altLang="en-US" sz="1600" b="1" dirty="0">
                <a:solidFill>
                  <a:srgbClr val="FF0000"/>
                </a:solidFill>
                <a:latin typeface="Arial" panose="020B0604020202020204" pitchFamily="34" charset="0"/>
                <a:cs typeface="Arial" panose="020B0604020202020204" pitchFamily="34" charset="0"/>
              </a:rPr>
              <a:t>Tfh cell</a:t>
            </a:r>
          </a:p>
        </p:txBody>
      </p:sp>
      <p:sp>
        <p:nvSpPr>
          <p:cNvPr id="43020" name="TextBox 8"/>
          <p:cNvSpPr txBox="1">
            <a:spLocks noChangeArrowheads="1"/>
          </p:cNvSpPr>
          <p:nvPr/>
        </p:nvSpPr>
        <p:spPr bwMode="auto">
          <a:xfrm>
            <a:off x="1470025" y="3181349"/>
            <a:ext cx="83548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spcBef>
                <a:spcPct val="0"/>
              </a:spcBef>
              <a:buFontTx/>
              <a:buNone/>
            </a:pPr>
            <a:r>
              <a:rPr lang="en-US" altLang="en-US" sz="1600" b="1" dirty="0">
                <a:solidFill>
                  <a:srgbClr val="FF0000"/>
                </a:solidFill>
                <a:latin typeface="Arial" panose="020B0604020202020204" pitchFamily="34" charset="0"/>
                <a:cs typeface="Arial" panose="020B0604020202020204" pitchFamily="34" charset="0"/>
              </a:rPr>
              <a:t>IL-4/13</a:t>
            </a:r>
          </a:p>
        </p:txBody>
      </p:sp>
      <p:sp>
        <p:nvSpPr>
          <p:cNvPr id="43021" name="Rectangle 4"/>
          <p:cNvSpPr>
            <a:spLocks noChangeArrowheads="1"/>
          </p:cNvSpPr>
          <p:nvPr/>
        </p:nvSpPr>
        <p:spPr bwMode="auto">
          <a:xfrm>
            <a:off x="20638" y="5681662"/>
            <a:ext cx="4195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spcBef>
                <a:spcPct val="0"/>
              </a:spcBef>
              <a:buFontTx/>
              <a:buNone/>
            </a:pPr>
            <a:r>
              <a:rPr lang="en-US" altLang="en-US" sz="1600" b="1" dirty="0">
                <a:latin typeface="Arial" panose="020B0604020202020204" pitchFamily="34" charset="0"/>
                <a:cs typeface="Arial" panose="020B0604020202020204" pitchFamily="34" charset="0"/>
              </a:rPr>
              <a:t>AID </a:t>
            </a:r>
            <a:r>
              <a:rPr lang="en-US" altLang="en-US" sz="1600" dirty="0">
                <a:latin typeface="Arial" panose="020B0604020202020204" pitchFamily="34" charset="0"/>
                <a:cs typeface="Arial" panose="020B0604020202020204" pitchFamily="34" charset="0"/>
              </a:rPr>
              <a:t>(activation-induced cytidine deaminase)</a:t>
            </a:r>
          </a:p>
        </p:txBody>
      </p:sp>
      <p:sp>
        <p:nvSpPr>
          <p:cNvPr id="43023" name="Rectangle 4"/>
          <p:cNvSpPr>
            <a:spLocks noChangeArrowheads="1"/>
          </p:cNvSpPr>
          <p:nvPr/>
        </p:nvSpPr>
        <p:spPr bwMode="auto">
          <a:xfrm>
            <a:off x="2305050" y="1670049"/>
            <a:ext cx="4937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spcBef>
                <a:spcPct val="0"/>
              </a:spcBef>
              <a:buFontTx/>
              <a:buNone/>
            </a:pPr>
            <a:r>
              <a:rPr lang="en-US" altLang="en-US" sz="1400" b="1">
                <a:latin typeface="Arial" panose="020B0604020202020204" pitchFamily="34" charset="0"/>
                <a:cs typeface="Arial" panose="020B0604020202020204" pitchFamily="34" charset="0"/>
              </a:rPr>
              <a:t>AID</a:t>
            </a:r>
            <a:endParaRPr lang="en-US" altLang="en-US" sz="1400">
              <a:latin typeface="Arial" panose="020B0604020202020204" pitchFamily="34" charset="0"/>
              <a:cs typeface="Arial" panose="020B0604020202020204" pitchFamily="34" charset="0"/>
            </a:endParaRPr>
          </a:p>
        </p:txBody>
      </p:sp>
      <p:sp>
        <p:nvSpPr>
          <p:cNvPr id="28" name="Rectangle 3"/>
          <p:cNvSpPr txBox="1">
            <a:spLocks noChangeArrowheads="1"/>
          </p:cNvSpPr>
          <p:nvPr/>
        </p:nvSpPr>
        <p:spPr>
          <a:xfrm>
            <a:off x="1157288" y="3686174"/>
            <a:ext cx="3460750" cy="1905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eaLnBrk="1" hangingPunct="1">
              <a:lnSpc>
                <a:spcPct val="150000"/>
              </a:lnSpc>
              <a:buFontTx/>
              <a:buNone/>
              <a:defRPr/>
            </a:pPr>
            <a:r>
              <a:rPr lang="en-US" altLang="en-US" sz="2000" b="1" kern="0" dirty="0"/>
              <a:t>Proliferation and maturation</a:t>
            </a:r>
          </a:p>
          <a:p>
            <a:pPr marL="0" indent="0" eaLnBrk="1" hangingPunct="1">
              <a:lnSpc>
                <a:spcPct val="150000"/>
              </a:lnSpc>
              <a:buFontTx/>
              <a:buNone/>
              <a:defRPr/>
            </a:pPr>
            <a:r>
              <a:rPr lang="en-US" altLang="en-US" sz="2000" b="1" kern="0" dirty="0"/>
              <a:t>Induction of AID</a:t>
            </a:r>
          </a:p>
          <a:p>
            <a:pPr eaLnBrk="1" hangingPunct="1">
              <a:lnSpc>
                <a:spcPct val="150000"/>
              </a:lnSpc>
              <a:buFontTx/>
              <a:buNone/>
              <a:defRPr/>
            </a:pPr>
            <a:r>
              <a:rPr lang="en-US" altLang="en-US" sz="2000" b="1" kern="0" dirty="0">
                <a:solidFill>
                  <a:srgbClr val="000000"/>
                </a:solidFill>
              </a:rPr>
              <a:t>Decision of isotype</a:t>
            </a:r>
          </a:p>
        </p:txBody>
      </p:sp>
      <p:sp>
        <p:nvSpPr>
          <p:cNvPr id="29" name="Rectangle 3"/>
          <p:cNvSpPr txBox="1">
            <a:spLocks noChangeArrowheads="1"/>
          </p:cNvSpPr>
          <p:nvPr/>
        </p:nvSpPr>
        <p:spPr>
          <a:xfrm>
            <a:off x="0" y="3686174"/>
            <a:ext cx="1295400" cy="1905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eaLnBrk="1" hangingPunct="1">
              <a:lnSpc>
                <a:spcPct val="150000"/>
              </a:lnSpc>
              <a:buFontTx/>
              <a:buNone/>
              <a:defRPr/>
            </a:pPr>
            <a:r>
              <a:rPr lang="en-US" altLang="en-US" sz="2000" b="1" kern="0" dirty="0"/>
              <a:t>BCR:</a:t>
            </a:r>
          </a:p>
          <a:p>
            <a:pPr marL="0" indent="0" eaLnBrk="1" hangingPunct="1">
              <a:lnSpc>
                <a:spcPct val="150000"/>
              </a:lnSpc>
              <a:buFontTx/>
              <a:buNone/>
              <a:defRPr/>
            </a:pPr>
            <a:r>
              <a:rPr lang="en-US" altLang="en-US" sz="2000" b="1" kern="0" dirty="0"/>
              <a:t>CD40:</a:t>
            </a:r>
          </a:p>
          <a:p>
            <a:pPr marL="0" indent="0" eaLnBrk="1" hangingPunct="1">
              <a:lnSpc>
                <a:spcPct val="150000"/>
              </a:lnSpc>
              <a:buFontTx/>
              <a:buNone/>
              <a:defRPr/>
            </a:pPr>
            <a:r>
              <a:rPr lang="en-US" altLang="en-US" sz="2000" b="1" kern="0" dirty="0">
                <a:solidFill>
                  <a:srgbClr val="000000"/>
                </a:solidFill>
              </a:rPr>
              <a:t>Cytokine:</a:t>
            </a:r>
          </a:p>
        </p:txBody>
      </p:sp>
      <p:pic>
        <p:nvPicPr>
          <p:cNvPr id="2" name="Picture 1"/>
          <p:cNvPicPr>
            <a:picLocks noChangeAspect="1"/>
          </p:cNvPicPr>
          <p:nvPr/>
        </p:nvPicPr>
        <p:blipFill>
          <a:blip r:embed="rId4"/>
          <a:stretch>
            <a:fillRect/>
          </a:stretch>
        </p:blipFill>
        <p:spPr>
          <a:xfrm>
            <a:off x="4495800" y="942974"/>
            <a:ext cx="4358639" cy="4953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53128" y="26020"/>
            <a:ext cx="2360707" cy="6705601"/>
          </a:xfrm>
          <a:prstGeom prst="rect">
            <a:avLst/>
          </a:prstGeom>
        </p:spPr>
      </p:pic>
      <p:sp>
        <p:nvSpPr>
          <p:cNvPr id="99332" name="Line 4"/>
          <p:cNvSpPr>
            <a:spLocks noChangeShapeType="1"/>
          </p:cNvSpPr>
          <p:nvPr/>
        </p:nvSpPr>
        <p:spPr bwMode="auto">
          <a:xfrm>
            <a:off x="0" y="3821668"/>
            <a:ext cx="472440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16" name="Rectangle 15"/>
          <p:cNvSpPr/>
          <p:nvPr/>
        </p:nvSpPr>
        <p:spPr bwMode="auto">
          <a:xfrm>
            <a:off x="1799762" y="3047999"/>
            <a:ext cx="2412803" cy="807511"/>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0"/>
            </a:endParaRPr>
          </a:p>
        </p:txBody>
      </p:sp>
      <p:sp>
        <p:nvSpPr>
          <p:cNvPr id="99334" name="Text Box 6"/>
          <p:cNvSpPr txBox="1">
            <a:spLocks noChangeArrowheads="1"/>
          </p:cNvSpPr>
          <p:nvPr/>
        </p:nvSpPr>
        <p:spPr bwMode="auto">
          <a:xfrm>
            <a:off x="176907" y="1980347"/>
            <a:ext cx="20812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spAutoFit/>
          </a:bodyPr>
          <a:lstStyle/>
          <a:p>
            <a:pPr algn="ctr" eaLnBrk="1" hangingPunct="1">
              <a:defRPr/>
            </a:pPr>
            <a:r>
              <a:rPr lang="en-US" b="1" dirty="0">
                <a:latin typeface="Arial" charset="0"/>
                <a:ea typeface="ＭＳ Ｐゴシック" charset="0"/>
              </a:rPr>
              <a:t>Sensitization</a:t>
            </a:r>
          </a:p>
        </p:txBody>
      </p:sp>
      <p:sp>
        <p:nvSpPr>
          <p:cNvPr id="99335" name="Text Box 7"/>
          <p:cNvSpPr txBox="1">
            <a:spLocks noChangeArrowheads="1"/>
          </p:cNvSpPr>
          <p:nvPr/>
        </p:nvSpPr>
        <p:spPr bwMode="auto">
          <a:xfrm>
            <a:off x="176907" y="4351838"/>
            <a:ext cx="165258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spAutoFit/>
          </a:bodyPr>
          <a:lstStyle/>
          <a:p>
            <a:pPr algn="ctr" eaLnBrk="1" hangingPunct="1">
              <a:defRPr/>
            </a:pPr>
            <a:r>
              <a:rPr lang="en-US" b="1" dirty="0">
                <a:latin typeface="Arial" charset="0"/>
                <a:ea typeface="ＭＳ Ｐゴシック" charset="0"/>
              </a:rPr>
              <a:t>Elicitation</a:t>
            </a:r>
          </a:p>
        </p:txBody>
      </p:sp>
      <p:cxnSp>
        <p:nvCxnSpPr>
          <p:cNvPr id="22" name="Straight Arrow Connector 21"/>
          <p:cNvCxnSpPr/>
          <p:nvPr/>
        </p:nvCxnSpPr>
        <p:spPr bwMode="auto">
          <a:xfrm>
            <a:off x="4294414" y="3451753"/>
            <a:ext cx="685800" cy="0"/>
          </a:xfrm>
          <a:prstGeom prst="straightConnector1">
            <a:avLst/>
          </a:prstGeom>
          <a:solidFill>
            <a:schemeClr val="accent1"/>
          </a:solidFill>
          <a:ln w="5715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7" name="TextBox 2"/>
          <p:cNvSpPr txBox="1">
            <a:spLocks noChangeArrowheads="1"/>
          </p:cNvSpPr>
          <p:nvPr/>
        </p:nvSpPr>
        <p:spPr bwMode="auto">
          <a:xfrm>
            <a:off x="5105400" y="2974699"/>
            <a:ext cx="363038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spcBef>
                <a:spcPct val="0"/>
              </a:spcBef>
              <a:buFontTx/>
              <a:buNone/>
            </a:pPr>
            <a:r>
              <a:rPr lang="da-DK" altLang="en-US" sz="2800" b="1" dirty="0">
                <a:solidFill>
                  <a:srgbClr val="FF0000"/>
                </a:solidFill>
                <a:latin typeface="Arial" panose="020B0604020202020204" pitchFamily="34" charset="0"/>
              </a:rPr>
              <a:t>IgE binds on IgE receptor (FcεRI)</a:t>
            </a:r>
          </a:p>
        </p:txBody>
      </p:sp>
    </p:spTree>
    <p:extLst>
      <p:ext uri="{BB962C8B-B14F-4D97-AF65-F5344CB8AC3E}">
        <p14:creationId xmlns:p14="http://schemas.microsoft.com/office/powerpoint/2010/main" val="3511250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ChangeArrowheads="1"/>
          </p:cNvSpPr>
          <p:nvPr/>
        </p:nvSpPr>
        <p:spPr bwMode="auto">
          <a:xfrm>
            <a:off x="0" y="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lgn="ctr">
              <a:spcBef>
                <a:spcPct val="0"/>
              </a:spcBef>
              <a:buFontTx/>
              <a:buNone/>
            </a:pPr>
            <a:r>
              <a:rPr lang="en-US" altLang="en-US" sz="4000" b="1" dirty="0" err="1">
                <a:latin typeface="Arial" panose="020B0604020202020204" pitchFamily="34" charset="0"/>
                <a:cs typeface="Arial" panose="020B0604020202020204" pitchFamily="34" charset="0"/>
              </a:rPr>
              <a:t>IgE</a:t>
            </a:r>
            <a:r>
              <a:rPr lang="en-US" altLang="en-US" sz="4000" b="1" dirty="0">
                <a:latin typeface="Arial" panose="020B0604020202020204" pitchFamily="34" charset="0"/>
                <a:cs typeface="Arial" panose="020B0604020202020204" pitchFamily="34" charset="0"/>
              </a:rPr>
              <a:t> receptors</a:t>
            </a:r>
            <a:endParaRPr lang="en-US" altLang="en-US" sz="4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735219EB-2358-D69F-629B-034B596530DC}"/>
              </a:ext>
            </a:extLst>
          </p:cNvPr>
          <p:cNvPicPr>
            <a:picLocks noChangeAspect="1"/>
          </p:cNvPicPr>
          <p:nvPr/>
        </p:nvPicPr>
        <p:blipFill>
          <a:blip r:embed="rId3"/>
          <a:stretch>
            <a:fillRect/>
          </a:stretch>
        </p:blipFill>
        <p:spPr>
          <a:xfrm>
            <a:off x="419100" y="3810000"/>
            <a:ext cx="3330644" cy="2912886"/>
          </a:xfrm>
          <a:prstGeom prst="rect">
            <a:avLst/>
          </a:prstGeom>
        </p:spPr>
      </p:pic>
      <p:sp>
        <p:nvSpPr>
          <p:cNvPr id="6" name="TextBox 5">
            <a:extLst>
              <a:ext uri="{FF2B5EF4-FFF2-40B4-BE49-F238E27FC236}">
                <a16:creationId xmlns:a16="http://schemas.microsoft.com/office/drawing/2014/main" id="{A7300D2C-8403-1CFD-8CB8-44757C0513E9}"/>
              </a:ext>
            </a:extLst>
          </p:cNvPr>
          <p:cNvSpPr txBox="1"/>
          <p:nvPr/>
        </p:nvSpPr>
        <p:spPr>
          <a:xfrm>
            <a:off x="125595" y="838200"/>
            <a:ext cx="4918334" cy="523220"/>
          </a:xfrm>
          <a:prstGeom prst="rect">
            <a:avLst/>
          </a:prstGeom>
          <a:noFill/>
        </p:spPr>
        <p:txBody>
          <a:bodyPr wrap="none" rtlCol="0">
            <a:spAutoFit/>
          </a:bodyPr>
          <a:lstStyle/>
          <a:p>
            <a:r>
              <a:rPr lang="en-US" sz="2800" b="1" dirty="0"/>
              <a:t>There are two </a:t>
            </a:r>
            <a:r>
              <a:rPr lang="en-US" sz="2800" b="1" dirty="0" err="1"/>
              <a:t>IgE</a:t>
            </a:r>
            <a:r>
              <a:rPr lang="en-US" sz="2800" b="1" dirty="0"/>
              <a:t> receptors</a:t>
            </a:r>
          </a:p>
        </p:txBody>
      </p:sp>
      <p:sp>
        <p:nvSpPr>
          <p:cNvPr id="8" name="TextBox 7">
            <a:extLst>
              <a:ext uri="{FF2B5EF4-FFF2-40B4-BE49-F238E27FC236}">
                <a16:creationId xmlns:a16="http://schemas.microsoft.com/office/drawing/2014/main" id="{369C93E9-597E-7602-CCA9-6A4B5FAF1AED}"/>
              </a:ext>
            </a:extLst>
          </p:cNvPr>
          <p:cNvSpPr txBox="1"/>
          <p:nvPr/>
        </p:nvSpPr>
        <p:spPr>
          <a:xfrm>
            <a:off x="419100" y="1473307"/>
            <a:ext cx="8305800" cy="2092881"/>
          </a:xfrm>
          <a:prstGeom prst="rect">
            <a:avLst/>
          </a:prstGeom>
          <a:noFill/>
        </p:spPr>
        <p:txBody>
          <a:bodyPr wrap="square">
            <a:spAutoFit/>
          </a:bodyPr>
          <a:lstStyle/>
          <a:p>
            <a:r>
              <a:rPr lang="en-US" altLang="en-US" sz="2600" dirty="0" err="1">
                <a:solidFill>
                  <a:srgbClr val="FF0000"/>
                </a:solidFill>
                <a:latin typeface="Arial" panose="020B0604020202020204" pitchFamily="34" charset="0"/>
                <a:cs typeface="Arial" panose="020B0604020202020204" pitchFamily="34" charset="0"/>
              </a:rPr>
              <a:t>FcεRI</a:t>
            </a:r>
            <a:r>
              <a:rPr lang="en-US" altLang="en-US" sz="2600" dirty="0">
                <a:solidFill>
                  <a:srgbClr val="FF0000"/>
                </a:solidFill>
                <a:latin typeface="Arial" panose="020B0604020202020204" pitchFamily="34" charset="0"/>
                <a:cs typeface="Arial" panose="020B0604020202020204" pitchFamily="34" charset="0"/>
              </a:rPr>
              <a:t> (High affinity </a:t>
            </a:r>
            <a:r>
              <a:rPr lang="en-US" altLang="en-US" sz="2600" dirty="0" err="1">
                <a:solidFill>
                  <a:srgbClr val="FF0000"/>
                </a:solidFill>
                <a:latin typeface="Arial" panose="020B0604020202020204" pitchFamily="34" charset="0"/>
                <a:cs typeface="Arial" panose="020B0604020202020204" pitchFamily="34" charset="0"/>
              </a:rPr>
              <a:t>IgE</a:t>
            </a:r>
            <a:r>
              <a:rPr lang="en-US" altLang="en-US" sz="2600" dirty="0">
                <a:solidFill>
                  <a:srgbClr val="FF0000"/>
                </a:solidFill>
                <a:latin typeface="Arial" panose="020B0604020202020204" pitchFamily="34" charset="0"/>
                <a:cs typeface="Arial" panose="020B0604020202020204" pitchFamily="34" charset="0"/>
              </a:rPr>
              <a:t> receptor)</a:t>
            </a:r>
          </a:p>
          <a:p>
            <a:endParaRPr lang="en-US" sz="2600" dirty="0">
              <a:cs typeface="Arial" panose="020B0604020202020204" pitchFamily="34" charset="0"/>
            </a:endParaRPr>
          </a:p>
          <a:p>
            <a:endParaRPr lang="en-US" sz="2600" dirty="0">
              <a:cs typeface="Arial" panose="020B0604020202020204" pitchFamily="34" charset="0"/>
            </a:endParaRPr>
          </a:p>
          <a:p>
            <a:endParaRPr lang="en-US" sz="2600" dirty="0">
              <a:cs typeface="Arial" panose="020B0604020202020204" pitchFamily="34" charset="0"/>
            </a:endParaRPr>
          </a:p>
          <a:p>
            <a:r>
              <a:rPr lang="en-US" altLang="en-US" sz="2600" dirty="0" err="1">
                <a:latin typeface="Arial" panose="020B0604020202020204" pitchFamily="34" charset="0"/>
                <a:cs typeface="Arial" panose="020B0604020202020204" pitchFamily="34" charset="0"/>
              </a:rPr>
              <a:t>FcεRII</a:t>
            </a:r>
            <a:r>
              <a:rPr lang="en-US" altLang="en-US" sz="2600" dirty="0">
                <a:latin typeface="Arial" panose="020B0604020202020204" pitchFamily="34" charset="0"/>
                <a:cs typeface="Arial" panose="020B0604020202020204" pitchFamily="34" charset="0"/>
              </a:rPr>
              <a:t> = CD23 (Low affinity IgE receptor)</a:t>
            </a:r>
          </a:p>
        </p:txBody>
      </p:sp>
      <p:sp>
        <p:nvSpPr>
          <p:cNvPr id="9" name="TextBox 8">
            <a:extLst>
              <a:ext uri="{FF2B5EF4-FFF2-40B4-BE49-F238E27FC236}">
                <a16:creationId xmlns:a16="http://schemas.microsoft.com/office/drawing/2014/main" id="{83ABE200-3D12-67E6-736A-938C3646389D}"/>
              </a:ext>
            </a:extLst>
          </p:cNvPr>
          <p:cNvSpPr txBox="1"/>
          <p:nvPr/>
        </p:nvSpPr>
        <p:spPr>
          <a:xfrm>
            <a:off x="1141476" y="1905000"/>
            <a:ext cx="7620000" cy="938462"/>
          </a:xfrm>
          <a:prstGeom prst="rect">
            <a:avLst/>
          </a:prstGeom>
          <a:noFill/>
        </p:spPr>
        <p:txBody>
          <a:bodyPr wrap="square">
            <a:spAutoFit/>
          </a:bodyPr>
          <a:lstStyle/>
          <a:p>
            <a:pPr marL="457200" indent="-457200">
              <a:lnSpc>
                <a:spcPct val="110000"/>
              </a:lnSpc>
              <a:buFont typeface="Arial" panose="020B0604020202020204" pitchFamily="34" charset="0"/>
              <a:buChar char="•"/>
            </a:pPr>
            <a:r>
              <a:rPr lang="en-US" altLang="en-US" sz="2600" dirty="0">
                <a:cs typeface="Arial" panose="020B0604020202020204" pitchFamily="34" charset="0"/>
              </a:rPr>
              <a:t>Trimeric</a:t>
            </a:r>
            <a:r>
              <a:rPr lang="en-US" altLang="en-US" sz="2600" dirty="0">
                <a:latin typeface="Arial" panose="020B0604020202020204" pitchFamily="34" charset="0"/>
                <a:cs typeface="Arial" panose="020B0604020202020204" pitchFamily="34" charset="0"/>
              </a:rPr>
              <a:t> </a:t>
            </a:r>
            <a:r>
              <a:rPr lang="en-US" altLang="en-US" sz="2600" dirty="0" err="1">
                <a:latin typeface="Arial" panose="020B0604020202020204" pitchFamily="34" charset="0"/>
                <a:cs typeface="Arial" panose="020B0604020202020204" pitchFamily="34" charset="0"/>
              </a:rPr>
              <a:t>FcεRI</a:t>
            </a:r>
            <a:r>
              <a:rPr lang="en-US" altLang="en-US" sz="2600" dirty="0">
                <a:latin typeface="Arial" panose="020B0604020202020204" pitchFamily="34" charset="0"/>
                <a:cs typeface="Arial" panose="020B0604020202020204" pitchFamily="34" charset="0"/>
              </a:rPr>
              <a:t> (Dendritic cells)</a:t>
            </a:r>
          </a:p>
          <a:p>
            <a:pPr marL="457200" indent="-457200">
              <a:lnSpc>
                <a:spcPct val="110000"/>
              </a:lnSpc>
              <a:buFont typeface="Arial" panose="020B0604020202020204" pitchFamily="34" charset="0"/>
              <a:buChar char="•"/>
            </a:pPr>
            <a:r>
              <a:rPr lang="en-US" altLang="en-US" sz="2600" dirty="0">
                <a:solidFill>
                  <a:srgbClr val="FF0000"/>
                </a:solidFill>
                <a:cs typeface="Arial" panose="020B0604020202020204" pitchFamily="34" charset="0"/>
              </a:rPr>
              <a:t>Tetrameric </a:t>
            </a:r>
            <a:r>
              <a:rPr lang="en-US" altLang="en-US" sz="2600" dirty="0" err="1">
                <a:solidFill>
                  <a:srgbClr val="FF0000"/>
                </a:solidFill>
                <a:latin typeface="Arial" panose="020B0604020202020204" pitchFamily="34" charset="0"/>
                <a:cs typeface="Arial" panose="020B0604020202020204" pitchFamily="34" charset="0"/>
              </a:rPr>
              <a:t>FcεRI</a:t>
            </a:r>
            <a:r>
              <a:rPr lang="en-US" altLang="en-US" sz="2600" dirty="0">
                <a:solidFill>
                  <a:srgbClr val="FF0000"/>
                </a:solidFill>
                <a:latin typeface="Arial" panose="020B0604020202020204" pitchFamily="34" charset="0"/>
                <a:cs typeface="Arial" panose="020B0604020202020204" pitchFamily="34" charset="0"/>
              </a:rPr>
              <a:t> (Mast cell and basophi</a:t>
            </a:r>
            <a:r>
              <a:rPr lang="en-US" altLang="en-US" sz="2600" dirty="0">
                <a:solidFill>
                  <a:srgbClr val="FF0000"/>
                </a:solidFill>
                <a:cs typeface="Arial" panose="020B0604020202020204" pitchFamily="34" charset="0"/>
              </a:rPr>
              <a:t>ls) </a:t>
            </a:r>
            <a:endParaRPr lang="en-US" altLang="en-US" sz="2600" dirty="0">
              <a:solidFill>
                <a:srgbClr val="FF0000"/>
              </a:solidFill>
              <a:latin typeface="Arial" panose="020B0604020202020204" pitchFamily="34" charset="0"/>
              <a:cs typeface="Arial" panose="020B0604020202020204" pitchFamily="34" charset="0"/>
            </a:endParaRPr>
          </a:p>
        </p:txBody>
      </p:sp>
      <p:pic>
        <p:nvPicPr>
          <p:cNvPr id="3" name="Main graphic">
            <a:extLst>
              <a:ext uri="{FF2B5EF4-FFF2-40B4-BE49-F238E27FC236}">
                <a16:creationId xmlns:a16="http://schemas.microsoft.com/office/drawing/2014/main" id="{13E59BA1-BF45-177B-FFE3-80B6B8CA0318}"/>
              </a:ext>
            </a:extLst>
          </p:cNvPr>
          <p:cNvPicPr/>
          <p:nvPr/>
        </p:nvPicPr>
        <p:blipFill>
          <a:blip r:embed="rId4"/>
          <a:stretch/>
        </p:blipFill>
        <p:spPr>
          <a:xfrm>
            <a:off x="4191000" y="4317183"/>
            <a:ext cx="4749840" cy="1898520"/>
          </a:xfrm>
          <a:prstGeom prst="rect">
            <a:avLst/>
          </a:prstGeom>
          <a:ln>
            <a:noFill/>
          </a:ln>
        </p:spPr>
      </p:pic>
      <p:sp>
        <p:nvSpPr>
          <p:cNvPr id="4" name="TextShape 2">
            <a:extLst>
              <a:ext uri="{FF2B5EF4-FFF2-40B4-BE49-F238E27FC236}">
                <a16:creationId xmlns:a16="http://schemas.microsoft.com/office/drawing/2014/main" id="{CF7B2ECF-7A1C-B750-5164-10C31F331D94}"/>
              </a:ext>
            </a:extLst>
          </p:cNvPr>
          <p:cNvSpPr txBox="1"/>
          <p:nvPr/>
        </p:nvSpPr>
        <p:spPr>
          <a:xfrm>
            <a:off x="6587256" y="6520994"/>
            <a:ext cx="8640000" cy="451800"/>
          </a:xfrm>
          <a:prstGeom prst="rect">
            <a:avLst/>
          </a:prstGeom>
          <a:noFill/>
          <a:ln>
            <a:noFill/>
          </a:ln>
        </p:spPr>
        <p:txBody>
          <a:bodyPr lIns="90000" tIns="45000" rIns="90000" bIns="45000"/>
          <a:lstStyle/>
          <a:p>
            <a:r>
              <a:rPr lang="en-US" sz="1400" strike="noStrike" spc="-1" dirty="0" err="1">
                <a:latin typeface="Arial"/>
              </a:rPr>
              <a:t>Engeroff</a:t>
            </a:r>
            <a:r>
              <a:rPr lang="en-US" sz="1400" strike="noStrike" spc="-1" dirty="0">
                <a:latin typeface="Arial"/>
              </a:rPr>
              <a:t> et al Allergy 2020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66" y="41246"/>
            <a:ext cx="8686800" cy="1143000"/>
          </a:xfrm>
        </p:spPr>
        <p:txBody>
          <a:bodyPr>
            <a:normAutofit/>
          </a:bodyPr>
          <a:lstStyle/>
          <a:p>
            <a:r>
              <a:rPr lang="en-US" dirty="0"/>
              <a:t>Types of immunity</a:t>
            </a:r>
          </a:p>
        </p:txBody>
      </p:sp>
      <p:sp>
        <p:nvSpPr>
          <p:cNvPr id="3" name="Content Placeholder 2"/>
          <p:cNvSpPr>
            <a:spLocks noGrp="1"/>
          </p:cNvSpPr>
          <p:nvPr>
            <p:ph idx="1"/>
          </p:nvPr>
        </p:nvSpPr>
        <p:spPr>
          <a:xfrm>
            <a:off x="491066" y="1684872"/>
            <a:ext cx="8229600" cy="4817535"/>
          </a:xfrm>
        </p:spPr>
        <p:txBody>
          <a:bodyPr>
            <a:normAutofit lnSpcReduction="10000"/>
          </a:bodyPr>
          <a:lstStyle/>
          <a:p>
            <a:r>
              <a:rPr lang="en-US" dirty="0"/>
              <a:t>Immunity</a:t>
            </a:r>
          </a:p>
          <a:p>
            <a:pPr lvl="1"/>
            <a:r>
              <a:rPr lang="en-US" dirty="0"/>
              <a:t>Pathogens</a:t>
            </a:r>
          </a:p>
          <a:p>
            <a:r>
              <a:rPr lang="en-US" dirty="0">
                <a:solidFill>
                  <a:schemeClr val="tx2"/>
                </a:solidFill>
              </a:rPr>
              <a:t>Auto-immunity</a:t>
            </a:r>
          </a:p>
          <a:p>
            <a:pPr lvl="1"/>
            <a:r>
              <a:rPr lang="en-US" dirty="0">
                <a:solidFill>
                  <a:schemeClr val="tx2"/>
                </a:solidFill>
              </a:rPr>
              <a:t>Self tissue</a:t>
            </a:r>
          </a:p>
          <a:p>
            <a:r>
              <a:rPr lang="en-US" dirty="0">
                <a:solidFill>
                  <a:srgbClr val="800000"/>
                </a:solidFill>
              </a:rPr>
              <a:t>Allo-immunity</a:t>
            </a:r>
          </a:p>
          <a:p>
            <a:pPr lvl="1"/>
            <a:r>
              <a:rPr lang="en-US" dirty="0">
                <a:solidFill>
                  <a:srgbClr val="800000"/>
                </a:solidFill>
              </a:rPr>
              <a:t>Not quite self (transplanted tissue)</a:t>
            </a:r>
          </a:p>
          <a:p>
            <a:r>
              <a:rPr lang="en-US" dirty="0">
                <a:solidFill>
                  <a:srgbClr val="008000"/>
                </a:solidFill>
              </a:rPr>
              <a:t>Allergy</a:t>
            </a:r>
          </a:p>
          <a:p>
            <a:pPr lvl="1"/>
            <a:r>
              <a:rPr lang="en-US" dirty="0"/>
              <a:t>Non-pathogen, -self, -transplant targets</a:t>
            </a:r>
          </a:p>
          <a:p>
            <a:pPr lvl="1"/>
            <a:r>
              <a:rPr lang="en-US" dirty="0"/>
              <a:t>Typically proteins in environmental substances</a:t>
            </a:r>
          </a:p>
          <a:p>
            <a:pPr lvl="1"/>
            <a:endParaRPr lang="en-US" dirty="0"/>
          </a:p>
          <a:p>
            <a:pPr lvl="1"/>
            <a:endParaRPr lang="en-US" dirty="0">
              <a:solidFill>
                <a:srgbClr val="800000"/>
              </a:solidFill>
            </a:endParaRPr>
          </a:p>
        </p:txBody>
      </p:sp>
      <p:pic>
        <p:nvPicPr>
          <p:cNvPr id="4" name="Picture 3" descr="tumblr_llp45uY7zD1qhczcmo1_400.jpg"/>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270336" y="1509855"/>
            <a:ext cx="1288412" cy="1185668"/>
          </a:xfrm>
          <a:prstGeom prst="rect">
            <a:avLst/>
          </a:prstGeom>
        </p:spPr>
      </p:pic>
      <p:pic>
        <p:nvPicPr>
          <p:cNvPr id="6" name="Picture 2" descr="figure 14-43"/>
          <p:cNvPicPr>
            <a:picLocks noChangeAspect="1" noChangeArrowheads="1"/>
          </p:cNvPicPr>
          <p:nvPr/>
        </p:nvPicPr>
        <p:blipFill rotWithShape="1">
          <a:blip r:embed="rId4" cstate="hqprint">
            <a:extLst>
              <a:ext uri="{BEBA8EAE-BF5A-486C-A8C5-ECC9F3942E4B}">
                <a14:imgProps xmlns:a14="http://schemas.microsoft.com/office/drawing/2010/main">
                  <a14:imgLayer r:embed="rId5">
                    <a14:imgEffect>
                      <a14:colorTemperature colorTemp="4700"/>
                    </a14:imgEffect>
                    <a14:imgEffect>
                      <a14:brightnessContrast contrast="-40000"/>
                    </a14:imgEffect>
                  </a14:imgLayer>
                </a14:imgProps>
              </a:ext>
              <a:ext uri="{28A0092B-C50C-407E-A947-70E740481C1C}">
                <a14:useLocalDpi xmlns:a14="http://schemas.microsoft.com/office/drawing/2010/main"/>
              </a:ext>
            </a:extLst>
          </a:blip>
          <a:srcRect/>
          <a:stretch/>
        </p:blipFill>
        <p:spPr bwMode="auto">
          <a:xfrm>
            <a:off x="5076324" y="1131238"/>
            <a:ext cx="3471327" cy="29923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5" name="Oval 4"/>
          <p:cNvSpPr/>
          <p:nvPr/>
        </p:nvSpPr>
        <p:spPr>
          <a:xfrm>
            <a:off x="6462727" y="3076149"/>
            <a:ext cx="350359" cy="408779"/>
          </a:xfrm>
          <a:prstGeom prst="ellipse">
            <a:avLst/>
          </a:prstGeom>
          <a:solidFill>
            <a:srgbClr val="BEC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C1E0923D-7589-FF90-16DE-97993A2E50A3}"/>
              </a:ext>
            </a:extLst>
          </p:cNvPr>
          <p:cNvPicPr>
            <a:picLocks noChangeAspect="1"/>
          </p:cNvPicPr>
          <p:nvPr/>
        </p:nvPicPr>
        <p:blipFill>
          <a:blip r:embed="rId6"/>
          <a:stretch>
            <a:fillRect/>
          </a:stretch>
        </p:blipFill>
        <p:spPr>
          <a:xfrm>
            <a:off x="2906505" y="1509855"/>
            <a:ext cx="727662" cy="654896"/>
          </a:xfrm>
          <a:prstGeom prst="rect">
            <a:avLst/>
          </a:prstGeom>
        </p:spPr>
      </p:pic>
      <p:grpSp>
        <p:nvGrpSpPr>
          <p:cNvPr id="10" name="Group 9">
            <a:extLst>
              <a:ext uri="{FF2B5EF4-FFF2-40B4-BE49-F238E27FC236}">
                <a16:creationId xmlns:a16="http://schemas.microsoft.com/office/drawing/2014/main" id="{0C8DFEE2-74A7-E4E0-33B9-E1D427483A1D}"/>
              </a:ext>
            </a:extLst>
          </p:cNvPr>
          <p:cNvGrpSpPr/>
          <p:nvPr/>
        </p:nvGrpSpPr>
        <p:grpSpPr>
          <a:xfrm>
            <a:off x="5479372" y="1310521"/>
            <a:ext cx="2484010" cy="889339"/>
            <a:chOff x="5479372" y="1310521"/>
            <a:chExt cx="2484010" cy="889339"/>
          </a:xfrm>
        </p:grpSpPr>
        <p:pic>
          <p:nvPicPr>
            <p:cNvPr id="8" name="Picture 7">
              <a:extLst>
                <a:ext uri="{FF2B5EF4-FFF2-40B4-BE49-F238E27FC236}">
                  <a16:creationId xmlns:a16="http://schemas.microsoft.com/office/drawing/2014/main" id="{5DE5B086-222B-964F-D9AB-B6D4DC9403B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479372" y="1310521"/>
              <a:ext cx="737362" cy="889339"/>
            </a:xfrm>
            <a:prstGeom prst="rect">
              <a:avLst/>
            </a:prstGeom>
          </p:spPr>
        </p:pic>
        <p:pic>
          <p:nvPicPr>
            <p:cNvPr id="9" name="Picture 8">
              <a:extLst>
                <a:ext uri="{FF2B5EF4-FFF2-40B4-BE49-F238E27FC236}">
                  <a16:creationId xmlns:a16="http://schemas.microsoft.com/office/drawing/2014/main" id="{854524AD-D62D-91C8-218B-598C93A44E80}"/>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338018" y="1425976"/>
              <a:ext cx="625364" cy="526469"/>
            </a:xfrm>
            <a:prstGeom prst="rect">
              <a:avLst/>
            </a:prstGeom>
          </p:spPr>
        </p:pic>
      </p:grpSp>
    </p:spTree>
    <p:extLst>
      <p:ext uri="{BB962C8B-B14F-4D97-AF65-F5344CB8AC3E}">
        <p14:creationId xmlns:p14="http://schemas.microsoft.com/office/powerpoint/2010/main" val="321836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9" presetClass="exit" presetSubtype="0" fill="hold" grpId="0" nodeType="clickEffect">
                                  <p:stCondLst>
                                    <p:cond delay="0"/>
                                  </p:stCondLst>
                                  <p:childTnLst>
                                    <p:animEffect transition="out" filter="dissolv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4BE1D9E-58B1-3FE1-767D-FB5A9A229414}"/>
              </a:ext>
            </a:extLst>
          </p:cNvPr>
          <p:cNvSpPr>
            <a:spLocks noGrp="1"/>
          </p:cNvSpPr>
          <p:nvPr>
            <p:ph type="title" idx="4294967295"/>
          </p:nvPr>
        </p:nvSpPr>
        <p:spPr/>
        <p:txBody>
          <a:bodyPr/>
          <a:lstStyle/>
          <a:p>
            <a:r>
              <a:rPr lang="da-GL" dirty="0"/>
              <a:t> </a:t>
            </a:r>
          </a:p>
        </p:txBody>
      </p:sp>
      <p:pic>
        <p:nvPicPr>
          <p:cNvPr id="6" name="Content Placeholder 5" descr="A four-step process shows how allergens induce signaling by the F C sigma R I receptor to cause degranulation of mast cells. The first step shown in a panel has a text on the top that reads, Cross-linking of F C sigma R I by allergen recruits and activates the S y k tyrosine kinase. An illustration shows a red-colored irregular shaped allergen bound to blue colored Y shaped antigens, I G E. The F C sigma R I receptor labeled as alpha and beta connects the antigens to the outer surface of the mast cell. Green-colored structures in the mast cell denote the gamma and Lyn. A pink-colored molecule from the Lyn moves to a gamma chain which now has four molecules. Two molecules from the gamma chain now bind to a purple-colored structure denoting the S y K protein.&#10;The second step shown in a panel has a text on the top that reads, S y k phosphorylates L A T, which recruits and activates P L C gamma. An illustration shows a molecule from the S y K protein present in the mast cell moving to a purple-colored rod-shaped L A T protein. The molecules from the L A T protein move to a green-colored oval-shaped P L C gamma protein. Two yellow-colored receptors present on the membrane of the endoplasmic reticulum are shown. Blue-colored molecules in the E R denote the C A two-plus ions.&#10;The third step shown in a panel has a text on the top that reads, Activated P L C gamma generates I P 3, which causes calcium release from the E R stores. An illustration shows an orange-colored P I P 3 phospholipid bonded to P L C gamma protein. The P I P 3 phospholipid cleaves from the P L C gamma and forms P I P 2 phospholipid which then generates I P 3 molecules. As a result, the receptors on the membrane of the endoplasmic reticulum open and allows C A 2 plus ions to enter the cytosol.&#10;The fourth step shown in a panel has a text on the top that reads, Cytosolic calcium induces secretion of the contents of the mast cells preformed granules. An illustration shows many C A 2 plus ions in the cytosol. Two spherical-shaped granules containing histamines are present inside the cytosol. As these granules fuse, the histamines are released into the extracellular spac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581150"/>
            <a:ext cx="8686800" cy="3695700"/>
          </a:xfrm>
        </p:spPr>
      </p:pic>
      <p:sp>
        <p:nvSpPr>
          <p:cNvPr id="3" name="TextBox 2">
            <a:extLst>
              <a:ext uri="{FF2B5EF4-FFF2-40B4-BE49-F238E27FC236}">
                <a16:creationId xmlns:a16="http://schemas.microsoft.com/office/drawing/2014/main" id="{BDA35A86-2A8A-0616-5897-B415CF014D92}"/>
              </a:ext>
            </a:extLst>
          </p:cNvPr>
          <p:cNvSpPr txBox="1"/>
          <p:nvPr/>
        </p:nvSpPr>
        <p:spPr>
          <a:xfrm>
            <a:off x="228600" y="609600"/>
            <a:ext cx="8839200" cy="400110"/>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Allergens induce signaling by the Fc</a:t>
            </a:r>
            <a:r>
              <a:rPr lang="en-US" sz="2000" b="1" dirty="0">
                <a:latin typeface="Symbol" pitchFamily="2" charset="2"/>
                <a:cs typeface="Calibri" panose="020F0502020204030204" pitchFamily="34" charset="0"/>
              </a:rPr>
              <a:t>e</a:t>
            </a:r>
            <a:r>
              <a:rPr lang="en-US" sz="2000" b="1" dirty="0">
                <a:latin typeface="Calibri" panose="020F0502020204030204" pitchFamily="34" charset="0"/>
                <a:cs typeface="Calibri" panose="020F0502020204030204" pitchFamily="34" charset="0"/>
              </a:rPr>
              <a:t>R1 receptor to cause mast cell degranulation</a:t>
            </a:r>
          </a:p>
        </p:txBody>
      </p:sp>
      <p:sp>
        <p:nvSpPr>
          <p:cNvPr id="5" name="TextShape 2">
            <a:extLst>
              <a:ext uri="{FF2B5EF4-FFF2-40B4-BE49-F238E27FC236}">
                <a16:creationId xmlns:a16="http://schemas.microsoft.com/office/drawing/2014/main" id="{BA0DA8AB-8A5B-4B8A-4C87-37D6DB166EB2}"/>
              </a:ext>
            </a:extLst>
          </p:cNvPr>
          <p:cNvSpPr txBox="1"/>
          <p:nvPr/>
        </p:nvSpPr>
        <p:spPr>
          <a:xfrm>
            <a:off x="8077200" y="6406200"/>
            <a:ext cx="8640000" cy="451800"/>
          </a:xfrm>
          <a:prstGeom prst="rect">
            <a:avLst/>
          </a:prstGeom>
          <a:noFill/>
          <a:ln>
            <a:noFill/>
          </a:ln>
        </p:spPr>
        <p:txBody>
          <a:bodyPr lIns="90000" tIns="45000" rIns="90000" bIns="45000"/>
          <a:lstStyle/>
          <a:p>
            <a:r>
              <a:rPr lang="en-US" sz="1400" strike="noStrike" spc="-1" dirty="0">
                <a:latin typeface="Arial"/>
              </a:rPr>
              <a:t>Janeway</a:t>
            </a:r>
          </a:p>
        </p:txBody>
      </p:sp>
    </p:spTree>
    <p:extLst>
      <p:ext uri="{BB962C8B-B14F-4D97-AF65-F5344CB8AC3E}">
        <p14:creationId xmlns:p14="http://schemas.microsoft.com/office/powerpoint/2010/main" val="1047311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53128" y="26020"/>
            <a:ext cx="2360707" cy="6705601"/>
          </a:xfrm>
          <a:prstGeom prst="rect">
            <a:avLst/>
          </a:prstGeom>
        </p:spPr>
      </p:pic>
      <p:sp>
        <p:nvSpPr>
          <p:cNvPr id="99332" name="Line 4"/>
          <p:cNvSpPr>
            <a:spLocks noChangeShapeType="1"/>
          </p:cNvSpPr>
          <p:nvPr/>
        </p:nvSpPr>
        <p:spPr bwMode="auto">
          <a:xfrm>
            <a:off x="0" y="3821668"/>
            <a:ext cx="472440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99334" name="Text Box 6"/>
          <p:cNvSpPr txBox="1">
            <a:spLocks noChangeArrowheads="1"/>
          </p:cNvSpPr>
          <p:nvPr/>
        </p:nvSpPr>
        <p:spPr bwMode="auto">
          <a:xfrm>
            <a:off x="176907" y="1980347"/>
            <a:ext cx="20812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spAutoFit/>
          </a:bodyPr>
          <a:lstStyle/>
          <a:p>
            <a:pPr algn="ctr" eaLnBrk="1" hangingPunct="1">
              <a:defRPr/>
            </a:pPr>
            <a:r>
              <a:rPr lang="en-US" b="1" dirty="0">
                <a:latin typeface="Arial" charset="0"/>
                <a:ea typeface="ＭＳ Ｐゴシック" charset="0"/>
              </a:rPr>
              <a:t>Sensitization</a:t>
            </a:r>
          </a:p>
        </p:txBody>
      </p:sp>
      <p:sp>
        <p:nvSpPr>
          <p:cNvPr id="99335" name="Text Box 7"/>
          <p:cNvSpPr txBox="1">
            <a:spLocks noChangeArrowheads="1"/>
          </p:cNvSpPr>
          <p:nvPr/>
        </p:nvSpPr>
        <p:spPr bwMode="auto">
          <a:xfrm>
            <a:off x="176907" y="4351838"/>
            <a:ext cx="165258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107763" dir="2700000" algn="ctr" rotWithShape="0">
                    <a:schemeClr val="bg2">
                      <a:alpha val="74998"/>
                    </a:schemeClr>
                  </a:outerShdw>
                </a:effectLst>
              </a14:hiddenEffects>
            </a:ext>
          </a:extLst>
        </p:spPr>
        <p:txBody>
          <a:bodyPr wrap="none" anchor="ctr">
            <a:spAutoFit/>
          </a:bodyPr>
          <a:lstStyle/>
          <a:p>
            <a:pPr algn="ctr" eaLnBrk="1" hangingPunct="1">
              <a:defRPr/>
            </a:pPr>
            <a:r>
              <a:rPr lang="en-US" b="1" dirty="0">
                <a:latin typeface="Arial" charset="0"/>
                <a:ea typeface="ＭＳ Ｐゴシック" charset="0"/>
              </a:rPr>
              <a:t>Elicitation</a:t>
            </a:r>
          </a:p>
        </p:txBody>
      </p:sp>
      <p:cxnSp>
        <p:nvCxnSpPr>
          <p:cNvPr id="22" name="Straight Arrow Connector 21"/>
          <p:cNvCxnSpPr/>
          <p:nvPr/>
        </p:nvCxnSpPr>
        <p:spPr bwMode="auto">
          <a:xfrm>
            <a:off x="4038600" y="3429000"/>
            <a:ext cx="685800" cy="0"/>
          </a:xfrm>
          <a:prstGeom prst="straightConnector1">
            <a:avLst/>
          </a:prstGeom>
          <a:solidFill>
            <a:schemeClr val="accent1"/>
          </a:solidFill>
          <a:ln w="57150" cap="flat" cmpd="sng" algn="ctr">
            <a:solidFill>
              <a:srgbClr val="FF0000"/>
            </a:solidFill>
            <a:prstDash val="solid"/>
            <a:round/>
            <a:headEnd type="arrow"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7" name="TextBox 2"/>
          <p:cNvSpPr txBox="1">
            <a:spLocks noChangeArrowheads="1"/>
          </p:cNvSpPr>
          <p:nvPr/>
        </p:nvSpPr>
        <p:spPr bwMode="auto">
          <a:xfrm>
            <a:off x="4800600" y="3167390"/>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spcBef>
                <a:spcPct val="0"/>
              </a:spcBef>
              <a:buFontTx/>
              <a:buNone/>
            </a:pPr>
            <a:r>
              <a:rPr lang="da-DK" altLang="en-US" sz="2800" b="1" dirty="0">
                <a:solidFill>
                  <a:srgbClr val="FF0000"/>
                </a:solidFill>
                <a:latin typeface="Arial" panose="020B0604020202020204" pitchFamily="34" charset="0"/>
              </a:rPr>
              <a:t>Sensitized mast cells</a:t>
            </a:r>
          </a:p>
        </p:txBody>
      </p:sp>
      <p:cxnSp>
        <p:nvCxnSpPr>
          <p:cNvPr id="9" name="Straight Arrow Connector 8"/>
          <p:cNvCxnSpPr/>
          <p:nvPr/>
        </p:nvCxnSpPr>
        <p:spPr bwMode="auto">
          <a:xfrm flipH="1">
            <a:off x="4038600" y="4114800"/>
            <a:ext cx="838200"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0" name="Rectangle 9"/>
          <p:cNvSpPr/>
          <p:nvPr/>
        </p:nvSpPr>
        <p:spPr>
          <a:xfrm>
            <a:off x="4813583" y="3988321"/>
            <a:ext cx="901209" cy="307777"/>
          </a:xfrm>
          <a:prstGeom prst="rect">
            <a:avLst/>
          </a:prstGeom>
        </p:spPr>
        <p:txBody>
          <a:bodyPr wrap="none">
            <a:spAutoFit/>
          </a:bodyPr>
          <a:lstStyle/>
          <a:p>
            <a:r>
              <a:rPr lang="en-US" sz="1400" b="1" dirty="0">
                <a:latin typeface="Arial" charset="0"/>
                <a:ea typeface="ＭＳ Ｐゴシック" charset="0"/>
              </a:rPr>
              <a:t>Allergen</a:t>
            </a:r>
            <a:endParaRPr lang="en-US" sz="1400" dirty="0"/>
          </a:p>
        </p:txBody>
      </p:sp>
      <p:cxnSp>
        <p:nvCxnSpPr>
          <p:cNvPr id="11" name="Straight Arrow Connector 10"/>
          <p:cNvCxnSpPr/>
          <p:nvPr/>
        </p:nvCxnSpPr>
        <p:spPr bwMode="auto">
          <a:xfrm flipH="1" flipV="1">
            <a:off x="3810000" y="4436507"/>
            <a:ext cx="1066800" cy="421889"/>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2" name="Rectangle 11"/>
          <p:cNvSpPr/>
          <p:nvPr/>
        </p:nvSpPr>
        <p:spPr>
          <a:xfrm>
            <a:off x="4800600" y="4729639"/>
            <a:ext cx="463588" cy="307777"/>
          </a:xfrm>
          <a:prstGeom prst="rect">
            <a:avLst/>
          </a:prstGeom>
        </p:spPr>
        <p:txBody>
          <a:bodyPr wrap="none">
            <a:spAutoFit/>
          </a:bodyPr>
          <a:lstStyle/>
          <a:p>
            <a:r>
              <a:rPr lang="en-US" sz="1400" b="1" dirty="0" err="1">
                <a:latin typeface="Arial" charset="0"/>
                <a:ea typeface="ＭＳ Ｐゴシック" charset="0"/>
              </a:rPr>
              <a:t>IgE</a:t>
            </a:r>
            <a:endParaRPr lang="en-US" sz="1400" dirty="0"/>
          </a:p>
        </p:txBody>
      </p:sp>
      <p:cxnSp>
        <p:nvCxnSpPr>
          <p:cNvPr id="13" name="Straight Arrow Connector 12"/>
          <p:cNvCxnSpPr/>
          <p:nvPr/>
        </p:nvCxnSpPr>
        <p:spPr bwMode="auto">
          <a:xfrm flipV="1">
            <a:off x="2946533" y="4351838"/>
            <a:ext cx="787267" cy="295613"/>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4" name="Rectangle 13"/>
          <p:cNvSpPr/>
          <p:nvPr/>
        </p:nvSpPr>
        <p:spPr>
          <a:xfrm>
            <a:off x="2357671" y="4491074"/>
            <a:ext cx="651140" cy="307777"/>
          </a:xfrm>
          <a:prstGeom prst="rect">
            <a:avLst/>
          </a:prstGeom>
        </p:spPr>
        <p:txBody>
          <a:bodyPr wrap="none">
            <a:spAutoFit/>
          </a:bodyPr>
          <a:lstStyle/>
          <a:p>
            <a:r>
              <a:rPr lang="en-US" sz="1400" b="1" dirty="0" err="1">
                <a:latin typeface="Arial" charset="0"/>
                <a:ea typeface="ＭＳ Ｐゴシック" charset="0"/>
              </a:rPr>
              <a:t>Fc</a:t>
            </a:r>
            <a:r>
              <a:rPr lang="en-US" sz="1400" b="1" dirty="0" err="1">
                <a:latin typeface="Symbol" panose="05050102010706020507" pitchFamily="18" charset="2"/>
                <a:ea typeface="ＭＳ Ｐゴシック" charset="0"/>
              </a:rPr>
              <a:t>e</a:t>
            </a:r>
            <a:r>
              <a:rPr lang="en-US" sz="1400" b="1" dirty="0" err="1">
                <a:latin typeface="Arial" charset="0"/>
                <a:ea typeface="ＭＳ Ｐゴシック" charset="0"/>
              </a:rPr>
              <a:t>RI</a:t>
            </a:r>
            <a:endParaRPr lang="en-US" sz="1400" dirty="0"/>
          </a:p>
        </p:txBody>
      </p:sp>
      <p:sp>
        <p:nvSpPr>
          <p:cNvPr id="4" name="Rectangle 3">
            <a:extLst>
              <a:ext uri="{FF2B5EF4-FFF2-40B4-BE49-F238E27FC236}">
                <a16:creationId xmlns:a16="http://schemas.microsoft.com/office/drawing/2014/main" id="{92D9CCEB-0A1E-E164-38C4-218D4638E003}"/>
              </a:ext>
            </a:extLst>
          </p:cNvPr>
          <p:cNvSpPr/>
          <p:nvPr/>
        </p:nvSpPr>
        <p:spPr bwMode="auto">
          <a:xfrm>
            <a:off x="198159" y="4179063"/>
            <a:ext cx="1578770" cy="807511"/>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1005210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S9781416031222-019-f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5097463"/>
            <a:ext cx="3352800" cy="17605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734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7038" y="5170488"/>
            <a:ext cx="1757362" cy="1655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7349" name="TextBox 1"/>
          <p:cNvSpPr txBox="1">
            <a:spLocks noChangeArrowheads="1"/>
          </p:cNvSpPr>
          <p:nvPr/>
        </p:nvSpPr>
        <p:spPr bwMode="auto">
          <a:xfrm>
            <a:off x="2784475" y="3757613"/>
            <a:ext cx="56038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spcBef>
                <a:spcPct val="0"/>
              </a:spcBef>
              <a:buFontTx/>
              <a:buNone/>
            </a:pPr>
            <a:r>
              <a:rPr lang="en-US" altLang="en-US" sz="1100">
                <a:latin typeface="Arial" panose="020B0604020202020204" pitchFamily="34" charset="0"/>
              </a:rPr>
              <a:t>(SCF)</a:t>
            </a:r>
          </a:p>
        </p:txBody>
      </p:sp>
      <p:sp>
        <p:nvSpPr>
          <p:cNvPr id="57350" name="TextBox 1"/>
          <p:cNvSpPr txBox="1">
            <a:spLocks noChangeArrowheads="1"/>
          </p:cNvSpPr>
          <p:nvPr/>
        </p:nvSpPr>
        <p:spPr bwMode="auto">
          <a:xfrm>
            <a:off x="14288" y="0"/>
            <a:ext cx="91297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algn="ctr">
              <a:spcBef>
                <a:spcPct val="0"/>
              </a:spcBef>
              <a:buFontTx/>
              <a:buNone/>
            </a:pPr>
            <a:r>
              <a:rPr lang="en-US" altLang="en-US" sz="3600" dirty="0">
                <a:latin typeface="+mj-lt"/>
                <a:cs typeface="Arial" panose="020B0604020202020204" pitchFamily="34" charset="0"/>
              </a:rPr>
              <a:t>Cells involved in eliciting reactions</a:t>
            </a:r>
          </a:p>
        </p:txBody>
      </p:sp>
      <p:graphicFrame>
        <p:nvGraphicFramePr>
          <p:cNvPr id="4" name="Table 3"/>
          <p:cNvGraphicFramePr>
            <a:graphicFrameLocks noGrp="1"/>
          </p:cNvGraphicFramePr>
          <p:nvPr/>
        </p:nvGraphicFramePr>
        <p:xfrm>
          <a:off x="61913" y="655638"/>
          <a:ext cx="9042400" cy="4648200"/>
        </p:xfrm>
        <a:graphic>
          <a:graphicData uri="http://schemas.openxmlformats.org/drawingml/2006/table">
            <a:tbl>
              <a:tblPr firstRow="1" bandRow="1">
                <a:tableStyleId>{5C22544A-7EE6-4342-B048-85BDC9FD1C3A}</a:tableStyleId>
              </a:tblPr>
              <a:tblGrid>
                <a:gridCol w="2260600">
                  <a:extLst>
                    <a:ext uri="{9D8B030D-6E8A-4147-A177-3AD203B41FA5}">
                      <a16:colId xmlns:a16="http://schemas.microsoft.com/office/drawing/2014/main" val="20000"/>
                    </a:ext>
                  </a:extLst>
                </a:gridCol>
                <a:gridCol w="2260600">
                  <a:extLst>
                    <a:ext uri="{9D8B030D-6E8A-4147-A177-3AD203B41FA5}">
                      <a16:colId xmlns:a16="http://schemas.microsoft.com/office/drawing/2014/main" val="20001"/>
                    </a:ext>
                  </a:extLst>
                </a:gridCol>
                <a:gridCol w="2260600">
                  <a:extLst>
                    <a:ext uri="{9D8B030D-6E8A-4147-A177-3AD203B41FA5}">
                      <a16:colId xmlns:a16="http://schemas.microsoft.com/office/drawing/2014/main" val="20002"/>
                    </a:ext>
                  </a:extLst>
                </a:gridCol>
                <a:gridCol w="2260600">
                  <a:extLst>
                    <a:ext uri="{9D8B030D-6E8A-4147-A177-3AD203B41FA5}">
                      <a16:colId xmlns:a16="http://schemas.microsoft.com/office/drawing/2014/main" val="20003"/>
                    </a:ext>
                  </a:extLst>
                </a:gridCol>
              </a:tblGrid>
              <a:tr h="370840">
                <a:tc>
                  <a:txBody>
                    <a:bodyPr/>
                    <a:lstStyle/>
                    <a:p>
                      <a:r>
                        <a:rPr lang="en-US" sz="1600" b="1" dirty="0">
                          <a:solidFill>
                            <a:srgbClr val="FF0000"/>
                          </a:solidFill>
                          <a:latin typeface="Arial" panose="020B0604020202020204" pitchFamily="34" charset="0"/>
                          <a:cs typeface="Arial" panose="020B0604020202020204" pitchFamily="34" charset="0"/>
                        </a:rPr>
                        <a:t>Characteristic</a:t>
                      </a:r>
                    </a:p>
                  </a:txBody>
                  <a:tcPr anchor="ctr"/>
                </a:tc>
                <a:tc>
                  <a:txBody>
                    <a:bodyPr/>
                    <a:lstStyle/>
                    <a:p>
                      <a:r>
                        <a:rPr lang="en-US" sz="1600" b="1" dirty="0">
                          <a:solidFill>
                            <a:srgbClr val="FF0000"/>
                          </a:solidFill>
                          <a:latin typeface="Arial" panose="020B0604020202020204" pitchFamily="34" charset="0"/>
                          <a:cs typeface="Arial" panose="020B0604020202020204" pitchFamily="34" charset="0"/>
                        </a:rPr>
                        <a:t>Mast cells</a:t>
                      </a:r>
                    </a:p>
                  </a:txBody>
                  <a:tcPr anchor="ctr"/>
                </a:tc>
                <a:tc>
                  <a:txBody>
                    <a:bodyPr/>
                    <a:lstStyle/>
                    <a:p>
                      <a:r>
                        <a:rPr lang="en-US" sz="1600" b="1" dirty="0">
                          <a:solidFill>
                            <a:srgbClr val="FF0000"/>
                          </a:solidFill>
                          <a:latin typeface="Arial" panose="020B0604020202020204" pitchFamily="34" charset="0"/>
                          <a:cs typeface="Arial" panose="020B0604020202020204" pitchFamily="34" charset="0"/>
                        </a:rPr>
                        <a:t>Basophils</a:t>
                      </a:r>
                    </a:p>
                  </a:txBody>
                  <a:tcPr anchor="ctr"/>
                </a:tc>
                <a:tc>
                  <a:txBody>
                    <a:bodyPr/>
                    <a:lstStyle/>
                    <a:p>
                      <a:r>
                        <a:rPr lang="en-US" sz="1600" b="1" dirty="0">
                          <a:solidFill>
                            <a:srgbClr val="FF0000"/>
                          </a:solidFill>
                          <a:latin typeface="Arial" panose="020B0604020202020204" pitchFamily="34" charset="0"/>
                          <a:cs typeface="Arial" panose="020B0604020202020204" pitchFamily="34" charset="0"/>
                        </a:rPr>
                        <a:t>Eosinophils</a:t>
                      </a:r>
                    </a:p>
                  </a:txBody>
                  <a:tcPr anchor="ctr"/>
                </a:tc>
                <a:extLst>
                  <a:ext uri="{0D108BD9-81ED-4DB2-BD59-A6C34878D82A}">
                    <a16:rowId xmlns:a16="http://schemas.microsoft.com/office/drawing/2014/main" val="10000"/>
                  </a:ext>
                </a:extLst>
              </a:tr>
              <a:tr h="370840">
                <a:tc>
                  <a:txBody>
                    <a:bodyPr/>
                    <a:lstStyle/>
                    <a:p>
                      <a:r>
                        <a:rPr lang="en-US" sz="1600" b="1" dirty="0">
                          <a:latin typeface="Arial" panose="020B0604020202020204" pitchFamily="34" charset="0"/>
                          <a:cs typeface="Arial" panose="020B0604020202020204" pitchFamily="34" charset="0"/>
                        </a:rPr>
                        <a:t>Major site of maturation</a:t>
                      </a:r>
                    </a:p>
                  </a:txBody>
                  <a:tcPr anchor="ctr"/>
                </a:tc>
                <a:tc>
                  <a:txBody>
                    <a:bodyPr/>
                    <a:lstStyle/>
                    <a:p>
                      <a:r>
                        <a:rPr lang="en-US" sz="1600" b="1" dirty="0">
                          <a:latin typeface="Arial" panose="020B0604020202020204" pitchFamily="34" charset="0"/>
                          <a:cs typeface="Arial" panose="020B0604020202020204" pitchFamily="34" charset="0"/>
                        </a:rPr>
                        <a:t>BM precursors mature in connective and mucosal tissues</a:t>
                      </a:r>
                    </a:p>
                  </a:txBody>
                  <a:tcPr anchor="ctr"/>
                </a:tc>
                <a:tc>
                  <a:txBody>
                    <a:bodyPr/>
                    <a:lstStyle/>
                    <a:p>
                      <a:r>
                        <a:rPr lang="en-US" sz="1600" b="1">
                          <a:latin typeface="Arial" panose="020B0604020202020204" pitchFamily="34" charset="0"/>
                          <a:cs typeface="Arial" panose="020B0604020202020204" pitchFamily="34" charset="0"/>
                        </a:rPr>
                        <a:t>Bone marrow</a:t>
                      </a:r>
                    </a:p>
                  </a:txBody>
                  <a:tcPr anchor="ctr"/>
                </a:tc>
                <a:tc>
                  <a:txBody>
                    <a:bodyPr/>
                    <a:lstStyle/>
                    <a:p>
                      <a:r>
                        <a:rPr lang="en-US" sz="1600" b="1" dirty="0">
                          <a:latin typeface="Arial" panose="020B0604020202020204" pitchFamily="34" charset="0"/>
                          <a:cs typeface="Arial" panose="020B0604020202020204" pitchFamily="34" charset="0"/>
                        </a:rPr>
                        <a:t>Bone marrow</a:t>
                      </a:r>
                    </a:p>
                  </a:txBody>
                  <a:tcPr anchor="ctr"/>
                </a:tc>
                <a:extLst>
                  <a:ext uri="{0D108BD9-81ED-4DB2-BD59-A6C34878D82A}">
                    <a16:rowId xmlns:a16="http://schemas.microsoft.com/office/drawing/2014/main" val="10001"/>
                  </a:ext>
                </a:extLst>
              </a:tr>
              <a:tr h="370840">
                <a:tc>
                  <a:txBody>
                    <a:bodyPr/>
                    <a:lstStyle/>
                    <a:p>
                      <a:r>
                        <a:rPr lang="en-US" sz="1600" b="1">
                          <a:latin typeface="Arial" panose="020B0604020202020204" pitchFamily="34" charset="0"/>
                          <a:cs typeface="Arial" panose="020B0604020202020204" pitchFamily="34" charset="0"/>
                        </a:rPr>
                        <a:t>Location of cells</a:t>
                      </a:r>
                    </a:p>
                  </a:txBody>
                  <a:tcPr anchor="ctr"/>
                </a:tc>
                <a:tc>
                  <a:txBody>
                    <a:bodyPr/>
                    <a:lstStyle/>
                    <a:p>
                      <a:r>
                        <a:rPr lang="en-US" sz="1600" b="1">
                          <a:latin typeface="Arial" panose="020B0604020202020204" pitchFamily="34" charset="0"/>
                          <a:cs typeface="Arial" panose="020B0604020202020204" pitchFamily="34" charset="0"/>
                        </a:rPr>
                        <a:t>Connective tissue and mucosal tissues</a:t>
                      </a:r>
                    </a:p>
                  </a:txBody>
                  <a:tcPr anchor="ctr"/>
                </a:tc>
                <a:tc>
                  <a:txBody>
                    <a:bodyPr/>
                    <a:lstStyle/>
                    <a:p>
                      <a:r>
                        <a:rPr lang="en-US" sz="1600" b="1" dirty="0">
                          <a:latin typeface="Arial" panose="020B0604020202020204" pitchFamily="34" charset="0"/>
                          <a:cs typeface="Arial" panose="020B0604020202020204" pitchFamily="34" charset="0"/>
                        </a:rPr>
                        <a:t>Blood (~0.5% of blood leukocytes); recruited into tissues</a:t>
                      </a:r>
                    </a:p>
                  </a:txBody>
                  <a:tcPr anchor="ctr"/>
                </a:tc>
                <a:tc>
                  <a:txBody>
                    <a:bodyPr/>
                    <a:lstStyle/>
                    <a:p>
                      <a:r>
                        <a:rPr lang="en-US" sz="1600" b="1" dirty="0">
                          <a:latin typeface="Arial" panose="020B0604020202020204" pitchFamily="34" charset="0"/>
                          <a:cs typeface="Arial" panose="020B0604020202020204" pitchFamily="34" charset="0"/>
                        </a:rPr>
                        <a:t>Blood (~2% of blood leukocytes); recruited into tissues</a:t>
                      </a:r>
                    </a:p>
                  </a:txBody>
                  <a:tcPr anchor="ctr"/>
                </a:tc>
                <a:extLst>
                  <a:ext uri="{0D108BD9-81ED-4DB2-BD59-A6C34878D82A}">
                    <a16:rowId xmlns:a16="http://schemas.microsoft.com/office/drawing/2014/main" val="10002"/>
                  </a:ext>
                </a:extLst>
              </a:tr>
              <a:tr h="370840">
                <a:tc>
                  <a:txBody>
                    <a:bodyPr/>
                    <a:lstStyle/>
                    <a:p>
                      <a:r>
                        <a:rPr lang="en-US" sz="1600" b="1" dirty="0">
                          <a:latin typeface="Arial" panose="020B0604020202020204" pitchFamily="34" charset="0"/>
                          <a:cs typeface="Arial" panose="020B0604020202020204" pitchFamily="34" charset="0"/>
                        </a:rPr>
                        <a:t>Life span</a:t>
                      </a:r>
                    </a:p>
                  </a:txBody>
                  <a:tcPr anchor="ctr"/>
                </a:tc>
                <a:tc>
                  <a:txBody>
                    <a:bodyPr/>
                    <a:lstStyle/>
                    <a:p>
                      <a:r>
                        <a:rPr lang="en-US" sz="1600" b="1" dirty="0">
                          <a:latin typeface="Arial" panose="020B0604020202020204" pitchFamily="34" charset="0"/>
                          <a:cs typeface="Arial" panose="020B0604020202020204" pitchFamily="34" charset="0"/>
                        </a:rPr>
                        <a:t>Weeks to months</a:t>
                      </a:r>
                    </a:p>
                  </a:txBody>
                  <a:tcPr anchor="ctr"/>
                </a:tc>
                <a:tc>
                  <a:txBody>
                    <a:bodyPr/>
                    <a:lstStyle/>
                    <a:p>
                      <a:r>
                        <a:rPr lang="en-US" sz="1600" b="1" dirty="0">
                          <a:latin typeface="Arial" panose="020B0604020202020204" pitchFamily="34" charset="0"/>
                          <a:cs typeface="Arial" panose="020B0604020202020204" pitchFamily="34" charset="0"/>
                        </a:rPr>
                        <a:t>Days</a:t>
                      </a:r>
                    </a:p>
                  </a:txBody>
                  <a:tcPr anchor="ctr"/>
                </a:tc>
                <a:tc>
                  <a:txBody>
                    <a:bodyPr/>
                    <a:lstStyle/>
                    <a:p>
                      <a:r>
                        <a:rPr lang="en-US" sz="1600" b="1">
                          <a:latin typeface="Arial" panose="020B0604020202020204" pitchFamily="34" charset="0"/>
                          <a:cs typeface="Arial" panose="020B0604020202020204" pitchFamily="34" charset="0"/>
                        </a:rPr>
                        <a:t>Days to weeks</a:t>
                      </a:r>
                    </a:p>
                  </a:txBody>
                  <a:tcPr anchor="ctr"/>
                </a:tc>
                <a:extLst>
                  <a:ext uri="{0D108BD9-81ED-4DB2-BD59-A6C34878D82A}">
                    <a16:rowId xmlns:a16="http://schemas.microsoft.com/office/drawing/2014/main" val="10003"/>
                  </a:ext>
                </a:extLst>
              </a:tr>
              <a:tr h="370840">
                <a:tc>
                  <a:txBody>
                    <a:bodyPr/>
                    <a:lstStyle/>
                    <a:p>
                      <a:r>
                        <a:rPr lang="en-US" sz="1600" b="1" dirty="0">
                          <a:latin typeface="Arial" panose="020B0604020202020204" pitchFamily="34" charset="0"/>
                          <a:cs typeface="Arial" panose="020B0604020202020204" pitchFamily="34" charset="0"/>
                        </a:rPr>
                        <a:t>Major growth and differentiation factor</a:t>
                      </a:r>
                    </a:p>
                  </a:txBody>
                  <a:tcPr anchor="ctr"/>
                </a:tc>
                <a:tc>
                  <a:txBody>
                    <a:bodyPr/>
                    <a:lstStyle/>
                    <a:p>
                      <a:r>
                        <a:rPr lang="en-US" sz="1600" b="1" dirty="0">
                          <a:latin typeface="Arial" panose="020B0604020202020204" pitchFamily="34" charset="0"/>
                          <a:cs typeface="Arial" panose="020B0604020202020204" pitchFamily="34" charset="0"/>
                        </a:rPr>
                        <a:t>Stem cell factor (SCF), IL-3</a:t>
                      </a:r>
                    </a:p>
                  </a:txBody>
                  <a:tcPr anchor="ctr"/>
                </a:tc>
                <a:tc>
                  <a:txBody>
                    <a:bodyPr/>
                    <a:lstStyle/>
                    <a:p>
                      <a:r>
                        <a:rPr lang="en-US" sz="1600" b="1" dirty="0">
                          <a:latin typeface="Arial" panose="020B0604020202020204" pitchFamily="34" charset="0"/>
                          <a:cs typeface="Arial" panose="020B0604020202020204" pitchFamily="34" charset="0"/>
                        </a:rPr>
                        <a:t>IL-3</a:t>
                      </a:r>
                    </a:p>
                  </a:txBody>
                  <a:tcPr anchor="ctr"/>
                </a:tc>
                <a:tc>
                  <a:txBody>
                    <a:bodyPr/>
                    <a:lstStyle/>
                    <a:p>
                      <a:r>
                        <a:rPr lang="en-US" sz="1600" b="1">
                          <a:latin typeface="Arial" panose="020B0604020202020204" pitchFamily="34" charset="0"/>
                          <a:cs typeface="Arial" panose="020B0604020202020204" pitchFamily="34" charset="0"/>
                        </a:rPr>
                        <a:t>IL-5</a:t>
                      </a:r>
                    </a:p>
                  </a:txBody>
                  <a:tcPr anchor="ctr"/>
                </a:tc>
                <a:extLst>
                  <a:ext uri="{0D108BD9-81ED-4DB2-BD59-A6C34878D82A}">
                    <a16:rowId xmlns:a16="http://schemas.microsoft.com/office/drawing/2014/main" val="10004"/>
                  </a:ext>
                </a:extLst>
              </a:tr>
              <a:tr h="370840">
                <a:tc>
                  <a:txBody>
                    <a:bodyPr/>
                    <a:lstStyle/>
                    <a:p>
                      <a:r>
                        <a:rPr lang="en-US" sz="1600" b="1">
                          <a:latin typeface="Arial" panose="020B0604020202020204" pitchFamily="34" charset="0"/>
                          <a:cs typeface="Arial" panose="020B0604020202020204" pitchFamily="34" charset="0"/>
                        </a:rPr>
                        <a:t>Expression of Fc</a:t>
                      </a:r>
                      <a:r>
                        <a:rPr lang="el-GR" sz="1600" b="1">
                          <a:latin typeface="Arial" panose="020B0604020202020204" pitchFamily="34" charset="0"/>
                          <a:cs typeface="Arial" panose="020B0604020202020204" pitchFamily="34" charset="0"/>
                        </a:rPr>
                        <a:t>ε</a:t>
                      </a:r>
                      <a:r>
                        <a:rPr lang="en-US" sz="1600" b="1">
                          <a:latin typeface="Arial" panose="020B0604020202020204" pitchFamily="34" charset="0"/>
                          <a:cs typeface="Arial" panose="020B0604020202020204" pitchFamily="34" charset="0"/>
                        </a:rPr>
                        <a:t>RI</a:t>
                      </a:r>
                    </a:p>
                  </a:txBody>
                  <a:tcPr anchor="ctr"/>
                </a:tc>
                <a:tc>
                  <a:txBody>
                    <a:bodyPr/>
                    <a:lstStyle/>
                    <a:p>
                      <a:r>
                        <a:rPr lang="en-US" sz="1600" b="1">
                          <a:latin typeface="Arial" panose="020B0604020202020204" pitchFamily="34" charset="0"/>
                          <a:cs typeface="Arial" panose="020B0604020202020204" pitchFamily="34" charset="0"/>
                        </a:rPr>
                        <a:t>High</a:t>
                      </a:r>
                    </a:p>
                  </a:txBody>
                  <a:tcPr anchor="ctr"/>
                </a:tc>
                <a:tc>
                  <a:txBody>
                    <a:bodyPr/>
                    <a:lstStyle/>
                    <a:p>
                      <a:r>
                        <a:rPr lang="en-US" sz="1600" b="1">
                          <a:latin typeface="Arial" panose="020B0604020202020204" pitchFamily="34" charset="0"/>
                          <a:cs typeface="Arial" panose="020B0604020202020204" pitchFamily="34" charset="0"/>
                        </a:rPr>
                        <a:t>High</a:t>
                      </a:r>
                    </a:p>
                  </a:txBody>
                  <a:tcPr anchor="ctr"/>
                </a:tc>
                <a:tc>
                  <a:txBody>
                    <a:bodyPr/>
                    <a:lstStyle/>
                    <a:p>
                      <a:r>
                        <a:rPr lang="en-US" sz="1600" b="1" dirty="0">
                          <a:latin typeface="Arial" panose="020B0604020202020204" pitchFamily="34" charset="0"/>
                          <a:cs typeface="Arial" panose="020B0604020202020204" pitchFamily="34" charset="0"/>
                        </a:rPr>
                        <a:t>Low</a:t>
                      </a:r>
                    </a:p>
                  </a:txBody>
                  <a:tcPr anchor="ctr"/>
                </a:tc>
                <a:extLst>
                  <a:ext uri="{0D108BD9-81ED-4DB2-BD59-A6C34878D82A}">
                    <a16:rowId xmlns:a16="http://schemas.microsoft.com/office/drawing/2014/main" val="10005"/>
                  </a:ext>
                </a:extLst>
              </a:tr>
              <a:tr h="370840">
                <a:tc>
                  <a:txBody>
                    <a:bodyPr/>
                    <a:lstStyle/>
                    <a:p>
                      <a:r>
                        <a:rPr lang="en-US" sz="1600" b="1" dirty="0">
                          <a:latin typeface="Arial" panose="020B0604020202020204" pitchFamily="34" charset="0"/>
                          <a:cs typeface="Arial" panose="020B0604020202020204" pitchFamily="34" charset="0"/>
                        </a:rPr>
                        <a:t>Major granule contents</a:t>
                      </a:r>
                    </a:p>
                  </a:txBody>
                  <a:tcPr anchor="ctr"/>
                </a:tc>
                <a:tc>
                  <a:txBody>
                    <a:bodyPr/>
                    <a:lstStyle/>
                    <a:p>
                      <a:r>
                        <a:rPr lang="en-US" sz="1600" b="1" dirty="0">
                          <a:latin typeface="Arial" panose="020B0604020202020204" pitchFamily="34" charset="0"/>
                          <a:cs typeface="Arial" panose="020B0604020202020204" pitchFamily="34" charset="0"/>
                        </a:rPr>
                        <a:t>Histamine, heparin and/or chondroitin sulfate, proteases</a:t>
                      </a:r>
                    </a:p>
                  </a:txBody>
                  <a:tcPr anchor="ctr"/>
                </a:tc>
                <a:tc>
                  <a:txBody>
                    <a:bodyPr/>
                    <a:lstStyle/>
                    <a:p>
                      <a:r>
                        <a:rPr lang="en-US" sz="1600" b="1">
                          <a:latin typeface="Arial" panose="020B0604020202020204" pitchFamily="34" charset="0"/>
                          <a:cs typeface="Arial" panose="020B0604020202020204" pitchFamily="34" charset="0"/>
                        </a:rPr>
                        <a:t>Histamine, chondroitin sulfate, protease</a:t>
                      </a:r>
                    </a:p>
                  </a:txBody>
                  <a:tcPr anchor="ctr"/>
                </a:tc>
                <a:tc>
                  <a:txBody>
                    <a:bodyPr/>
                    <a:lstStyle/>
                    <a:p>
                      <a:r>
                        <a:rPr lang="en-US" sz="1600" b="1" dirty="0">
                          <a:latin typeface="Arial" panose="020B0604020202020204" pitchFamily="34" charset="0"/>
                          <a:cs typeface="Arial" panose="020B0604020202020204" pitchFamily="34" charset="0"/>
                        </a:rPr>
                        <a:t>Major basic protein, eosinophil cationic protein, peroxidases, hydrolases, </a:t>
                      </a:r>
                      <a:r>
                        <a:rPr lang="en-US" sz="1600" b="1" dirty="0" err="1">
                          <a:latin typeface="Arial" panose="020B0604020202020204" pitchFamily="34" charset="0"/>
                          <a:cs typeface="Arial" panose="020B0604020202020204" pitchFamily="34" charset="0"/>
                        </a:rPr>
                        <a:t>lysophospholipase</a:t>
                      </a:r>
                      <a:endParaRPr lang="en-US" sz="16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bl>
          </a:graphicData>
        </a:graphic>
      </p:graphicFrame>
      <p:sp>
        <p:nvSpPr>
          <p:cNvPr id="2" name="Rectangle 1"/>
          <p:cNvSpPr/>
          <p:nvPr/>
        </p:nvSpPr>
        <p:spPr>
          <a:xfrm>
            <a:off x="333302" y="5257800"/>
            <a:ext cx="939681" cy="307777"/>
          </a:xfrm>
          <a:prstGeom prst="rect">
            <a:avLst/>
          </a:prstGeom>
        </p:spPr>
        <p:txBody>
          <a:bodyPr wrap="none">
            <a:spAutoFit/>
          </a:bodyPr>
          <a:lstStyle/>
          <a:p>
            <a:r>
              <a:rPr lang="en-US" sz="1400" b="1" dirty="0">
                <a:solidFill>
                  <a:srgbClr val="FF0000"/>
                </a:solidFill>
                <a:cs typeface="Arial" panose="020B0604020202020204" pitchFamily="34" charset="0"/>
              </a:rPr>
              <a:t>Mast cell</a:t>
            </a:r>
            <a:endParaRPr lang="en-US" sz="1400" dirty="0"/>
          </a:p>
        </p:txBody>
      </p:sp>
      <p:sp>
        <p:nvSpPr>
          <p:cNvPr id="9" name="Rectangle 8"/>
          <p:cNvSpPr/>
          <p:nvPr/>
        </p:nvSpPr>
        <p:spPr>
          <a:xfrm>
            <a:off x="2908513" y="5257800"/>
            <a:ext cx="939681" cy="307777"/>
          </a:xfrm>
          <a:prstGeom prst="rect">
            <a:avLst/>
          </a:prstGeom>
        </p:spPr>
        <p:txBody>
          <a:bodyPr wrap="none">
            <a:spAutoFit/>
          </a:bodyPr>
          <a:lstStyle/>
          <a:p>
            <a:r>
              <a:rPr lang="en-US" sz="1400" b="1" dirty="0">
                <a:solidFill>
                  <a:srgbClr val="FF0000"/>
                </a:solidFill>
                <a:cs typeface="Arial" panose="020B0604020202020204" pitchFamily="34" charset="0"/>
              </a:rPr>
              <a:t>Mast cell</a:t>
            </a:r>
            <a:endParaRPr lang="en-US" sz="1400" dirty="0"/>
          </a:p>
        </p:txBody>
      </p:sp>
      <p:sp>
        <p:nvSpPr>
          <p:cNvPr id="10" name="Rectangle 9"/>
          <p:cNvSpPr/>
          <p:nvPr/>
        </p:nvSpPr>
        <p:spPr>
          <a:xfrm>
            <a:off x="4817855" y="5257800"/>
            <a:ext cx="939681" cy="307777"/>
          </a:xfrm>
          <a:prstGeom prst="rect">
            <a:avLst/>
          </a:prstGeom>
        </p:spPr>
        <p:txBody>
          <a:bodyPr wrap="none">
            <a:spAutoFit/>
          </a:bodyPr>
          <a:lstStyle/>
          <a:p>
            <a:r>
              <a:rPr lang="en-US" sz="1400" b="1" dirty="0">
                <a:solidFill>
                  <a:srgbClr val="FF0000"/>
                </a:solidFill>
                <a:cs typeface="Arial" panose="020B0604020202020204" pitchFamily="34" charset="0"/>
              </a:rPr>
              <a:t>Basophil</a:t>
            </a:r>
            <a:endParaRPr lang="en-US" sz="1400" dirty="0"/>
          </a:p>
        </p:txBody>
      </p:sp>
      <p:sp>
        <p:nvSpPr>
          <p:cNvPr id="11" name="Rectangle 10"/>
          <p:cNvSpPr/>
          <p:nvPr/>
        </p:nvSpPr>
        <p:spPr>
          <a:xfrm>
            <a:off x="8064142" y="5257800"/>
            <a:ext cx="1098378" cy="307777"/>
          </a:xfrm>
          <a:prstGeom prst="rect">
            <a:avLst/>
          </a:prstGeom>
        </p:spPr>
        <p:txBody>
          <a:bodyPr wrap="none">
            <a:spAutoFit/>
          </a:bodyPr>
          <a:lstStyle/>
          <a:p>
            <a:r>
              <a:rPr lang="en-US" sz="1400" b="1" dirty="0">
                <a:solidFill>
                  <a:srgbClr val="FF0000"/>
                </a:solidFill>
                <a:cs typeface="Arial" panose="020B0604020202020204" pitchFamily="34" charset="0"/>
              </a:rPr>
              <a:t>Eosinophil</a:t>
            </a:r>
            <a:endParaRPr lang="en-US" sz="1400" dirty="0"/>
          </a:p>
        </p:txBody>
      </p:sp>
      <p:pic>
        <p:nvPicPr>
          <p:cNvPr id="5" name="Picture 4" descr="Graphical user interface, application, map&#10;&#10;Description automatically generated">
            <a:extLst>
              <a:ext uri="{FF2B5EF4-FFF2-40B4-BE49-F238E27FC236}">
                <a16:creationId xmlns:a16="http://schemas.microsoft.com/office/drawing/2014/main" id="{0844482A-F1AF-63EA-53BE-A73CE0C81C11}"/>
              </a:ext>
            </a:extLst>
          </p:cNvPr>
          <p:cNvPicPr>
            <a:picLocks noChangeAspect="1"/>
          </p:cNvPicPr>
          <p:nvPr/>
        </p:nvPicPr>
        <p:blipFill rotWithShape="1">
          <a:blip r:embed="rId5"/>
          <a:srcRect l="3333" r="63420"/>
          <a:stretch/>
        </p:blipFill>
        <p:spPr>
          <a:xfrm>
            <a:off x="1295400" y="5284793"/>
            <a:ext cx="1653594" cy="157103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text on a white background&#10;&#10;Description automatically generated">
            <a:extLst>
              <a:ext uri="{FF2B5EF4-FFF2-40B4-BE49-F238E27FC236}">
                <a16:creationId xmlns:a16="http://schemas.microsoft.com/office/drawing/2014/main" id="{89C9C3D7-8417-EE4F-8FC8-24F9D9A4DCE8}"/>
              </a:ext>
            </a:extLst>
          </p:cNvPr>
          <p:cNvPicPr>
            <a:picLocks noChangeAspect="1"/>
          </p:cNvPicPr>
          <p:nvPr/>
        </p:nvPicPr>
        <p:blipFill>
          <a:blip r:embed="rId2"/>
          <a:stretch>
            <a:fillRect/>
          </a:stretch>
        </p:blipFill>
        <p:spPr>
          <a:xfrm>
            <a:off x="286544" y="857184"/>
            <a:ext cx="8570912" cy="5699661"/>
          </a:xfrm>
          <a:prstGeom prst="rect">
            <a:avLst/>
          </a:prstGeom>
          <a:noFill/>
        </p:spPr>
      </p:pic>
    </p:spTree>
    <p:extLst>
      <p:ext uri="{BB962C8B-B14F-4D97-AF65-F5344CB8AC3E}">
        <p14:creationId xmlns:p14="http://schemas.microsoft.com/office/powerpoint/2010/main" val="1091176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9EC19-AF58-3F47-9A8C-4F42DBDE9C96}"/>
              </a:ext>
            </a:extLst>
          </p:cNvPr>
          <p:cNvSpPr>
            <a:spLocks noGrp="1"/>
          </p:cNvSpPr>
          <p:nvPr>
            <p:ph type="title"/>
          </p:nvPr>
        </p:nvSpPr>
        <p:spPr>
          <a:xfrm>
            <a:off x="76200" y="304800"/>
            <a:ext cx="9144000" cy="457200"/>
          </a:xfrm>
          <a:noFill/>
          <a:ln>
            <a:noFill/>
          </a:ln>
        </p:spPr>
        <p:txBody>
          <a:bodyPr>
            <a:noAutofit/>
          </a:bodyPr>
          <a:lstStyle/>
          <a:p>
            <a:r>
              <a:rPr lang="en-US" sz="2000" dirty="0"/>
              <a:t>The physical effects of IgE-mediated mast-cell degranulation vary with the tissue exposed to allergen</a:t>
            </a:r>
          </a:p>
        </p:txBody>
      </p:sp>
      <p:pic>
        <p:nvPicPr>
          <p:cNvPr id="7" name="Content Placeholder 6" descr="IMMUNESYSTEM5_fig14_28.jpg"/>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590800" y="758952"/>
            <a:ext cx="5184276" cy="1983895"/>
          </a:xfrm>
        </p:spPr>
      </p:pic>
      <p:sp>
        <p:nvSpPr>
          <p:cNvPr id="3" name="TextShape 2">
            <a:extLst>
              <a:ext uri="{FF2B5EF4-FFF2-40B4-BE49-F238E27FC236}">
                <a16:creationId xmlns:a16="http://schemas.microsoft.com/office/drawing/2014/main" id="{26CA95A3-EB63-9FA4-515D-EBF098ED6119}"/>
              </a:ext>
            </a:extLst>
          </p:cNvPr>
          <p:cNvSpPr txBox="1"/>
          <p:nvPr/>
        </p:nvSpPr>
        <p:spPr>
          <a:xfrm>
            <a:off x="8077200" y="6406200"/>
            <a:ext cx="8640000" cy="451800"/>
          </a:xfrm>
          <a:prstGeom prst="rect">
            <a:avLst/>
          </a:prstGeom>
          <a:noFill/>
          <a:ln>
            <a:noFill/>
          </a:ln>
        </p:spPr>
        <p:txBody>
          <a:bodyPr lIns="90000" tIns="45000" rIns="90000" bIns="45000"/>
          <a:lstStyle/>
          <a:p>
            <a:r>
              <a:rPr lang="en-US" sz="1400" strike="noStrike" spc="-1" dirty="0">
                <a:latin typeface="Arial"/>
              </a:rPr>
              <a:t>Janeway</a:t>
            </a:r>
          </a:p>
        </p:txBody>
      </p:sp>
      <p:pic>
        <p:nvPicPr>
          <p:cNvPr id="4" name="Content Placeholder 6" descr="IMMUNESYSTEM5_fig14_29.jpg">
            <a:extLst>
              <a:ext uri="{FF2B5EF4-FFF2-40B4-BE49-F238E27FC236}">
                <a16:creationId xmlns:a16="http://schemas.microsoft.com/office/drawing/2014/main" id="{2A41AED0-5B43-67B2-AE70-E2B462AB21DB}"/>
              </a:ext>
            </a:extLst>
          </p:cNvPr>
          <p:cNvPicPr>
            <a:picLocks noChangeAspect="1"/>
          </p:cNvPicPr>
          <p:nvPr/>
        </p:nvPicPr>
        <p:blipFill rotWithShape="1">
          <a:blip r:embed="rId4">
            <a:extLst>
              <a:ext uri="{28A0092B-C50C-407E-A947-70E740481C1C}">
                <a14:useLocalDpi xmlns:a14="http://schemas.microsoft.com/office/drawing/2010/main" val="0"/>
              </a:ext>
            </a:extLst>
          </a:blip>
          <a:srcRect r="68667"/>
          <a:stretch>
            <a:fillRect/>
          </a:stretch>
        </p:blipFill>
        <p:spPr bwMode="auto">
          <a:xfrm>
            <a:off x="248317" y="933544"/>
            <a:ext cx="1689969" cy="1821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7">
            <a:extLst>
              <a:ext uri="{FF2B5EF4-FFF2-40B4-BE49-F238E27FC236}">
                <a16:creationId xmlns:a16="http://schemas.microsoft.com/office/drawing/2014/main" id="{A6DA3F8A-4964-BE37-4F31-9A9CDAD0F050}"/>
              </a:ext>
            </a:extLst>
          </p:cNvPr>
          <p:cNvGrpSpPr/>
          <p:nvPr/>
        </p:nvGrpSpPr>
        <p:grpSpPr>
          <a:xfrm>
            <a:off x="2155973" y="2917439"/>
            <a:ext cx="4853879" cy="3893131"/>
            <a:chOff x="2155973" y="2917439"/>
            <a:chExt cx="4853879" cy="3893131"/>
          </a:xfrm>
        </p:grpSpPr>
        <p:pic>
          <p:nvPicPr>
            <p:cNvPr id="5" name="Picture 4" descr="A diagram of mast-cell activation&#10;&#10;AI-generated content may be incorrect.">
              <a:extLst>
                <a:ext uri="{FF2B5EF4-FFF2-40B4-BE49-F238E27FC236}">
                  <a16:creationId xmlns:a16="http://schemas.microsoft.com/office/drawing/2014/main" id="{6B7CB045-959D-2434-E47A-1A946B1C935B}"/>
                </a:ext>
              </a:extLst>
            </p:cNvPr>
            <p:cNvPicPr>
              <a:picLocks noChangeAspect="1"/>
            </p:cNvPicPr>
            <p:nvPr/>
          </p:nvPicPr>
          <p:blipFill>
            <a:blip r:embed="rId5"/>
            <a:srcRect l="-685" t="10762" r="1664" b="4861"/>
            <a:stretch>
              <a:fillRect/>
            </a:stretch>
          </p:blipFill>
          <p:spPr>
            <a:xfrm>
              <a:off x="2155973" y="4989075"/>
              <a:ext cx="4853879" cy="1821495"/>
            </a:xfrm>
            <a:prstGeom prst="rect">
              <a:avLst/>
            </a:prstGeom>
          </p:spPr>
        </p:pic>
        <p:pic>
          <p:nvPicPr>
            <p:cNvPr id="6" name="Content Placeholder 3" descr="A figure shows the different routes of allergen entry in the mast cells. The figure shows four routes of allergen entry out of which two routes relate to Connective tissue mast cells (M C C T) and the other two routes relate to Mucosal mast cells (M C T). The route of allergen entry for connective tissue mast cells is shown in two panels. A text above one of the panels reads, Intravenous, and the other reads, Subcutaneous. The panel denoting the intravenous route shows irregular-shaped allergens present inside the round-shaped blood capillary. Two upward arrows each from the capillary points to the oval-shaped I g E coated mast cell.&#10;The panel denoting the subcutaneous route shows an irregular-shaped epidermis. Below this, two-mast cells and a blood capillary are present. Two irregularly shaped allergens are present between the mast cells.&#10;The route of allergen entry for Mucosal mast cells is shown in two panels. A text above one of the panels reads, Inhalation, and the other reads, Ingestion. The panel denoting the Inhalation route shows two irregular-shaped allergens present in the airway. Below the epidermis, two-mast cells, a blood capillary, and a spindle-shaped bronchial smooth muscle are present. An arrow from each of the allergens points to the mast cell.&#10;The panel denoting the ingestion route shows two irregular-shaped allergens present in the gut. Below the columnar-shaped intestinal epithelium, two-mast cells, blood capillary, and a spindle-shaped intestinal smooth muscle are present. An arrow from each of the allergens points to the mast cell.">
              <a:extLst>
                <a:ext uri="{FF2B5EF4-FFF2-40B4-BE49-F238E27FC236}">
                  <a16:creationId xmlns:a16="http://schemas.microsoft.com/office/drawing/2014/main" id="{11B28F40-BE21-5A5C-64A5-AD516A40C8A5}"/>
                </a:ext>
              </a:extLst>
            </p:cNvPr>
            <p:cNvPicPr>
              <a:picLocks noChangeAspect="1"/>
            </p:cNvPicPr>
            <p:nvPr/>
          </p:nvPicPr>
          <p:blipFill>
            <a:blip r:embed="rId6"/>
            <a:stretch>
              <a:fillRect/>
            </a:stretch>
          </p:blipFill>
          <p:spPr>
            <a:xfrm>
              <a:off x="2155973" y="2917439"/>
              <a:ext cx="4832053" cy="2071636"/>
            </a:xfrm>
            <a:prstGeom prst="rect">
              <a:avLst/>
            </a:prstGeom>
          </p:spPr>
        </p:pic>
      </p:grpSp>
    </p:spTree>
    <p:extLst>
      <p:ext uri="{BB962C8B-B14F-4D97-AF65-F5344CB8AC3E}">
        <p14:creationId xmlns:p14="http://schemas.microsoft.com/office/powerpoint/2010/main" val="111928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6F8E3-003C-1F4B-B855-1FABD520B639}"/>
              </a:ext>
            </a:extLst>
          </p:cNvPr>
          <p:cNvSpPr>
            <a:spLocks noGrp="1"/>
          </p:cNvSpPr>
          <p:nvPr>
            <p:ph type="title"/>
          </p:nvPr>
        </p:nvSpPr>
        <p:spPr>
          <a:xfrm>
            <a:off x="6927" y="350520"/>
            <a:ext cx="9144000" cy="457200"/>
          </a:xfrm>
          <a:noFill/>
        </p:spPr>
        <p:txBody>
          <a:bodyPr>
            <a:noAutofit/>
          </a:bodyPr>
          <a:lstStyle/>
          <a:p>
            <a:r>
              <a:rPr lang="en-US" sz="2000" dirty="0"/>
              <a:t>Activated mast cells release proteases, toxic mediators, cytokines, chemokines, </a:t>
            </a:r>
            <a:br>
              <a:rPr lang="en-US" sz="2000" dirty="0"/>
            </a:br>
            <a:r>
              <a:rPr lang="en-US" sz="2000" dirty="0"/>
              <a:t>and lipid mediators</a:t>
            </a:r>
          </a:p>
        </p:txBody>
      </p:sp>
      <p:pic>
        <p:nvPicPr>
          <p:cNvPr id="7" name="Content Placeholder 6" descr="IMMUNESYSTEM5_fig14_17.jpg"/>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24000" y="1066800"/>
            <a:ext cx="5939603" cy="5212080"/>
          </a:xfrm>
        </p:spPr>
      </p:pic>
      <p:sp>
        <p:nvSpPr>
          <p:cNvPr id="3" name="TextShape 2">
            <a:extLst>
              <a:ext uri="{FF2B5EF4-FFF2-40B4-BE49-F238E27FC236}">
                <a16:creationId xmlns:a16="http://schemas.microsoft.com/office/drawing/2014/main" id="{0975E732-5119-7636-6A19-3012E8CC03EC}"/>
              </a:ext>
            </a:extLst>
          </p:cNvPr>
          <p:cNvSpPr txBox="1"/>
          <p:nvPr/>
        </p:nvSpPr>
        <p:spPr>
          <a:xfrm>
            <a:off x="8077200" y="6406200"/>
            <a:ext cx="8640000" cy="451800"/>
          </a:xfrm>
          <a:prstGeom prst="rect">
            <a:avLst/>
          </a:prstGeom>
          <a:noFill/>
          <a:ln>
            <a:noFill/>
          </a:ln>
        </p:spPr>
        <p:txBody>
          <a:bodyPr lIns="90000" tIns="45000" rIns="90000" bIns="45000"/>
          <a:lstStyle/>
          <a:p>
            <a:r>
              <a:rPr lang="en-US" sz="1400" strike="noStrike" spc="-1" dirty="0">
                <a:latin typeface="Arial"/>
              </a:rPr>
              <a:t>Janeway</a:t>
            </a:r>
          </a:p>
        </p:txBody>
      </p:sp>
    </p:spTree>
    <p:extLst>
      <p:ext uri="{BB962C8B-B14F-4D97-AF65-F5344CB8AC3E}">
        <p14:creationId xmlns:p14="http://schemas.microsoft.com/office/powerpoint/2010/main" val="1272447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2D8E34-DE68-7273-4AA1-9762C4DEB950}"/>
              </a:ext>
            </a:extLst>
          </p:cNvPr>
          <p:cNvPicPr>
            <a:picLocks noChangeAspect="1"/>
          </p:cNvPicPr>
          <p:nvPr/>
        </p:nvPicPr>
        <p:blipFill>
          <a:blip r:embed="rId2"/>
          <a:stretch>
            <a:fillRect/>
          </a:stretch>
        </p:blipFill>
        <p:spPr>
          <a:xfrm>
            <a:off x="-228600" y="2057400"/>
            <a:ext cx="6445828" cy="3837840"/>
          </a:xfrm>
          <a:prstGeom prst="rect">
            <a:avLst/>
          </a:prstGeom>
        </p:spPr>
      </p:pic>
      <p:pic>
        <p:nvPicPr>
          <p:cNvPr id="3" name="Picture 2">
            <a:extLst>
              <a:ext uri="{FF2B5EF4-FFF2-40B4-BE49-F238E27FC236}">
                <a16:creationId xmlns:a16="http://schemas.microsoft.com/office/drawing/2014/main" id="{A0604612-9DA3-1D15-0AE1-0BF3A979B391}"/>
              </a:ext>
            </a:extLst>
          </p:cNvPr>
          <p:cNvPicPr>
            <a:picLocks noChangeAspect="1"/>
          </p:cNvPicPr>
          <p:nvPr/>
        </p:nvPicPr>
        <p:blipFill>
          <a:blip r:embed="rId3"/>
          <a:stretch>
            <a:fillRect/>
          </a:stretch>
        </p:blipFill>
        <p:spPr>
          <a:xfrm>
            <a:off x="6217228" y="2362200"/>
            <a:ext cx="3733800" cy="3654861"/>
          </a:xfrm>
          <a:prstGeom prst="rect">
            <a:avLst/>
          </a:prstGeom>
        </p:spPr>
      </p:pic>
      <p:sp>
        <p:nvSpPr>
          <p:cNvPr id="4" name="Title 3">
            <a:extLst>
              <a:ext uri="{FF2B5EF4-FFF2-40B4-BE49-F238E27FC236}">
                <a16:creationId xmlns:a16="http://schemas.microsoft.com/office/drawing/2014/main" id="{72A8BA9B-9DC4-29CE-14B8-B776CEE3CE18}"/>
              </a:ext>
            </a:extLst>
          </p:cNvPr>
          <p:cNvSpPr>
            <a:spLocks noGrp="1"/>
          </p:cNvSpPr>
          <p:nvPr>
            <p:ph type="title"/>
          </p:nvPr>
        </p:nvSpPr>
        <p:spPr>
          <a:xfrm>
            <a:off x="-256032" y="76200"/>
            <a:ext cx="8915400" cy="1143000"/>
          </a:xfrm>
        </p:spPr>
        <p:txBody>
          <a:bodyPr/>
          <a:lstStyle/>
          <a:p>
            <a:r>
              <a:rPr lang="en-US" sz="4000" b="0" dirty="0">
                <a:latin typeface="+mj-lt"/>
              </a:rPr>
              <a:t>Tissue specific effects of IL4 &amp; IL-13</a:t>
            </a:r>
          </a:p>
        </p:txBody>
      </p:sp>
    </p:spTree>
    <p:extLst>
      <p:ext uri="{BB962C8B-B14F-4D97-AF65-F5344CB8AC3E}">
        <p14:creationId xmlns:p14="http://schemas.microsoft.com/office/powerpoint/2010/main" val="3285676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22A9EC-BF76-FCA0-C3F5-884B7A331E6C}"/>
              </a:ext>
            </a:extLst>
          </p:cNvPr>
          <p:cNvPicPr>
            <a:picLocks noChangeAspect="1"/>
          </p:cNvPicPr>
          <p:nvPr/>
        </p:nvPicPr>
        <p:blipFill>
          <a:blip r:embed="rId2"/>
          <a:srcRect b="3273"/>
          <a:stretch>
            <a:fillRect/>
          </a:stretch>
        </p:blipFill>
        <p:spPr>
          <a:xfrm>
            <a:off x="152400" y="4205732"/>
            <a:ext cx="6604641" cy="2639787"/>
          </a:xfrm>
          <a:prstGeom prst="rect">
            <a:avLst/>
          </a:prstGeom>
        </p:spPr>
      </p:pic>
      <p:pic>
        <p:nvPicPr>
          <p:cNvPr id="4" name="Picture 2" descr="S23895-019-f001">
            <a:extLst>
              <a:ext uri="{FF2B5EF4-FFF2-40B4-BE49-F238E27FC236}">
                <a16:creationId xmlns:a16="http://schemas.microsoft.com/office/drawing/2014/main" id="{CBB842C5-81B8-1D6B-C735-66EBE91089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302" t="42993" r="8682" b="2272"/>
          <a:stretch/>
        </p:blipFill>
        <p:spPr bwMode="auto">
          <a:xfrm>
            <a:off x="5641473" y="2819400"/>
            <a:ext cx="3352800" cy="322986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2" descr="S9781416031222-019-f007">
            <a:extLst>
              <a:ext uri="{FF2B5EF4-FFF2-40B4-BE49-F238E27FC236}">
                <a16:creationId xmlns:a16="http://schemas.microsoft.com/office/drawing/2014/main" id="{F90ED485-7E73-BDAE-2FCD-E5D846EC44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 y="18577"/>
            <a:ext cx="7391400" cy="26397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858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8BA88-6B58-FB05-068B-852F22F5A1B6}"/>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FC6C3BCE-C073-B4CB-F161-AFDC37E16164}"/>
              </a:ext>
            </a:extLst>
          </p:cNvPr>
          <p:cNvPicPr>
            <a:picLocks noChangeAspect="1"/>
          </p:cNvPicPr>
          <p:nvPr/>
        </p:nvPicPr>
        <p:blipFill>
          <a:blip r:embed="rId3"/>
          <a:stretch>
            <a:fillRect/>
          </a:stretch>
        </p:blipFill>
        <p:spPr>
          <a:xfrm>
            <a:off x="667512" y="115730"/>
            <a:ext cx="6775450" cy="6626539"/>
          </a:xfrm>
          <a:prstGeom prst="rect">
            <a:avLst/>
          </a:prstGeom>
        </p:spPr>
      </p:pic>
    </p:spTree>
    <p:extLst>
      <p:ext uri="{BB962C8B-B14F-4D97-AF65-F5344CB8AC3E}">
        <p14:creationId xmlns:p14="http://schemas.microsoft.com/office/powerpoint/2010/main" val="3717762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361" name="Picture 4">
            <a:extLst>
              <a:ext uri="{FF2B5EF4-FFF2-40B4-BE49-F238E27FC236}">
                <a16:creationId xmlns:a16="http://schemas.microsoft.com/office/drawing/2014/main" id="{B83D9DB2-6062-9C4E-9150-A1FCA8F2D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89" t="8913" r="-862" b="46896"/>
          <a:stretch>
            <a:fillRect/>
          </a:stretch>
        </p:blipFill>
        <p:spPr bwMode="auto">
          <a:xfrm>
            <a:off x="53975" y="620713"/>
            <a:ext cx="9020175"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TextBox 1">
            <a:extLst>
              <a:ext uri="{FF2B5EF4-FFF2-40B4-BE49-F238E27FC236}">
                <a16:creationId xmlns:a16="http://schemas.microsoft.com/office/drawing/2014/main" id="{A14BE4B6-85B1-504F-8547-D2699D41F72B}"/>
              </a:ext>
            </a:extLst>
          </p:cNvPr>
          <p:cNvSpPr txBox="1">
            <a:spLocks noChangeArrowheads="1"/>
          </p:cNvSpPr>
          <p:nvPr/>
        </p:nvSpPr>
        <p:spPr bwMode="auto">
          <a:xfrm>
            <a:off x="4586288" y="6237288"/>
            <a:ext cx="44751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9pPr>
          </a:lstStyle>
          <a:p>
            <a:pPr>
              <a:spcBef>
                <a:spcPct val="0"/>
              </a:spcBef>
              <a:buFontTx/>
              <a:buNone/>
            </a:pPr>
            <a:r>
              <a:rPr lang="en-US" altLang="en-US" sz="2000"/>
              <a:t>Couzin-Frankel, J., </a:t>
            </a:r>
            <a:r>
              <a:rPr lang="en-US" altLang="en-US" sz="2000" i="1"/>
              <a:t>Science</a:t>
            </a:r>
            <a:r>
              <a:rPr lang="en-US" altLang="en-US" sz="2000"/>
              <a:t> 2018, 362; 278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F0486-157B-0742-AE01-028B7B76A2E8}"/>
              </a:ext>
            </a:extLst>
          </p:cNvPr>
          <p:cNvSpPr>
            <a:spLocks noGrp="1"/>
          </p:cNvSpPr>
          <p:nvPr>
            <p:ph type="title"/>
          </p:nvPr>
        </p:nvSpPr>
        <p:spPr>
          <a:xfrm>
            <a:off x="36226" y="245856"/>
            <a:ext cx="9144000" cy="457200"/>
          </a:xfrm>
          <a:noFill/>
        </p:spPr>
        <p:txBody>
          <a:bodyPr>
            <a:noAutofit/>
          </a:bodyPr>
          <a:lstStyle/>
          <a:p>
            <a:r>
              <a:rPr lang="en-US" sz="2000" dirty="0">
                <a:solidFill>
                  <a:schemeClr val="tx1"/>
                </a:solidFill>
              </a:rPr>
              <a:t>Four types of hypersensitivity reactions caused by different mechanisms were defined in </a:t>
            </a:r>
            <a:r>
              <a:rPr lang="en-US" sz="2000" dirty="0">
                <a:solidFill>
                  <a:srgbClr val="FF0000"/>
                </a:solidFill>
              </a:rPr>
              <a:t>1963</a:t>
            </a:r>
          </a:p>
        </p:txBody>
      </p:sp>
      <p:pic>
        <p:nvPicPr>
          <p:cNvPr id="7" name="Content Placeholder 6" descr="IMMUNESYSTEM5_fig14_02.jpg"/>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48627" y="1082603"/>
            <a:ext cx="7820025" cy="4572000"/>
          </a:xfrm>
        </p:spPr>
      </p:pic>
      <p:sp>
        <p:nvSpPr>
          <p:cNvPr id="3" name="TextBox 2">
            <a:extLst>
              <a:ext uri="{FF2B5EF4-FFF2-40B4-BE49-F238E27FC236}">
                <a16:creationId xmlns:a16="http://schemas.microsoft.com/office/drawing/2014/main" id="{C4819847-570B-0499-A5EA-55C9201724F1}"/>
              </a:ext>
            </a:extLst>
          </p:cNvPr>
          <p:cNvSpPr txBox="1"/>
          <p:nvPr/>
        </p:nvSpPr>
        <p:spPr>
          <a:xfrm>
            <a:off x="6383199" y="5718882"/>
            <a:ext cx="1885453" cy="369332"/>
          </a:xfrm>
          <a:prstGeom prst="rect">
            <a:avLst/>
          </a:prstGeom>
          <a:noFill/>
        </p:spPr>
        <p:txBody>
          <a:bodyPr wrap="none" rtlCol="0">
            <a:spAutoFit/>
          </a:bodyPr>
          <a:lstStyle/>
          <a:p>
            <a:r>
              <a:rPr lang="en-US" sz="1800" dirty="0">
                <a:latin typeface="Calibri" panose="020F0502020204030204" pitchFamily="34" charset="0"/>
                <a:cs typeface="Calibri" panose="020F0502020204030204" pitchFamily="34" charset="0"/>
              </a:rPr>
              <a:t>CD4 or CD8 T cells</a:t>
            </a:r>
          </a:p>
        </p:txBody>
      </p:sp>
      <p:sp>
        <p:nvSpPr>
          <p:cNvPr id="6" name="Right Brace 5">
            <a:extLst>
              <a:ext uri="{FF2B5EF4-FFF2-40B4-BE49-F238E27FC236}">
                <a16:creationId xmlns:a16="http://schemas.microsoft.com/office/drawing/2014/main" id="{D43BF4D6-07C1-37E5-7C10-E47DF2B1C99B}"/>
              </a:ext>
            </a:extLst>
          </p:cNvPr>
          <p:cNvSpPr/>
          <p:nvPr/>
        </p:nvSpPr>
        <p:spPr bwMode="auto">
          <a:xfrm rot="5400000">
            <a:off x="4038599" y="4347282"/>
            <a:ext cx="640080" cy="3383280"/>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8" name="TextBox 7">
            <a:extLst>
              <a:ext uri="{FF2B5EF4-FFF2-40B4-BE49-F238E27FC236}">
                <a16:creationId xmlns:a16="http://schemas.microsoft.com/office/drawing/2014/main" id="{F75B9B4B-2F36-A531-C31E-E4F51A8FD15B}"/>
              </a:ext>
            </a:extLst>
          </p:cNvPr>
          <p:cNvSpPr txBox="1"/>
          <p:nvPr/>
        </p:nvSpPr>
        <p:spPr>
          <a:xfrm>
            <a:off x="4110974" y="6358963"/>
            <a:ext cx="497252" cy="369332"/>
          </a:xfrm>
          <a:prstGeom prst="rect">
            <a:avLst/>
          </a:prstGeom>
          <a:noFill/>
        </p:spPr>
        <p:txBody>
          <a:bodyPr wrap="square" rtlCol="0">
            <a:spAutoFit/>
          </a:bodyPr>
          <a:lstStyle/>
          <a:p>
            <a:r>
              <a:rPr lang="en-US" sz="1800" dirty="0">
                <a:latin typeface="Calibri" panose="020F0502020204030204" pitchFamily="34" charset="0"/>
                <a:cs typeface="Calibri" panose="020F0502020204030204" pitchFamily="34" charset="0"/>
              </a:rPr>
              <a:t>IgG</a:t>
            </a:r>
          </a:p>
        </p:txBody>
      </p:sp>
      <p:sp>
        <p:nvSpPr>
          <p:cNvPr id="9" name="Rectangle 8">
            <a:extLst>
              <a:ext uri="{FF2B5EF4-FFF2-40B4-BE49-F238E27FC236}">
                <a16:creationId xmlns:a16="http://schemas.microsoft.com/office/drawing/2014/main" id="{4B95A7E4-C449-823D-1BA2-600AC5ED8179}"/>
              </a:ext>
            </a:extLst>
          </p:cNvPr>
          <p:cNvSpPr/>
          <p:nvPr/>
        </p:nvSpPr>
        <p:spPr bwMode="auto">
          <a:xfrm>
            <a:off x="448627" y="1036883"/>
            <a:ext cx="1981201" cy="466344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1" name="TextBox 10">
            <a:extLst>
              <a:ext uri="{FF2B5EF4-FFF2-40B4-BE49-F238E27FC236}">
                <a16:creationId xmlns:a16="http://schemas.microsoft.com/office/drawing/2014/main" id="{1196C043-9939-31F1-BECF-F0CDB99807E9}"/>
              </a:ext>
            </a:extLst>
          </p:cNvPr>
          <p:cNvSpPr txBox="1"/>
          <p:nvPr/>
        </p:nvSpPr>
        <p:spPr>
          <a:xfrm>
            <a:off x="705553" y="5768689"/>
            <a:ext cx="1752601" cy="707886"/>
          </a:xfrm>
          <a:prstGeom prst="rect">
            <a:avLst/>
          </a:prstGeom>
          <a:noFill/>
        </p:spPr>
        <p:txBody>
          <a:bodyPr wrap="square" rtlCol="0">
            <a:spAutoFit/>
          </a:bodyPr>
          <a:lstStyle/>
          <a:p>
            <a:r>
              <a:rPr lang="en-US" sz="2000" dirty="0">
                <a:solidFill>
                  <a:srgbClr val="FF0000"/>
                </a:solidFill>
                <a:latin typeface="Calibri" panose="020F0502020204030204" pitchFamily="34" charset="0"/>
                <a:cs typeface="Calibri" panose="020F0502020204030204" pitchFamily="34" charset="0"/>
              </a:rPr>
              <a:t>Allergic reaction</a:t>
            </a:r>
          </a:p>
        </p:txBody>
      </p:sp>
      <p:sp>
        <p:nvSpPr>
          <p:cNvPr id="4" name="TextShape 2">
            <a:extLst>
              <a:ext uri="{FF2B5EF4-FFF2-40B4-BE49-F238E27FC236}">
                <a16:creationId xmlns:a16="http://schemas.microsoft.com/office/drawing/2014/main" id="{7489F3B6-5E59-DD2F-180E-55721AA1EB25}"/>
              </a:ext>
            </a:extLst>
          </p:cNvPr>
          <p:cNvSpPr txBox="1"/>
          <p:nvPr/>
        </p:nvSpPr>
        <p:spPr>
          <a:xfrm>
            <a:off x="8077200" y="6406200"/>
            <a:ext cx="8640000" cy="451800"/>
          </a:xfrm>
          <a:prstGeom prst="rect">
            <a:avLst/>
          </a:prstGeom>
          <a:noFill/>
          <a:ln>
            <a:noFill/>
          </a:ln>
        </p:spPr>
        <p:txBody>
          <a:bodyPr lIns="90000" tIns="45000" rIns="90000" bIns="45000"/>
          <a:lstStyle/>
          <a:p>
            <a:r>
              <a:rPr lang="en-US" sz="1400" strike="noStrike" spc="-1" dirty="0">
                <a:latin typeface="Arial"/>
              </a:rPr>
              <a:t>Janeway</a:t>
            </a:r>
          </a:p>
        </p:txBody>
      </p:sp>
    </p:spTree>
    <p:extLst>
      <p:ext uri="{BB962C8B-B14F-4D97-AF65-F5344CB8AC3E}">
        <p14:creationId xmlns:p14="http://schemas.microsoft.com/office/powerpoint/2010/main" val="32408953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16706DF-B8EE-015F-4BC4-26DFA9F9AC4B}"/>
              </a:ext>
            </a:extLst>
          </p:cNvPr>
          <p:cNvSpPr>
            <a:spLocks noGrp="1"/>
          </p:cNvSpPr>
          <p:nvPr>
            <p:ph type="title" idx="4294967295"/>
          </p:nvPr>
        </p:nvSpPr>
        <p:spPr/>
        <p:txBody>
          <a:bodyPr/>
          <a:lstStyle/>
          <a:p>
            <a:r>
              <a:rPr lang="da-GL" dirty="0"/>
              <a:t> </a:t>
            </a:r>
          </a:p>
        </p:txBody>
      </p:sp>
      <p:pic>
        <p:nvPicPr>
          <p:cNvPr id="6" name="Content Placeholder 5" descr="A table lists five I g E mediated allergic reactions, their common stimuli, route of entry, and response. The table has seven rows and four columns. The first row of columns one to four reads, I g E mediated allergic reactions. The second row has the column headers that read, reaction or disease, common stimuli, route of entry, and response. The third row of column one reads, systemic anaphylaxis.  The fourth row of column one reads acute urticaria (wheal and flare). The fifth row of column one reads, seasonal rhinoconjunctivitis (hay fever). The sixth row of column one reads, asthma. The seventh row of column one reads, food allergy."/>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76400" y="548640"/>
            <a:ext cx="6300424" cy="5760720"/>
          </a:xfrm>
        </p:spPr>
      </p:pic>
      <p:graphicFrame>
        <p:nvGraphicFramePr>
          <p:cNvPr id="4" name="Table 3" descr="Table" hidden="1">
            <a:extLst>
              <a:ext uri="{FF2B5EF4-FFF2-40B4-BE49-F238E27FC236}">
                <a16:creationId xmlns:a16="http://schemas.microsoft.com/office/drawing/2014/main" id="{BA75BBEA-B432-D245-EFE0-1D3AFBEC8045}"/>
              </a:ext>
            </a:extLst>
          </p:cNvPr>
          <p:cNvGraphicFramePr>
            <a:graphicFrameLocks noGrp="1"/>
          </p:cNvGraphicFramePr>
          <p:nvPr/>
        </p:nvGraphicFramePr>
        <p:xfrm>
          <a:off x="2626866" y="2225357"/>
          <a:ext cx="3890268" cy="3265728"/>
        </p:xfrm>
        <a:graphic>
          <a:graphicData uri="http://schemas.openxmlformats.org/drawingml/2006/table">
            <a:tbl>
              <a:tblPr firstRow="1" firstCol="1" bandRow="1">
                <a:tableStyleId>{073A0DAA-6AF3-43AB-8588-CEC1D06C72B9}</a:tableStyleId>
              </a:tblPr>
              <a:tblGrid>
                <a:gridCol w="953116">
                  <a:extLst>
                    <a:ext uri="{9D8B030D-6E8A-4147-A177-3AD203B41FA5}">
                      <a16:colId xmlns:a16="http://schemas.microsoft.com/office/drawing/2014/main" val="1955651567"/>
                    </a:ext>
                  </a:extLst>
                </a:gridCol>
                <a:gridCol w="992018">
                  <a:extLst>
                    <a:ext uri="{9D8B030D-6E8A-4147-A177-3AD203B41FA5}">
                      <a16:colId xmlns:a16="http://schemas.microsoft.com/office/drawing/2014/main" val="730421953"/>
                    </a:ext>
                  </a:extLst>
                </a:gridCol>
                <a:gridCol w="953116">
                  <a:extLst>
                    <a:ext uri="{9D8B030D-6E8A-4147-A177-3AD203B41FA5}">
                      <a16:colId xmlns:a16="http://schemas.microsoft.com/office/drawing/2014/main" val="638752221"/>
                    </a:ext>
                  </a:extLst>
                </a:gridCol>
                <a:gridCol w="992018">
                  <a:extLst>
                    <a:ext uri="{9D8B030D-6E8A-4147-A177-3AD203B41FA5}">
                      <a16:colId xmlns:a16="http://schemas.microsoft.com/office/drawing/2014/main" val="1109964597"/>
                    </a:ext>
                  </a:extLst>
                </a:gridCol>
              </a:tblGrid>
              <a:tr h="215694">
                <a:tc>
                  <a:txBody>
                    <a:bodyPr/>
                    <a:lstStyle/>
                    <a:p>
                      <a:pPr marL="0" marR="0" fontAlgn="ctr">
                        <a:spcBef>
                          <a:spcPts val="0"/>
                        </a:spcBef>
                        <a:spcAft>
                          <a:spcPts val="0"/>
                        </a:spcAft>
                      </a:pPr>
                      <a:r>
                        <a:rPr lang="en-US" sz="800">
                          <a:effectLst/>
                        </a:rPr>
                        <a:t>Reaction or disease</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fontAlgn="ctr">
                        <a:spcBef>
                          <a:spcPts val="0"/>
                        </a:spcBef>
                        <a:spcAft>
                          <a:spcPts val="0"/>
                        </a:spcAft>
                      </a:pPr>
                      <a:r>
                        <a:rPr lang="en-US" sz="800">
                          <a:effectLst/>
                        </a:rPr>
                        <a:t>Common stimuli</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fontAlgn="ctr">
                        <a:spcBef>
                          <a:spcPts val="0"/>
                        </a:spcBef>
                        <a:spcAft>
                          <a:spcPts val="0"/>
                        </a:spcAft>
                      </a:pPr>
                      <a:r>
                        <a:rPr lang="en-US" sz="800">
                          <a:effectLst/>
                        </a:rPr>
                        <a:t>Route of </a:t>
                      </a:r>
                      <a:r>
                        <a:rPr lang="en-US" sz="800" u="none" strike="noStrike">
                          <a:effectLst/>
                        </a:rPr>
                        <a:t>entry</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fontAlgn="ctr">
                        <a:spcBef>
                          <a:spcPts val="0"/>
                        </a:spcBef>
                        <a:spcAft>
                          <a:spcPts val="0"/>
                        </a:spcAft>
                      </a:pPr>
                      <a:r>
                        <a:rPr lang="en-US" sz="800">
                          <a:effectLst/>
                        </a:rPr>
                        <a:t>Response</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extLst>
                  <a:ext uri="{0D108BD9-81ED-4DB2-BD59-A6C34878D82A}">
                    <a16:rowId xmlns:a16="http://schemas.microsoft.com/office/drawing/2014/main" val="4043297406"/>
                  </a:ext>
                </a:extLst>
              </a:tr>
              <a:tr h="685800">
                <a:tc>
                  <a:txBody>
                    <a:bodyPr/>
                    <a:lstStyle/>
                    <a:p>
                      <a:pPr marL="0" marR="0" fontAlgn="ctr">
                        <a:spcBef>
                          <a:spcPts val="0"/>
                        </a:spcBef>
                        <a:spcAft>
                          <a:spcPts val="0"/>
                        </a:spcAft>
                      </a:pPr>
                      <a:r>
                        <a:rPr lang="en-US" sz="800">
                          <a:effectLst/>
                        </a:rPr>
                        <a:t>Systemic anaphylaxis</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Drugs Venoms</a:t>
                      </a:r>
                      <a:br>
                        <a:rPr lang="en-US" sz="800">
                          <a:effectLst/>
                        </a:rPr>
                      </a:br>
                      <a:r>
                        <a:rPr lang="en-US" sz="800" u="none" strike="noStrike">
                          <a:effectLst/>
                        </a:rPr>
                        <a:t>Food, example peanuts Serum</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Intravenous (either directly or following absorption Into</a:t>
                      </a:r>
                      <a:br>
                        <a:rPr lang="en-US" sz="800">
                          <a:effectLst/>
                        </a:rPr>
                      </a:br>
                      <a:r>
                        <a:rPr lang="en-US" sz="800">
                          <a:effectLst/>
                        </a:rPr>
                        <a:t>the blood after oral Intake)</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Edema</a:t>
                      </a:r>
                      <a:br>
                        <a:rPr lang="en-US" sz="800">
                          <a:effectLst/>
                        </a:rPr>
                      </a:br>
                      <a:r>
                        <a:rPr lang="en-US" sz="800">
                          <a:effectLst/>
                        </a:rPr>
                        <a:t> Increased vascular</a:t>
                      </a:r>
                      <a:br>
                        <a:rPr lang="en-US" sz="800">
                          <a:effectLst/>
                        </a:rPr>
                      </a:br>
                      <a:r>
                        <a:rPr lang="en-US" sz="800">
                          <a:effectLst/>
                        </a:rPr>
                        <a:t>permeability</a:t>
                      </a:r>
                      <a:br>
                        <a:rPr lang="en-US" sz="800">
                          <a:effectLst/>
                        </a:rPr>
                      </a:br>
                      <a:r>
                        <a:rPr lang="en-US" sz="800">
                          <a:effectLst/>
                        </a:rPr>
                        <a:t>Laryngeal edema Circulatory  collapse Death</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extLst>
                  <a:ext uri="{0D108BD9-81ED-4DB2-BD59-A6C34878D82A}">
                    <a16:rowId xmlns:a16="http://schemas.microsoft.com/office/drawing/2014/main" val="423438803"/>
                  </a:ext>
                </a:extLst>
              </a:tr>
              <a:tr h="475045">
                <a:tc>
                  <a:txBody>
                    <a:bodyPr/>
                    <a:lstStyle/>
                    <a:p>
                      <a:pPr marL="0" marR="0" fontAlgn="ctr">
                        <a:spcBef>
                          <a:spcPts val="0"/>
                        </a:spcBef>
                        <a:spcAft>
                          <a:spcPts val="0"/>
                        </a:spcAft>
                      </a:pPr>
                      <a:r>
                        <a:rPr lang="en-US" sz="800">
                          <a:effectLst/>
                        </a:rPr>
                        <a:t>Acute urticaria (Wheal and flare)</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Post viral Animal hair </a:t>
                      </a:r>
                      <a:r>
                        <a:rPr lang="en-US" sz="800" u="none" strike="noStrike">
                          <a:effectLst/>
                        </a:rPr>
                        <a:t>Bee stings Allergy testing</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fontAlgn="ctr">
                        <a:spcBef>
                          <a:spcPts val="0"/>
                        </a:spcBef>
                        <a:spcAft>
                          <a:spcPts val="0"/>
                        </a:spcAft>
                      </a:pPr>
                      <a:r>
                        <a:rPr lang="en-US" sz="800">
                          <a:effectLst/>
                        </a:rPr>
                        <a:t>Through skin Systemic</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Local Increase in blood flow and vascular permeability Edema</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extLst>
                  <a:ext uri="{0D108BD9-81ED-4DB2-BD59-A6C34878D82A}">
                    <a16:rowId xmlns:a16="http://schemas.microsoft.com/office/drawing/2014/main" val="1602454244"/>
                  </a:ext>
                </a:extLst>
              </a:tr>
              <a:tr h="381246">
                <a:tc>
                  <a:txBody>
                    <a:bodyPr/>
                    <a:lstStyle/>
                    <a:p>
                      <a:pPr marL="0" marR="0" fontAlgn="ctr">
                        <a:spcBef>
                          <a:spcPts val="0"/>
                        </a:spcBef>
                        <a:spcAft>
                          <a:spcPts val="0"/>
                        </a:spcAft>
                      </a:pPr>
                      <a:r>
                        <a:rPr lang="en-US" sz="800">
                          <a:effectLst/>
                        </a:rPr>
                        <a:t>Seasonal rhinoconjunctivitis (hay fever)</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fontAlgn="ctr">
                        <a:spcBef>
                          <a:spcPts val="0"/>
                        </a:spcBef>
                        <a:spcAft>
                          <a:spcPts val="0"/>
                        </a:spcAft>
                      </a:pPr>
                      <a:r>
                        <a:rPr lang="en-US" sz="800">
                          <a:effectLst/>
                        </a:rPr>
                        <a:t>Pollens (ragweed, trees, grasses) Dust mite feces</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Contact with conjunctiva of eye and nasal mucosa</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Edema of conjunctiva and nasal mucosa Sneezing</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extLst>
                  <a:ext uri="{0D108BD9-81ED-4DB2-BD59-A6C34878D82A}">
                    <a16:rowId xmlns:a16="http://schemas.microsoft.com/office/drawing/2014/main" val="4194032933"/>
                  </a:ext>
                </a:extLst>
              </a:tr>
              <a:tr h="685800">
                <a:tc>
                  <a:txBody>
                    <a:bodyPr/>
                    <a:lstStyle/>
                    <a:p>
                      <a:pPr marL="0" marR="0" fontAlgn="ctr">
                        <a:spcBef>
                          <a:spcPts val="0"/>
                        </a:spcBef>
                        <a:spcAft>
                          <a:spcPts val="0"/>
                        </a:spcAft>
                      </a:pPr>
                      <a:r>
                        <a:rPr lang="en-US" sz="800">
                          <a:effectLst/>
                        </a:rPr>
                        <a:t>Asthma</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Dander (cat) Pollens</a:t>
                      </a:r>
                      <a:br>
                        <a:rPr lang="en-US" sz="800">
                          <a:effectLst/>
                        </a:rPr>
                      </a:br>
                      <a:r>
                        <a:rPr lang="en-US" sz="800">
                          <a:effectLst/>
                        </a:rPr>
                        <a:t>Dust-mite feces</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Inhalation leading to contact with mucosal lining of lower airways</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Bronchial constriction Increased mucus production</a:t>
                      </a:r>
                      <a:br>
                        <a:rPr lang="en-US" sz="800">
                          <a:effectLst/>
                        </a:rPr>
                      </a:br>
                      <a:r>
                        <a:rPr lang="en-US" sz="800">
                          <a:effectLst/>
                        </a:rPr>
                        <a:t>Airway  Inflammation Bronchial  hyperreactivlty</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extLst>
                  <a:ext uri="{0D108BD9-81ED-4DB2-BD59-A6C34878D82A}">
                    <a16:rowId xmlns:a16="http://schemas.microsoft.com/office/drawing/2014/main" val="2825793670"/>
                  </a:ext>
                </a:extLst>
              </a:tr>
              <a:tr h="822143">
                <a:tc>
                  <a:txBody>
                    <a:bodyPr/>
                    <a:lstStyle/>
                    <a:p>
                      <a:pPr marL="0" marR="0" fontAlgn="ctr">
                        <a:spcBef>
                          <a:spcPts val="0"/>
                        </a:spcBef>
                        <a:spcAft>
                          <a:spcPts val="0"/>
                        </a:spcAft>
                      </a:pPr>
                      <a:r>
                        <a:rPr lang="en-US" sz="800">
                          <a:effectLst/>
                        </a:rPr>
                        <a:t>Food</a:t>
                      </a:r>
                      <a:r>
                        <a:rPr lang="en-US" sz="800" u="none" strike="noStrike">
                          <a:effectLst/>
                        </a:rPr>
                        <a:t> allergy</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Peanuts Tree nuts Shellfish Fish</a:t>
                      </a:r>
                      <a:br>
                        <a:rPr lang="en-US" sz="800">
                          <a:effectLst/>
                        </a:rPr>
                      </a:br>
                      <a:r>
                        <a:rPr lang="en-US" sz="800">
                          <a:effectLst/>
                        </a:rPr>
                        <a:t>Milk Eggs</a:t>
                      </a:r>
                      <a:br>
                        <a:rPr lang="en-US" sz="800">
                          <a:effectLst/>
                        </a:rPr>
                      </a:br>
                      <a:r>
                        <a:rPr lang="en-US" sz="800">
                          <a:effectLst/>
                        </a:rPr>
                        <a:t>Soy Wheat</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a:effectLst/>
                        </a:rPr>
                        <a:t>Oral</a:t>
                      </a:r>
                      <a:endParaRPr lang="da-GL" sz="70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tc>
                  <a:txBody>
                    <a:bodyPr/>
                    <a:lstStyle/>
                    <a:p>
                      <a:pPr marL="0" marR="0" algn="ctr" fontAlgn="ctr">
                        <a:spcBef>
                          <a:spcPts val="0"/>
                        </a:spcBef>
                        <a:spcAft>
                          <a:spcPts val="0"/>
                        </a:spcAft>
                      </a:pPr>
                      <a:r>
                        <a:rPr lang="en-US" sz="800" dirty="0">
                          <a:effectLst/>
                        </a:rPr>
                        <a:t>Vomiting Diarrhea</a:t>
                      </a:r>
                      <a:br>
                        <a:rPr lang="en-US" sz="800" dirty="0">
                          <a:effectLst/>
                        </a:rPr>
                      </a:br>
                      <a:r>
                        <a:rPr lang="en-US" sz="800" dirty="0">
                          <a:effectLst/>
                        </a:rPr>
                        <a:t>Pruritus (itching) Urticaria (hives) Anaphylaxis (rarely)</a:t>
                      </a:r>
                      <a:endParaRPr lang="da-GL" sz="700" dirty="0">
                        <a:effectLst/>
                        <a:latin typeface="Calibri" panose="020F0502020204030204" pitchFamily="34" charset="0"/>
                        <a:ea typeface="SimSun" panose="02010600030101010101" pitchFamily="2" charset="-122"/>
                        <a:cs typeface="Times New Roman" panose="02020603050405020304" pitchFamily="18" charset="0"/>
                      </a:endParaRPr>
                    </a:p>
                  </a:txBody>
                  <a:tcPr marL="46683" marR="46683" marT="0" marB="0" anchor="ctr"/>
                </a:tc>
                <a:extLst>
                  <a:ext uri="{0D108BD9-81ED-4DB2-BD59-A6C34878D82A}">
                    <a16:rowId xmlns:a16="http://schemas.microsoft.com/office/drawing/2014/main" val="3889332600"/>
                  </a:ext>
                </a:extLst>
              </a:tr>
            </a:tbl>
          </a:graphicData>
        </a:graphic>
      </p:graphicFrame>
      <p:sp>
        <p:nvSpPr>
          <p:cNvPr id="3" name="TextShape 2">
            <a:extLst>
              <a:ext uri="{FF2B5EF4-FFF2-40B4-BE49-F238E27FC236}">
                <a16:creationId xmlns:a16="http://schemas.microsoft.com/office/drawing/2014/main" id="{77899288-BC93-E4B2-8888-77B2B381AD2B}"/>
              </a:ext>
            </a:extLst>
          </p:cNvPr>
          <p:cNvSpPr txBox="1"/>
          <p:nvPr/>
        </p:nvSpPr>
        <p:spPr>
          <a:xfrm>
            <a:off x="8077200" y="6406200"/>
            <a:ext cx="8640000" cy="451800"/>
          </a:xfrm>
          <a:prstGeom prst="rect">
            <a:avLst/>
          </a:prstGeom>
          <a:noFill/>
          <a:ln>
            <a:noFill/>
          </a:ln>
        </p:spPr>
        <p:txBody>
          <a:bodyPr lIns="90000" tIns="45000" rIns="90000" bIns="45000"/>
          <a:lstStyle/>
          <a:p>
            <a:r>
              <a:rPr lang="en-US" sz="1400" strike="noStrike" spc="-1" dirty="0">
                <a:latin typeface="Arial"/>
              </a:rPr>
              <a:t>Janeway</a:t>
            </a:r>
          </a:p>
        </p:txBody>
      </p:sp>
    </p:spTree>
    <p:extLst>
      <p:ext uri="{BB962C8B-B14F-4D97-AF65-F5344CB8AC3E}">
        <p14:creationId xmlns:p14="http://schemas.microsoft.com/office/powerpoint/2010/main" val="1975254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500B4-64EE-184A-893D-F825C2EC8856}"/>
              </a:ext>
            </a:extLst>
          </p:cNvPr>
          <p:cNvSpPr>
            <a:spLocks noGrp="1"/>
          </p:cNvSpPr>
          <p:nvPr>
            <p:ph type="title"/>
          </p:nvPr>
        </p:nvSpPr>
        <p:spPr>
          <a:xfrm>
            <a:off x="76200" y="304800"/>
            <a:ext cx="9144000" cy="457200"/>
          </a:xfrm>
          <a:noFill/>
        </p:spPr>
        <p:txBody>
          <a:bodyPr>
            <a:noAutofit/>
          </a:bodyPr>
          <a:lstStyle/>
          <a:p>
            <a:r>
              <a:rPr lang="en-US" sz="2000" dirty="0"/>
              <a:t>The acute response in allergic asthma leads to chronic inflammation of the airways mediated by T</a:t>
            </a:r>
            <a:r>
              <a:rPr lang="en-US" sz="2000" baseline="-25000" dirty="0"/>
              <a:t>H</a:t>
            </a:r>
            <a:r>
              <a:rPr lang="en-US" sz="2000" dirty="0"/>
              <a:t>2 cells</a:t>
            </a:r>
          </a:p>
        </p:txBody>
      </p:sp>
      <p:pic>
        <p:nvPicPr>
          <p:cNvPr id="7" name="Content Placeholder 6" descr="IMMUNESYSTEM5_fig14_33.jpg"/>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85750" y="2014883"/>
            <a:ext cx="8572500" cy="3355682"/>
          </a:xfrm>
        </p:spPr>
      </p:pic>
      <p:sp>
        <p:nvSpPr>
          <p:cNvPr id="3" name="TextShape 2">
            <a:extLst>
              <a:ext uri="{FF2B5EF4-FFF2-40B4-BE49-F238E27FC236}">
                <a16:creationId xmlns:a16="http://schemas.microsoft.com/office/drawing/2014/main" id="{56622EB9-AFC7-478A-2E9E-BD411D51E3C4}"/>
              </a:ext>
            </a:extLst>
          </p:cNvPr>
          <p:cNvSpPr txBox="1"/>
          <p:nvPr/>
        </p:nvSpPr>
        <p:spPr>
          <a:xfrm>
            <a:off x="8077200" y="6406200"/>
            <a:ext cx="8640000" cy="451800"/>
          </a:xfrm>
          <a:prstGeom prst="rect">
            <a:avLst/>
          </a:prstGeom>
          <a:noFill/>
          <a:ln>
            <a:noFill/>
          </a:ln>
        </p:spPr>
        <p:txBody>
          <a:bodyPr lIns="90000" tIns="45000" rIns="90000" bIns="45000"/>
          <a:lstStyle/>
          <a:p>
            <a:r>
              <a:rPr lang="en-US" sz="1400" strike="noStrike" spc="-1" dirty="0">
                <a:latin typeface="Arial"/>
              </a:rPr>
              <a:t>Janeway</a:t>
            </a:r>
          </a:p>
        </p:txBody>
      </p:sp>
    </p:spTree>
    <p:extLst>
      <p:ext uri="{BB962C8B-B14F-4D97-AF65-F5344CB8AC3E}">
        <p14:creationId xmlns:p14="http://schemas.microsoft.com/office/powerpoint/2010/main" val="22600226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57ADAFB-A0D0-B1A1-E3D8-54B74F9BF127}"/>
              </a:ext>
            </a:extLst>
          </p:cNvPr>
          <p:cNvSpPr>
            <a:spLocks noGrp="1"/>
          </p:cNvSpPr>
          <p:nvPr>
            <p:ph type="title" idx="4294967295"/>
          </p:nvPr>
        </p:nvSpPr>
        <p:spPr/>
        <p:txBody>
          <a:bodyPr/>
          <a:lstStyle/>
          <a:p>
            <a:r>
              <a:rPr lang="da-GL" dirty="0"/>
              <a:t> </a:t>
            </a:r>
          </a:p>
        </p:txBody>
      </p:sp>
      <p:pic>
        <p:nvPicPr>
          <p:cNvPr id="6" name="Content Placeholder 5" descr="A table presents the susceptibility loci for asthma. The table has three sections that are included in eighteen rows and one column. The table header on the first row reads Asthma susceptibility Loci. The header of the first section on the second-row reads, Genes expressed in airway epithelial cells. The header of the second section on the seventh row reads, Genes regulating C D 4 T cell and I L C 2 differentiation and function. The header of the third section on the fourteenth row reads Genes with other function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00200" y="365760"/>
            <a:ext cx="6176391" cy="6126480"/>
          </a:xfrm>
        </p:spPr>
      </p:pic>
      <p:graphicFrame>
        <p:nvGraphicFramePr>
          <p:cNvPr id="4" name="Table 3" descr="Table" hidden="1">
            <a:extLst>
              <a:ext uri="{FF2B5EF4-FFF2-40B4-BE49-F238E27FC236}">
                <a16:creationId xmlns:a16="http://schemas.microsoft.com/office/drawing/2014/main" id="{C3124002-E36D-6F01-71B5-3A0C655C1ED2}"/>
              </a:ext>
            </a:extLst>
          </p:cNvPr>
          <p:cNvGraphicFramePr>
            <a:graphicFrameLocks noGrp="1"/>
          </p:cNvGraphicFramePr>
          <p:nvPr/>
        </p:nvGraphicFramePr>
        <p:xfrm>
          <a:off x="3575942" y="2226469"/>
          <a:ext cx="1992116" cy="3263503"/>
        </p:xfrm>
        <a:graphic>
          <a:graphicData uri="http://schemas.openxmlformats.org/drawingml/2006/table">
            <a:tbl>
              <a:tblPr firstRow="1" firstCol="1" bandRow="1">
                <a:tableStyleId>{073A0DAA-6AF3-43AB-8588-CEC1D06C72B9}</a:tableStyleId>
              </a:tblPr>
              <a:tblGrid>
                <a:gridCol w="1992116">
                  <a:extLst>
                    <a:ext uri="{9D8B030D-6E8A-4147-A177-3AD203B41FA5}">
                      <a16:colId xmlns:a16="http://schemas.microsoft.com/office/drawing/2014/main" val="2029351510"/>
                    </a:ext>
                  </a:extLst>
                </a:gridCol>
              </a:tblGrid>
              <a:tr h="197141">
                <a:tc>
                  <a:txBody>
                    <a:bodyPr/>
                    <a:lstStyle/>
                    <a:p>
                      <a:pPr marL="0" marR="0" fontAlgn="t">
                        <a:spcBef>
                          <a:spcPts val="0"/>
                        </a:spcBef>
                        <a:spcAft>
                          <a:spcPts val="0"/>
                        </a:spcAft>
                      </a:pPr>
                      <a:r>
                        <a:rPr lang="en-US" sz="500">
                          <a:effectLst/>
                        </a:rPr>
                        <a:t>Genes expressed </a:t>
                      </a:r>
                      <a:r>
                        <a:rPr lang="en-US" sz="500" u="none" strike="noStrike">
                          <a:effectLst/>
                        </a:rPr>
                        <a:t>in</a:t>
                      </a:r>
                      <a:r>
                        <a:rPr lang="en-US" sz="500">
                          <a:effectLst/>
                        </a:rPr>
                        <a:t> </a:t>
                      </a:r>
                      <a:r>
                        <a:rPr lang="en-US" sz="500" u="none" strike="noStrike">
                          <a:effectLst/>
                        </a:rPr>
                        <a:t>airway epithelial cells</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3385183333"/>
                  </a:ext>
                </a:extLst>
              </a:tr>
              <a:tr h="171981">
                <a:tc>
                  <a:txBody>
                    <a:bodyPr/>
                    <a:lstStyle/>
                    <a:p>
                      <a:pPr marL="0" marR="0" fontAlgn="t">
                        <a:spcBef>
                          <a:spcPts val="0"/>
                        </a:spcBef>
                        <a:spcAft>
                          <a:spcPts val="0"/>
                        </a:spcAft>
                      </a:pPr>
                      <a:r>
                        <a:rPr lang="en-US" sz="500">
                          <a:effectLst/>
                        </a:rPr>
                        <a:t>Chemokines: C C L 5, C C L 1 1, C C L 2 4, C C L 2 6</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3218443466"/>
                  </a:ext>
                </a:extLst>
              </a:tr>
              <a:tr h="171981">
                <a:tc>
                  <a:txBody>
                    <a:bodyPr/>
                    <a:lstStyle/>
                    <a:p>
                      <a:pPr marL="0" marR="0" fontAlgn="t">
                        <a:spcBef>
                          <a:spcPts val="0"/>
                        </a:spcBef>
                        <a:spcAft>
                          <a:spcPts val="0"/>
                        </a:spcAft>
                      </a:pPr>
                      <a:r>
                        <a:rPr lang="en-US" sz="500">
                          <a:effectLst/>
                        </a:rPr>
                        <a:t>Antimicrobial peptides: D E F B 1</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697879897"/>
                  </a:ext>
                </a:extLst>
              </a:tr>
              <a:tr h="171981">
                <a:tc>
                  <a:txBody>
                    <a:bodyPr/>
                    <a:lstStyle/>
                    <a:p>
                      <a:pPr marL="0" marR="0" fontAlgn="t">
                        <a:spcBef>
                          <a:spcPts val="0"/>
                        </a:spcBef>
                        <a:spcAft>
                          <a:spcPts val="0"/>
                        </a:spcAft>
                      </a:pPr>
                      <a:r>
                        <a:rPr lang="en-US" sz="500">
                          <a:effectLst/>
                        </a:rPr>
                        <a:t>Secretoglobin family: S C G B 1 A 1</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1159521804"/>
                  </a:ext>
                </a:extLst>
              </a:tr>
              <a:tr h="171981">
                <a:tc>
                  <a:txBody>
                    <a:bodyPr/>
                    <a:lstStyle/>
                    <a:p>
                      <a:pPr marL="0" marR="0" fontAlgn="t">
                        <a:spcBef>
                          <a:spcPts val="0"/>
                        </a:spcBef>
                        <a:spcAft>
                          <a:spcPts val="0"/>
                        </a:spcAft>
                      </a:pPr>
                      <a:r>
                        <a:rPr lang="en-US" sz="500">
                          <a:effectLst/>
                        </a:rPr>
                        <a:t>Epithelial barrier protein: F L G</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38560636"/>
                  </a:ext>
                </a:extLst>
              </a:tr>
              <a:tr h="248417">
                <a:tc>
                  <a:txBody>
                    <a:bodyPr/>
                    <a:lstStyle/>
                    <a:p>
                      <a:pPr marL="0" marR="0" fontAlgn="t">
                        <a:spcBef>
                          <a:spcPts val="0"/>
                        </a:spcBef>
                        <a:spcAft>
                          <a:spcPts val="0"/>
                        </a:spcAft>
                      </a:pPr>
                      <a:r>
                        <a:rPr lang="en-US" sz="500">
                          <a:effectLst/>
                        </a:rPr>
                        <a:t>Genes regulating CD4 </a:t>
                      </a:r>
                      <a:r>
                        <a:rPr lang="en-US" sz="500" u="none" strike="noStrike">
                          <a:effectLst/>
                        </a:rPr>
                        <a:t>T cell</a:t>
                      </a:r>
                      <a:r>
                        <a:rPr lang="en-US" sz="500">
                          <a:effectLst/>
                        </a:rPr>
                        <a:t> and </a:t>
                      </a:r>
                      <a:r>
                        <a:rPr lang="en-US" sz="500" u="none" strike="noStrike">
                          <a:effectLst/>
                        </a:rPr>
                        <a:t>I L C 2 differentiation and</a:t>
                      </a:r>
                      <a:r>
                        <a:rPr lang="en-US" sz="500">
                          <a:effectLst/>
                        </a:rPr>
                        <a:t> </a:t>
                      </a:r>
                      <a:r>
                        <a:rPr lang="en-US" sz="500" u="none" strike="noStrike">
                          <a:effectLst/>
                        </a:rPr>
                        <a:t>function</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971018794"/>
                  </a:ext>
                </a:extLst>
              </a:tr>
              <a:tr h="223576">
                <a:tc>
                  <a:txBody>
                    <a:bodyPr/>
                    <a:lstStyle/>
                    <a:p>
                      <a:pPr marL="0" marR="0" fontAlgn="t">
                        <a:spcBef>
                          <a:spcPts val="0"/>
                        </a:spcBef>
                        <a:spcAft>
                          <a:spcPts val="0"/>
                        </a:spcAft>
                      </a:pPr>
                      <a:r>
                        <a:rPr lang="en-US" sz="500">
                          <a:effectLst/>
                        </a:rPr>
                        <a:t>Transcription factors G A T A 3, T B X 2 1, R O R A, S T A T 3, P H F 1 1, I K Z F 4</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2231878138"/>
                  </a:ext>
                </a:extLst>
              </a:tr>
              <a:tr h="171981">
                <a:tc>
                  <a:txBody>
                    <a:bodyPr/>
                    <a:lstStyle/>
                    <a:p>
                      <a:pPr marL="0" marR="0" fontAlgn="t">
                        <a:spcBef>
                          <a:spcPts val="0"/>
                        </a:spcBef>
                        <a:spcAft>
                          <a:spcPts val="0"/>
                        </a:spcAft>
                      </a:pPr>
                      <a:r>
                        <a:rPr lang="en-US" sz="500">
                          <a:effectLst/>
                        </a:rPr>
                        <a:t>Cytokines I L 4, I</a:t>
                      </a:r>
                      <a:r>
                        <a:rPr lang="en-US" sz="500" u="none" strike="noStrike">
                          <a:effectLst/>
                        </a:rPr>
                        <a:t> L 5,</a:t>
                      </a:r>
                      <a:r>
                        <a:rPr lang="en-US" sz="500">
                          <a:effectLst/>
                        </a:rPr>
                        <a:t> I </a:t>
                      </a:r>
                      <a:r>
                        <a:rPr lang="en-US" sz="500" u="none" strike="noStrike">
                          <a:effectLst/>
                        </a:rPr>
                        <a:t>L 1 O, I L 1 3, I L 2 5, I L 3 3, T G F beta 1</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524621397"/>
                  </a:ext>
                </a:extLst>
              </a:tr>
              <a:tr h="216251">
                <a:tc>
                  <a:txBody>
                    <a:bodyPr/>
                    <a:lstStyle/>
                    <a:p>
                      <a:pPr marL="0" marR="0" fontAlgn="t">
                        <a:spcBef>
                          <a:spcPts val="0"/>
                        </a:spcBef>
                        <a:spcAft>
                          <a:spcPts val="0"/>
                        </a:spcAft>
                      </a:pPr>
                      <a:r>
                        <a:rPr lang="en-US" sz="500">
                          <a:effectLst/>
                        </a:rPr>
                        <a:t>Cytokine receptors I L 2 R B, I L 4 R A, I L 5 R A, I L 6 R, I L 1 8 R, I L 1 R L 1, F C E R 1 B</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1633786712"/>
                  </a:ext>
                </a:extLst>
              </a:tr>
              <a:tr h="181536">
                <a:tc>
                  <a:txBody>
                    <a:bodyPr/>
                    <a:lstStyle/>
                    <a:p>
                      <a:pPr marL="0" marR="0" fontAlgn="t">
                        <a:spcBef>
                          <a:spcPts val="0"/>
                        </a:spcBef>
                        <a:spcAft>
                          <a:spcPts val="0"/>
                        </a:spcAft>
                      </a:pPr>
                      <a:r>
                        <a:rPr lang="en-US" sz="500">
                          <a:effectLst/>
                        </a:rPr>
                        <a:t>Pattern recognition receptors C D 1 4, T L R 2, T L R 4, T L R 6, T L R 1 0, N O D 1, N O D 2</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3693785753"/>
                  </a:ext>
                </a:extLst>
              </a:tr>
              <a:tr h="223576">
                <a:tc>
                  <a:txBody>
                    <a:bodyPr/>
                    <a:lstStyle/>
                    <a:p>
                      <a:pPr marL="0" marR="0" fontAlgn="t">
                        <a:spcBef>
                          <a:spcPts val="0"/>
                        </a:spcBef>
                        <a:spcAft>
                          <a:spcPts val="0"/>
                        </a:spcAft>
                      </a:pPr>
                      <a:r>
                        <a:rPr lang="en-US" sz="500">
                          <a:effectLst/>
                        </a:rPr>
                        <a:t>Antigen presentation H L A  D R B 1, H L A D R B 3, H L A D Q A, H L A D Q B, H L A D P A, H :L A D P G, H L A G</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3091912536"/>
                  </a:ext>
                </a:extLst>
              </a:tr>
              <a:tr h="171981">
                <a:tc>
                  <a:txBody>
                    <a:bodyPr/>
                    <a:lstStyle/>
                    <a:p>
                      <a:pPr marL="0" marR="0" fontAlgn="t">
                        <a:spcBef>
                          <a:spcPts val="0"/>
                        </a:spcBef>
                        <a:spcAft>
                          <a:spcPts val="0"/>
                        </a:spcAft>
                      </a:pPr>
                      <a:r>
                        <a:rPr lang="en-US" sz="500">
                          <a:effectLst/>
                        </a:rPr>
                        <a:t>Prostaglandin  receptors: P D F E R 2, P T G D R</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3911016257"/>
                  </a:ext>
                </a:extLst>
              </a:tr>
              <a:tr h="90768">
                <a:tc>
                  <a:txBody>
                    <a:bodyPr/>
                    <a:lstStyle/>
                    <a:p>
                      <a:pPr marL="0" marR="0" fontAlgn="t">
                        <a:spcBef>
                          <a:spcPts val="0"/>
                        </a:spcBef>
                        <a:spcAft>
                          <a:spcPts val="0"/>
                        </a:spcAft>
                      </a:pPr>
                      <a:r>
                        <a:rPr lang="en-US" sz="500">
                          <a:effectLst/>
                        </a:rPr>
                        <a:t>Genes with other functions</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197455102"/>
                  </a:ext>
                </a:extLst>
              </a:tr>
              <a:tr h="181536">
                <a:tc>
                  <a:txBody>
                    <a:bodyPr/>
                    <a:lstStyle/>
                    <a:p>
                      <a:pPr marL="0" marR="0" fontAlgn="t">
                        <a:spcBef>
                          <a:spcPts val="0"/>
                        </a:spcBef>
                        <a:spcAft>
                          <a:spcPts val="0"/>
                        </a:spcAft>
                      </a:pPr>
                      <a:r>
                        <a:rPr lang="en-US" sz="500">
                          <a:effectLst/>
                        </a:rPr>
                        <a:t>Proteinase or proteinase inhibitor</a:t>
                      </a:r>
                      <a:br>
                        <a:rPr lang="en-US" sz="500">
                          <a:effectLst/>
                        </a:rPr>
                      </a:br>
                      <a:r>
                        <a:rPr lang="en-US" sz="500">
                          <a:effectLst/>
                        </a:rPr>
                        <a:t>U S P 3 8, S P I N K 5</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2473129617"/>
                  </a:ext>
                </a:extLst>
              </a:tr>
              <a:tr h="181536">
                <a:tc>
                  <a:txBody>
                    <a:bodyPr/>
                    <a:lstStyle/>
                    <a:p>
                      <a:pPr marL="0" marR="0" fontAlgn="t">
                        <a:spcBef>
                          <a:spcPts val="0"/>
                        </a:spcBef>
                        <a:spcAft>
                          <a:spcPts val="0"/>
                        </a:spcAft>
                      </a:pPr>
                      <a:r>
                        <a:rPr lang="en-US" sz="500">
                          <a:effectLst/>
                        </a:rPr>
                        <a:t>Signaling proteins I R A K M, S M A D 3, P Y H I N 1, N O T C H 4, G A B 1, T N I P 1</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1383505963"/>
                  </a:ext>
                </a:extLst>
              </a:tr>
              <a:tr h="90768">
                <a:tc>
                  <a:txBody>
                    <a:bodyPr/>
                    <a:lstStyle/>
                    <a:p>
                      <a:pPr marL="0" marR="0" fontAlgn="t">
                        <a:spcBef>
                          <a:spcPts val="0"/>
                        </a:spcBef>
                        <a:spcAft>
                          <a:spcPts val="0"/>
                        </a:spcAft>
                      </a:pPr>
                      <a:r>
                        <a:rPr lang="en-US" sz="500">
                          <a:effectLst/>
                        </a:rPr>
                        <a:t>Receptors A D R B 2,  P 2 X 7</a:t>
                      </a:r>
                      <a:endParaRPr lang="da-GL" sz="50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1374137030"/>
                  </a:ext>
                </a:extLst>
              </a:tr>
              <a:tr h="396512">
                <a:tc>
                  <a:txBody>
                    <a:bodyPr/>
                    <a:lstStyle/>
                    <a:p>
                      <a:pPr marL="0" marR="0" fontAlgn="t">
                        <a:spcBef>
                          <a:spcPts val="0"/>
                        </a:spcBef>
                        <a:spcAft>
                          <a:spcPts val="0"/>
                        </a:spcAft>
                      </a:pPr>
                      <a:r>
                        <a:rPr lang="en-US" sz="500" dirty="0">
                          <a:effectLst/>
                        </a:rPr>
                        <a:t>Oth</a:t>
                      </a:r>
                      <a:r>
                        <a:rPr lang="en-US" sz="500" u="none" strike="noStrike" dirty="0">
                          <a:effectLst/>
                        </a:rPr>
                        <a:t>er D</a:t>
                      </a:r>
                      <a:r>
                        <a:rPr lang="en-GB" sz="500" u="none" strike="noStrike" dirty="0">
                          <a:effectLst/>
                        </a:rPr>
                        <a:t> P </a:t>
                      </a:r>
                      <a:r>
                        <a:rPr lang="en-GB" sz="500" u="none" strike="noStrike" dirty="0" err="1">
                          <a:effectLst/>
                        </a:rPr>
                        <a:t>P</a:t>
                      </a:r>
                      <a:r>
                        <a:rPr lang="en-GB" sz="500" u="none" strike="noStrike" dirty="0">
                          <a:effectLst/>
                        </a:rPr>
                        <a:t> 1 0</a:t>
                      </a:r>
                      <a:r>
                        <a:rPr lang="en-US" sz="500" u="none" strike="noStrike" dirty="0">
                          <a:effectLst/>
                        </a:rPr>
                        <a:t>, G P R A, C O L 2 9 A 1, O R M D L 3, G S D M B, W D R 3 6, D E N </a:t>
                      </a:r>
                      <a:r>
                        <a:rPr lang="en-US" sz="500" u="none" strike="noStrike" dirty="0" err="1">
                          <a:effectLst/>
                        </a:rPr>
                        <a:t>N</a:t>
                      </a:r>
                      <a:r>
                        <a:rPr lang="en-US" sz="500" u="none" strike="noStrike" dirty="0">
                          <a:effectLst/>
                        </a:rPr>
                        <a:t> D 1 B, R A D 5 0, P B X 2, L R </a:t>
                      </a:r>
                      <a:r>
                        <a:rPr lang="en-US" sz="500" u="none" strike="noStrike" dirty="0" err="1">
                          <a:effectLst/>
                        </a:rPr>
                        <a:t>R</a:t>
                      </a:r>
                      <a:r>
                        <a:rPr lang="en-US" sz="500" u="none" strike="noStrike" dirty="0">
                          <a:effectLst/>
                        </a:rPr>
                        <a:t> C 3 2, A G E R,  C D K 2</a:t>
                      </a:r>
                      <a:endParaRPr lang="da-GL" sz="500" dirty="0">
                        <a:effectLst/>
                        <a:latin typeface="Calibri" panose="020F0502020204030204" pitchFamily="34" charset="0"/>
                        <a:ea typeface="SimSun" panose="02010600030101010101" pitchFamily="2" charset="-122"/>
                        <a:cs typeface="Times New Roman" panose="02020603050405020304" pitchFamily="18" charset="0"/>
                      </a:endParaRPr>
                    </a:p>
                  </a:txBody>
                  <a:tcPr marL="34397" marR="34397" marT="0" marB="0"/>
                </a:tc>
                <a:extLst>
                  <a:ext uri="{0D108BD9-81ED-4DB2-BD59-A6C34878D82A}">
                    <a16:rowId xmlns:a16="http://schemas.microsoft.com/office/drawing/2014/main" val="622232771"/>
                  </a:ext>
                </a:extLst>
              </a:tr>
            </a:tbl>
          </a:graphicData>
        </a:graphic>
      </p:graphicFrame>
    </p:spTree>
    <p:extLst>
      <p:ext uri="{BB962C8B-B14F-4D97-AF65-F5344CB8AC3E}">
        <p14:creationId xmlns:p14="http://schemas.microsoft.com/office/powerpoint/2010/main" val="564371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a:extLst>
              <a:ext uri="{FF2B5EF4-FFF2-40B4-BE49-F238E27FC236}">
                <a16:creationId xmlns:a16="http://schemas.microsoft.com/office/drawing/2014/main" id="{B1EFF775-41B4-AA40-8953-F41EE1F76A23}"/>
              </a:ext>
            </a:extLst>
          </p:cNvPr>
          <p:cNvSpPr>
            <a:spLocks noChangeArrowheads="1"/>
          </p:cNvSpPr>
          <p:nvPr/>
        </p:nvSpPr>
        <p:spPr bwMode="auto">
          <a:xfrm>
            <a:off x="98425" y="3242425"/>
            <a:ext cx="8915400" cy="373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95220" anchor="ct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9pPr>
          </a:lstStyle>
          <a:p>
            <a:pPr>
              <a:spcBef>
                <a:spcPct val="0"/>
              </a:spcBef>
              <a:buFontTx/>
              <a:buNone/>
            </a:pPr>
            <a:endParaRPr lang="en-US" altLang="en-US" sz="1800" dirty="0"/>
          </a:p>
        </p:txBody>
      </p:sp>
      <p:pic>
        <p:nvPicPr>
          <p:cNvPr id="34819" name="Picture 7">
            <a:extLst>
              <a:ext uri="{FF2B5EF4-FFF2-40B4-BE49-F238E27FC236}">
                <a16:creationId xmlns:a16="http://schemas.microsoft.com/office/drawing/2014/main" id="{1CCFD3F7-EF3E-5B4A-9474-66BF2CFB1D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5202" r="18248" b="10474"/>
          <a:stretch>
            <a:fillRect/>
          </a:stretch>
        </p:blipFill>
        <p:spPr bwMode="auto">
          <a:xfrm>
            <a:off x="6096000" y="1600200"/>
            <a:ext cx="276542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diagram of skin rash&#10;&#10;AI-generated content may be incorrect.">
            <a:extLst>
              <a:ext uri="{FF2B5EF4-FFF2-40B4-BE49-F238E27FC236}">
                <a16:creationId xmlns:a16="http://schemas.microsoft.com/office/drawing/2014/main" id="{9E68DCCB-A9B5-1A4E-3F55-489E7EE36040}"/>
              </a:ext>
            </a:extLst>
          </p:cNvPr>
          <p:cNvPicPr>
            <a:picLocks noChangeAspect="1"/>
          </p:cNvPicPr>
          <p:nvPr/>
        </p:nvPicPr>
        <p:blipFill>
          <a:blip r:embed="rId3"/>
          <a:srcRect t="11404"/>
          <a:stretch>
            <a:fillRect/>
          </a:stretch>
        </p:blipFill>
        <p:spPr>
          <a:xfrm>
            <a:off x="381000" y="914399"/>
            <a:ext cx="5080000" cy="5772149"/>
          </a:xfrm>
          <a:prstGeom prst="rect">
            <a:avLst/>
          </a:prstGeom>
        </p:spPr>
      </p:pic>
      <p:sp>
        <p:nvSpPr>
          <p:cNvPr id="2" name="TextBox 1">
            <a:extLst>
              <a:ext uri="{FF2B5EF4-FFF2-40B4-BE49-F238E27FC236}">
                <a16:creationId xmlns:a16="http://schemas.microsoft.com/office/drawing/2014/main" id="{03B6F0F7-0EB4-19FA-496B-E4C3653DEC21}"/>
              </a:ext>
            </a:extLst>
          </p:cNvPr>
          <p:cNvSpPr txBox="1"/>
          <p:nvPr/>
        </p:nvSpPr>
        <p:spPr>
          <a:xfrm>
            <a:off x="5427546" y="5410200"/>
            <a:ext cx="3477234" cy="1200329"/>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Atopic dermatitis typically</a:t>
            </a:r>
          </a:p>
          <a:p>
            <a:r>
              <a:rPr lang="en-US" dirty="0">
                <a:latin typeface="Calibri" panose="020F0502020204030204" pitchFamily="34" charset="0"/>
                <a:cs typeface="Calibri" panose="020F0502020204030204" pitchFamily="34" charset="0"/>
              </a:rPr>
              <a:t>presents first in infancy</a:t>
            </a:r>
          </a:p>
          <a:p>
            <a:r>
              <a:rPr lang="en-US" dirty="0"/>
              <a:t> </a:t>
            </a:r>
          </a:p>
        </p:txBody>
      </p:sp>
      <p:sp>
        <p:nvSpPr>
          <p:cNvPr id="4" name="TextBox 3">
            <a:extLst>
              <a:ext uri="{FF2B5EF4-FFF2-40B4-BE49-F238E27FC236}">
                <a16:creationId xmlns:a16="http://schemas.microsoft.com/office/drawing/2014/main" id="{7E78A3DA-E411-E2A5-3FBD-B446F1239C07}"/>
              </a:ext>
            </a:extLst>
          </p:cNvPr>
          <p:cNvSpPr txBox="1"/>
          <p:nvPr/>
        </p:nvSpPr>
        <p:spPr>
          <a:xfrm>
            <a:off x="126134" y="150669"/>
            <a:ext cx="8458200" cy="461665"/>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Atopic dermatitis (eczema) causes dry, itchy and inflamed skin</a:t>
            </a:r>
            <a:r>
              <a:rPr lang="en-US" dirty="0"/>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2B6A6-48AC-924D-821A-E3F84640790C}"/>
              </a:ext>
            </a:extLst>
          </p:cNvPr>
          <p:cNvSpPr>
            <a:spLocks noGrp="1"/>
          </p:cNvSpPr>
          <p:nvPr>
            <p:ph type="title"/>
          </p:nvPr>
        </p:nvSpPr>
        <p:spPr>
          <a:xfrm>
            <a:off x="3200400" y="304800"/>
            <a:ext cx="9144000" cy="457200"/>
          </a:xfrm>
          <a:noFill/>
        </p:spPr>
        <p:txBody>
          <a:bodyPr>
            <a:noAutofit/>
          </a:bodyPr>
          <a:lstStyle/>
          <a:p>
            <a:r>
              <a:rPr lang="en-US" sz="2800" b="0" dirty="0"/>
              <a:t>Allergic rhinitis is caused by allergens</a:t>
            </a:r>
            <a:br>
              <a:rPr lang="en-US" sz="2800" b="0" dirty="0"/>
            </a:br>
            <a:r>
              <a:rPr lang="en-US" sz="2800" b="0" dirty="0"/>
              <a:t> entering the respiratory tract</a:t>
            </a:r>
          </a:p>
        </p:txBody>
      </p:sp>
      <p:pic>
        <p:nvPicPr>
          <p:cNvPr id="7" name="Content Placeholder 6" descr="IMMUNESYSTEM5_fig14_32.jpg"/>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533400" y="22736"/>
            <a:ext cx="1828800" cy="6804784"/>
          </a:xfrm>
        </p:spPr>
      </p:pic>
      <p:sp>
        <p:nvSpPr>
          <p:cNvPr id="3" name="TextShape 2">
            <a:extLst>
              <a:ext uri="{FF2B5EF4-FFF2-40B4-BE49-F238E27FC236}">
                <a16:creationId xmlns:a16="http://schemas.microsoft.com/office/drawing/2014/main" id="{C7EE01B7-A642-F26F-F532-324CE8256020}"/>
              </a:ext>
            </a:extLst>
          </p:cNvPr>
          <p:cNvSpPr txBox="1"/>
          <p:nvPr/>
        </p:nvSpPr>
        <p:spPr>
          <a:xfrm>
            <a:off x="8077200" y="6406200"/>
            <a:ext cx="8640000" cy="451800"/>
          </a:xfrm>
          <a:prstGeom prst="rect">
            <a:avLst/>
          </a:prstGeom>
          <a:noFill/>
          <a:ln>
            <a:noFill/>
          </a:ln>
        </p:spPr>
        <p:txBody>
          <a:bodyPr lIns="90000" tIns="45000" rIns="90000" bIns="45000"/>
          <a:lstStyle/>
          <a:p>
            <a:r>
              <a:rPr lang="en-US" sz="1400" strike="noStrike" spc="-1" dirty="0">
                <a:latin typeface="Arial"/>
              </a:rPr>
              <a:t>Janeway</a:t>
            </a:r>
          </a:p>
        </p:txBody>
      </p:sp>
    </p:spTree>
    <p:extLst>
      <p:ext uri="{BB962C8B-B14F-4D97-AF65-F5344CB8AC3E}">
        <p14:creationId xmlns:p14="http://schemas.microsoft.com/office/powerpoint/2010/main" val="6512364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 y="1371600"/>
            <a:ext cx="4288536" cy="4897993"/>
          </a:xfrm>
        </p:spPr>
        <p:txBody>
          <a:bodyPr>
            <a:normAutofit fontScale="77500" lnSpcReduction="20000"/>
          </a:bodyPr>
          <a:lstStyle/>
          <a:p>
            <a:r>
              <a:rPr lang="en-US" dirty="0"/>
              <a:t>Food allergy</a:t>
            </a:r>
          </a:p>
          <a:p>
            <a:pPr lvl="1"/>
            <a:r>
              <a:rPr lang="en-US" dirty="0"/>
              <a:t>Atopic (not all IgE mediated)</a:t>
            </a:r>
          </a:p>
          <a:p>
            <a:pPr lvl="2"/>
            <a:r>
              <a:rPr lang="en-US" dirty="0"/>
              <a:t>Peanut, milk, egg</a:t>
            </a:r>
          </a:p>
          <a:p>
            <a:pPr lvl="2"/>
            <a:r>
              <a:rPr lang="en-US" dirty="0"/>
              <a:t>Food-associated, exercise-induced anaphylaxis</a:t>
            </a:r>
          </a:p>
          <a:p>
            <a:pPr lvl="2"/>
            <a:r>
              <a:rPr lang="en-US" dirty="0"/>
              <a:t>Eosinophilic Esophagitis</a:t>
            </a:r>
          </a:p>
          <a:p>
            <a:pPr lvl="2"/>
            <a:r>
              <a:rPr lang="en-US" dirty="0"/>
              <a:t>FPIES (Food protein-induced enterocolitis syndrome)</a:t>
            </a:r>
          </a:p>
          <a:p>
            <a:pPr lvl="2"/>
            <a:r>
              <a:rPr lang="en-US" dirty="0" err="1"/>
              <a:t>AlphaGal</a:t>
            </a:r>
            <a:r>
              <a:rPr lang="en-US" dirty="0"/>
              <a:t> Syndrome</a:t>
            </a:r>
          </a:p>
          <a:p>
            <a:pPr lvl="1"/>
            <a:r>
              <a:rPr lang="en-US" dirty="0"/>
              <a:t>Intolerance</a:t>
            </a:r>
          </a:p>
          <a:p>
            <a:pPr lvl="2"/>
            <a:r>
              <a:rPr lang="en-US" dirty="0"/>
              <a:t>Milk intolerance = Lactose intolerance</a:t>
            </a:r>
          </a:p>
          <a:p>
            <a:pPr lvl="2"/>
            <a:r>
              <a:rPr lang="en-US" dirty="0"/>
              <a:t>Gluten intolerance = ?</a:t>
            </a:r>
          </a:p>
          <a:p>
            <a:pPr lvl="1"/>
            <a:r>
              <a:rPr lang="en-US" dirty="0"/>
              <a:t>Other</a:t>
            </a:r>
          </a:p>
          <a:p>
            <a:pPr lvl="2"/>
            <a:r>
              <a:rPr lang="en-US" dirty="0"/>
              <a:t>Celiac disease</a:t>
            </a:r>
          </a:p>
          <a:p>
            <a:endParaRPr lang="en-US" dirty="0"/>
          </a:p>
        </p:txBody>
      </p:sp>
      <p:sp>
        <p:nvSpPr>
          <p:cNvPr id="6" name="Title 1"/>
          <p:cNvSpPr>
            <a:spLocks noGrp="1"/>
          </p:cNvSpPr>
          <p:nvPr>
            <p:ph type="title"/>
          </p:nvPr>
        </p:nvSpPr>
        <p:spPr>
          <a:xfrm>
            <a:off x="149352" y="-127902"/>
            <a:ext cx="8229600" cy="1143000"/>
          </a:xfrm>
        </p:spPr>
        <p:txBody>
          <a:bodyPr>
            <a:normAutofit fontScale="90000"/>
          </a:bodyPr>
          <a:lstStyle/>
          <a:p>
            <a:r>
              <a:rPr lang="en-US" b="0" dirty="0">
                <a:latin typeface="+mj-lt"/>
              </a:rPr>
              <a:t>Examples of adverse reactions to food</a:t>
            </a:r>
          </a:p>
        </p:txBody>
      </p:sp>
      <p:pic>
        <p:nvPicPr>
          <p:cNvPr id="8" name="Picture 7">
            <a:extLst>
              <a:ext uri="{FF2B5EF4-FFF2-40B4-BE49-F238E27FC236}">
                <a16:creationId xmlns:a16="http://schemas.microsoft.com/office/drawing/2014/main" id="{417D9650-2E73-1D2D-6588-C04C7AE1E454}"/>
              </a:ext>
            </a:extLst>
          </p:cNvPr>
          <p:cNvPicPr>
            <a:picLocks noChangeAspect="1"/>
          </p:cNvPicPr>
          <p:nvPr/>
        </p:nvPicPr>
        <p:blipFill>
          <a:blip r:embed="rId3"/>
          <a:stretch>
            <a:fillRect/>
          </a:stretch>
        </p:blipFill>
        <p:spPr>
          <a:xfrm>
            <a:off x="5132659" y="1066801"/>
            <a:ext cx="3337462" cy="1600200"/>
          </a:xfrm>
          <a:prstGeom prst="rect">
            <a:avLst/>
          </a:prstGeom>
        </p:spPr>
      </p:pic>
      <p:pic>
        <p:nvPicPr>
          <p:cNvPr id="2" name="Picture 1" descr="A chart of food allergies&#10;&#10;AI-generated content may be incorrect.">
            <a:extLst>
              <a:ext uri="{FF2B5EF4-FFF2-40B4-BE49-F238E27FC236}">
                <a16:creationId xmlns:a16="http://schemas.microsoft.com/office/drawing/2014/main" id="{B7604C3B-517B-9799-0458-EC016913294E}"/>
              </a:ext>
            </a:extLst>
          </p:cNvPr>
          <p:cNvPicPr>
            <a:picLocks noChangeAspect="1"/>
          </p:cNvPicPr>
          <p:nvPr/>
        </p:nvPicPr>
        <p:blipFill>
          <a:blip r:embed="rId4"/>
          <a:srcRect l="1801" t="898" r="1283"/>
          <a:stretch>
            <a:fillRect/>
          </a:stretch>
        </p:blipFill>
        <p:spPr>
          <a:xfrm>
            <a:off x="4852416" y="2770407"/>
            <a:ext cx="4288536" cy="4087593"/>
          </a:xfrm>
          <a:prstGeom prst="rect">
            <a:avLst/>
          </a:prstGeom>
        </p:spPr>
      </p:pic>
      <p:sp>
        <p:nvSpPr>
          <p:cNvPr id="4" name="TextBox 3">
            <a:extLst>
              <a:ext uri="{FF2B5EF4-FFF2-40B4-BE49-F238E27FC236}">
                <a16:creationId xmlns:a16="http://schemas.microsoft.com/office/drawing/2014/main" id="{BC8B11F7-BF1B-B86C-9621-9E25217DFB6A}"/>
              </a:ext>
            </a:extLst>
          </p:cNvPr>
          <p:cNvSpPr txBox="1"/>
          <p:nvPr/>
        </p:nvSpPr>
        <p:spPr>
          <a:xfrm>
            <a:off x="1548563" y="6483168"/>
            <a:ext cx="3303853" cy="523220"/>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McKenna, M. </a:t>
            </a:r>
            <a:r>
              <a:rPr lang="en-US" sz="1400" i="1" dirty="0">
                <a:latin typeface="Arial" panose="020B0604020202020204" pitchFamily="34" charset="0"/>
                <a:cs typeface="Arial" panose="020B0604020202020204" pitchFamily="34" charset="0"/>
              </a:rPr>
              <a:t>Scientific American</a:t>
            </a:r>
            <a:r>
              <a:rPr lang="en-US" sz="1400" dirty="0">
                <a:latin typeface="Arial" panose="020B0604020202020204" pitchFamily="34" charset="0"/>
                <a:cs typeface="Arial" panose="020B0604020202020204" pitchFamily="34" charset="0"/>
              </a:rPr>
              <a:t>, 2025</a:t>
            </a:r>
          </a:p>
          <a:p>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92568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disease&#10;&#10;AI-generated content may be incorrect.">
            <a:extLst>
              <a:ext uri="{FF2B5EF4-FFF2-40B4-BE49-F238E27FC236}">
                <a16:creationId xmlns:a16="http://schemas.microsoft.com/office/drawing/2014/main" id="{4336C056-B847-8D17-C731-ED9CBDACE10C}"/>
              </a:ext>
            </a:extLst>
          </p:cNvPr>
          <p:cNvPicPr>
            <a:picLocks noChangeAspect="1"/>
          </p:cNvPicPr>
          <p:nvPr/>
        </p:nvPicPr>
        <p:blipFill>
          <a:blip r:embed="rId3"/>
          <a:srcRect l="2970" t="12807" r="1980" b="147"/>
          <a:stretch>
            <a:fillRect/>
          </a:stretch>
        </p:blipFill>
        <p:spPr>
          <a:xfrm>
            <a:off x="1219200" y="1828800"/>
            <a:ext cx="7315200" cy="4661118"/>
          </a:xfrm>
          <a:prstGeom prst="rect">
            <a:avLst/>
          </a:prstGeom>
        </p:spPr>
      </p:pic>
      <p:sp>
        <p:nvSpPr>
          <p:cNvPr id="5" name="TextBox 4">
            <a:extLst>
              <a:ext uri="{FF2B5EF4-FFF2-40B4-BE49-F238E27FC236}">
                <a16:creationId xmlns:a16="http://schemas.microsoft.com/office/drawing/2014/main" id="{DBC2A882-6797-1511-8B10-88494A09B163}"/>
              </a:ext>
            </a:extLst>
          </p:cNvPr>
          <p:cNvSpPr txBox="1"/>
          <p:nvPr/>
        </p:nvSpPr>
        <p:spPr>
          <a:xfrm>
            <a:off x="152400" y="1219200"/>
            <a:ext cx="5943600" cy="1514565"/>
          </a:xfrm>
          <a:prstGeom prst="rect">
            <a:avLst/>
          </a:prstGeom>
          <a:noFill/>
        </p:spPr>
        <p:txBody>
          <a:bodyPr wrap="square">
            <a:spAutoFit/>
          </a:bodyPr>
          <a:lstStyle/>
          <a:p>
            <a:pPr algn="l" fontAlgn="base">
              <a:buNone/>
            </a:pPr>
            <a:r>
              <a:rPr lang="en-US" sz="1800" b="0" i="0" dirty="0">
                <a:effectLst/>
                <a:latin typeface="Calibri" panose="020F0502020204030204" pitchFamily="34" charset="0"/>
                <a:cs typeface="Calibri" panose="020F0502020204030204" pitchFamily="34" charset="0"/>
              </a:rPr>
              <a:t>AGS is an allergy involving an IgE antibody response to galactose-</a:t>
            </a:r>
            <a:r>
              <a:rPr lang="el-GR" sz="1800" b="0" i="0" dirty="0">
                <a:effectLst/>
                <a:latin typeface="Calibri" panose="020F0502020204030204" pitchFamily="34" charset="0"/>
                <a:cs typeface="Calibri" panose="020F0502020204030204" pitchFamily="34" charset="0"/>
              </a:rPr>
              <a:t>α-1,3-</a:t>
            </a:r>
            <a:r>
              <a:rPr lang="en-US" sz="1800" b="0" i="0" dirty="0">
                <a:effectLst/>
                <a:latin typeface="Calibri" panose="020F0502020204030204" pitchFamily="34" charset="0"/>
                <a:cs typeface="Calibri" panose="020F0502020204030204" pitchFamily="34" charset="0"/>
              </a:rPr>
              <a:t>galactose. This sugar, commonly known as alpha-gal, is found in all mammals except for Old World monkeys, apes, and humans. The onset of AGS is associated with tick bites.</a:t>
            </a:r>
          </a:p>
        </p:txBody>
      </p:sp>
      <p:sp>
        <p:nvSpPr>
          <p:cNvPr id="6" name="TextBox 5">
            <a:extLst>
              <a:ext uri="{FF2B5EF4-FFF2-40B4-BE49-F238E27FC236}">
                <a16:creationId xmlns:a16="http://schemas.microsoft.com/office/drawing/2014/main" id="{B45405E5-2D58-5A52-5CA5-8CB7B10132C9}"/>
              </a:ext>
            </a:extLst>
          </p:cNvPr>
          <p:cNvSpPr txBox="1"/>
          <p:nvPr/>
        </p:nvSpPr>
        <p:spPr>
          <a:xfrm>
            <a:off x="1704420" y="368082"/>
            <a:ext cx="5735160" cy="400110"/>
          </a:xfrm>
          <a:prstGeom prst="rect">
            <a:avLst/>
          </a:prstGeom>
          <a:noFill/>
        </p:spPr>
        <p:txBody>
          <a:bodyPr wrap="none" rtlCol="0">
            <a:spAutoFit/>
          </a:bodyPr>
          <a:lstStyle/>
          <a:p>
            <a:r>
              <a:rPr lang="en-US" sz="2000" b="1" dirty="0">
                <a:latin typeface="Calibri" panose="020F0502020204030204" pitchFamily="34" charset="0"/>
                <a:cs typeface="Calibri" panose="020F0502020204030204" pitchFamily="34" charset="0"/>
              </a:rPr>
              <a:t>Alpha-gal syndrome (AGS, mammalian meat allergy)</a:t>
            </a:r>
          </a:p>
        </p:txBody>
      </p:sp>
    </p:spTree>
    <p:extLst>
      <p:ext uri="{BB962C8B-B14F-4D97-AF65-F5344CB8AC3E}">
        <p14:creationId xmlns:p14="http://schemas.microsoft.com/office/powerpoint/2010/main" val="163398326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graph of allergy&#10;&#10;AI-generated content may be incorrect.">
            <a:extLst>
              <a:ext uri="{FF2B5EF4-FFF2-40B4-BE49-F238E27FC236}">
                <a16:creationId xmlns:a16="http://schemas.microsoft.com/office/drawing/2014/main" id="{BCD5146E-A42F-9ABB-75DA-6E0E4AE9B46F}"/>
              </a:ext>
            </a:extLst>
          </p:cNvPr>
          <p:cNvPicPr>
            <a:picLocks noChangeAspect="1"/>
          </p:cNvPicPr>
          <p:nvPr/>
        </p:nvPicPr>
        <p:blipFill>
          <a:blip r:embed="rId2"/>
          <a:srcRect l="1278" r="1544" b="970"/>
          <a:stretch>
            <a:fillRect/>
          </a:stretch>
        </p:blipFill>
        <p:spPr>
          <a:xfrm>
            <a:off x="1447800" y="228600"/>
            <a:ext cx="5943600" cy="6098882"/>
          </a:xfrm>
          <a:prstGeom prst="rect">
            <a:avLst/>
          </a:prstGeom>
        </p:spPr>
      </p:pic>
      <p:sp>
        <p:nvSpPr>
          <p:cNvPr id="4" name="TextBox 3">
            <a:extLst>
              <a:ext uri="{FF2B5EF4-FFF2-40B4-BE49-F238E27FC236}">
                <a16:creationId xmlns:a16="http://schemas.microsoft.com/office/drawing/2014/main" id="{E7024F45-ACAB-EBF9-670D-CEC8122495C7}"/>
              </a:ext>
            </a:extLst>
          </p:cNvPr>
          <p:cNvSpPr txBox="1"/>
          <p:nvPr/>
        </p:nvSpPr>
        <p:spPr>
          <a:xfrm>
            <a:off x="3276600" y="6463268"/>
            <a:ext cx="5588196" cy="369332"/>
          </a:xfrm>
          <a:prstGeom prst="rect">
            <a:avLst/>
          </a:prstGeom>
          <a:noFill/>
        </p:spPr>
        <p:txBody>
          <a:bodyPr wrap="none" rtlCol="0">
            <a:spAutoFit/>
          </a:bodyPr>
          <a:lstStyle/>
          <a:p>
            <a:r>
              <a:rPr lang="en-US" sz="1800" dirty="0">
                <a:latin typeface="Calibri" panose="020F0502020204030204" pitchFamily="34" charset="0"/>
                <a:cs typeface="Calibri" panose="020F0502020204030204" pitchFamily="34" charset="0"/>
              </a:rPr>
              <a:t>McKenna, M. </a:t>
            </a:r>
            <a:r>
              <a:rPr lang="en-US" sz="1800" i="1" dirty="0">
                <a:latin typeface="Calibri" panose="020F0502020204030204" pitchFamily="34" charset="0"/>
                <a:cs typeface="Calibri" panose="020F0502020204030204" pitchFamily="34" charset="0"/>
              </a:rPr>
              <a:t>Scientific American</a:t>
            </a:r>
            <a:r>
              <a:rPr lang="en-US" sz="1800" dirty="0">
                <a:latin typeface="Calibri" panose="020F0502020204030204" pitchFamily="34" charset="0"/>
                <a:cs typeface="Calibri" panose="020F0502020204030204" pitchFamily="34" charset="0"/>
              </a:rPr>
              <a:t>, 2025; PMID: 40828068 </a:t>
            </a:r>
          </a:p>
        </p:txBody>
      </p:sp>
    </p:spTree>
    <p:extLst>
      <p:ext uri="{BB962C8B-B14F-4D97-AF65-F5344CB8AC3E}">
        <p14:creationId xmlns:p14="http://schemas.microsoft.com/office/powerpoint/2010/main" val="6171146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timeline of food allergy recommendations&#10;&#10;AI-generated content may be incorrect.">
            <a:extLst>
              <a:ext uri="{FF2B5EF4-FFF2-40B4-BE49-F238E27FC236}">
                <a16:creationId xmlns:a16="http://schemas.microsoft.com/office/drawing/2014/main" id="{9C54D9D3-6632-07FC-8175-C4EC005D8934}"/>
              </a:ext>
            </a:extLst>
          </p:cNvPr>
          <p:cNvPicPr>
            <a:picLocks noGrp="1" noChangeAspect="1"/>
          </p:cNvPicPr>
          <p:nvPr>
            <p:ph idx="1"/>
          </p:nvPr>
        </p:nvPicPr>
        <p:blipFill rotWithShape="1">
          <a:blip r:embed="rId2"/>
          <a:srcRect l="4651" t="16369" r="5111"/>
          <a:stretch>
            <a:fillRect/>
          </a:stretch>
        </p:blipFill>
        <p:spPr>
          <a:xfrm>
            <a:off x="762000" y="-12058"/>
            <a:ext cx="7990115" cy="4050658"/>
          </a:xfrm>
        </p:spPr>
      </p:pic>
      <p:pic>
        <p:nvPicPr>
          <p:cNvPr id="2" name="Picture 1" descr="A close-up of a newspaper&#10;&#10;AI-generated content may be incorrect.">
            <a:extLst>
              <a:ext uri="{FF2B5EF4-FFF2-40B4-BE49-F238E27FC236}">
                <a16:creationId xmlns:a16="http://schemas.microsoft.com/office/drawing/2014/main" id="{324D63BE-D773-9F35-CDC5-8CA8D51B1F8A}"/>
              </a:ext>
            </a:extLst>
          </p:cNvPr>
          <p:cNvPicPr>
            <a:picLocks noChangeAspect="1"/>
          </p:cNvPicPr>
          <p:nvPr/>
        </p:nvPicPr>
        <p:blipFill>
          <a:blip r:embed="rId3"/>
          <a:srcRect l="2941" t="1557" r="8823" b="1932"/>
          <a:stretch>
            <a:fillRect/>
          </a:stretch>
        </p:blipFill>
        <p:spPr>
          <a:xfrm>
            <a:off x="5208640" y="4038600"/>
            <a:ext cx="3935360" cy="2711027"/>
          </a:xfrm>
          <a:prstGeom prst="rect">
            <a:avLst/>
          </a:prstGeom>
        </p:spPr>
      </p:pic>
      <p:sp>
        <p:nvSpPr>
          <p:cNvPr id="3" name="TextBox 2">
            <a:extLst>
              <a:ext uri="{FF2B5EF4-FFF2-40B4-BE49-F238E27FC236}">
                <a16:creationId xmlns:a16="http://schemas.microsoft.com/office/drawing/2014/main" id="{6D7B56F4-23B9-782D-5745-59CCB7124E56}"/>
              </a:ext>
            </a:extLst>
          </p:cNvPr>
          <p:cNvSpPr txBox="1"/>
          <p:nvPr/>
        </p:nvSpPr>
        <p:spPr>
          <a:xfrm>
            <a:off x="798576" y="5040170"/>
            <a:ext cx="3272563" cy="707886"/>
          </a:xfrm>
          <a:prstGeom prst="rect">
            <a:avLst/>
          </a:prstGeom>
          <a:noFill/>
        </p:spPr>
        <p:txBody>
          <a:bodyPr wrap="none" rtlCol="0">
            <a:spAutoFit/>
          </a:bodyPr>
          <a:lstStyle/>
          <a:p>
            <a:r>
              <a:rPr lang="en-US" sz="2000" dirty="0">
                <a:latin typeface="Calibri" panose="020F0502020204030204" pitchFamily="34" charset="0"/>
                <a:cs typeface="Calibri" panose="020F0502020204030204" pitchFamily="34" charset="0"/>
              </a:rPr>
              <a:t>Early introduction of peanuts </a:t>
            </a:r>
          </a:p>
          <a:p>
            <a:r>
              <a:rPr lang="en-US" sz="2000" dirty="0">
                <a:latin typeface="Calibri" panose="020F0502020204030204" pitchFamily="34" charset="0"/>
                <a:cs typeface="Calibri" panose="020F0502020204030204" pitchFamily="34" charset="0"/>
              </a:rPr>
              <a:t>reduced disease incidence</a:t>
            </a:r>
          </a:p>
        </p:txBody>
      </p:sp>
    </p:spTree>
    <p:extLst>
      <p:ext uri="{BB962C8B-B14F-4D97-AF65-F5344CB8AC3E}">
        <p14:creationId xmlns:p14="http://schemas.microsoft.com/office/powerpoint/2010/main" val="14171297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91014" y="208427"/>
            <a:ext cx="8990994" cy="5639984"/>
          </a:xfrm>
        </p:spPr>
        <p:txBody>
          <a:bodyPr>
            <a:normAutofit/>
          </a:bodyPr>
          <a:lstStyle/>
          <a:p>
            <a:pPr marL="0" indent="0">
              <a:buNone/>
            </a:pPr>
            <a:r>
              <a:rPr lang="en-US" sz="2000" b="1" dirty="0">
                <a:latin typeface="Calibri" panose="020F0502020204030204" pitchFamily="34" charset="0"/>
                <a:cs typeface="Calibri" panose="020F0502020204030204" pitchFamily="34" charset="0"/>
              </a:rPr>
              <a:t>Protection against allergic sensitization to food requires a barrier protective response mediated by bacteria in the Clostridia class</a:t>
            </a:r>
          </a:p>
        </p:txBody>
      </p:sp>
      <p:pic>
        <p:nvPicPr>
          <p:cNvPr id="2" name="Picture 1" descr="Nagler_f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615" y="1219200"/>
            <a:ext cx="8691792" cy="5038344"/>
          </a:xfrm>
          <a:prstGeom prst="rect">
            <a:avLst/>
          </a:prstGeom>
        </p:spPr>
      </p:pic>
      <p:sp>
        <p:nvSpPr>
          <p:cNvPr id="3" name="TextBox 2">
            <a:extLst>
              <a:ext uri="{FF2B5EF4-FFF2-40B4-BE49-F238E27FC236}">
                <a16:creationId xmlns:a16="http://schemas.microsoft.com/office/drawing/2014/main" id="{8B94BCA5-CD0B-7A40-9252-9C7F230AA5F4}"/>
              </a:ext>
            </a:extLst>
          </p:cNvPr>
          <p:cNvSpPr txBox="1"/>
          <p:nvPr/>
        </p:nvSpPr>
        <p:spPr>
          <a:xfrm>
            <a:off x="4846220" y="6398291"/>
            <a:ext cx="4297780" cy="738664"/>
          </a:xfrm>
          <a:prstGeom prst="rect">
            <a:avLst/>
          </a:prstGeom>
          <a:noFill/>
        </p:spPr>
        <p:txBody>
          <a:bodyPr wrap="none" rtlCol="0">
            <a:spAutoFit/>
          </a:bodyPr>
          <a:lstStyle/>
          <a:p>
            <a:r>
              <a:rPr lang="en-US" sz="1800" dirty="0" err="1">
                <a:latin typeface="Calibri" panose="020F0502020204030204" pitchFamily="34" charset="0"/>
                <a:cs typeface="Calibri" panose="020F0502020204030204" pitchFamily="34" charset="0"/>
              </a:rPr>
              <a:t>Stefka</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Feehley</a:t>
            </a:r>
            <a:r>
              <a:rPr lang="en-US" sz="1800" dirty="0">
                <a:latin typeface="Calibri" panose="020F0502020204030204" pitchFamily="34" charset="0"/>
                <a:cs typeface="Calibri" panose="020F0502020204030204" pitchFamily="34" charset="0"/>
              </a:rPr>
              <a:t> et al </a:t>
            </a:r>
            <a:r>
              <a:rPr lang="en-US" sz="1800" i="1" dirty="0">
                <a:latin typeface="Calibri" panose="020F0502020204030204" pitchFamily="34" charset="0"/>
                <a:cs typeface="Calibri" panose="020F0502020204030204" pitchFamily="34" charset="0"/>
              </a:rPr>
              <a:t>PNAS</a:t>
            </a:r>
            <a:r>
              <a:rPr lang="en-US" sz="1800" dirty="0">
                <a:latin typeface="Calibri" panose="020F0502020204030204" pitchFamily="34" charset="0"/>
                <a:cs typeface="Calibri" panose="020F0502020204030204" pitchFamily="34" charset="0"/>
              </a:rPr>
              <a:t> 2014, 111; 13145</a:t>
            </a:r>
          </a:p>
          <a:p>
            <a:endParaRPr lang="en-US" dirty="0"/>
          </a:p>
        </p:txBody>
      </p:sp>
    </p:spTree>
    <p:extLst>
      <p:ext uri="{BB962C8B-B14F-4D97-AF65-F5344CB8AC3E}">
        <p14:creationId xmlns:p14="http://schemas.microsoft.com/office/powerpoint/2010/main" val="3657768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1E9AB-17BB-1549-9F9D-D9FAE493E3FA}"/>
              </a:ext>
            </a:extLst>
          </p:cNvPr>
          <p:cNvSpPr>
            <a:spLocks noGrp="1"/>
          </p:cNvSpPr>
          <p:nvPr>
            <p:ph type="title"/>
          </p:nvPr>
        </p:nvSpPr>
        <p:spPr>
          <a:xfrm>
            <a:off x="33867" y="445532"/>
            <a:ext cx="9144000" cy="457200"/>
          </a:xfrm>
          <a:noFill/>
        </p:spPr>
        <p:txBody>
          <a:bodyPr>
            <a:normAutofit fontScale="90000"/>
          </a:bodyPr>
          <a:lstStyle/>
          <a:p>
            <a:r>
              <a:rPr lang="en-US" sz="2000" dirty="0"/>
              <a:t>Allergen-induced release of histamine by skin mast cells causes localized swelling (acute urticaria wheal and flare, allergy testing)</a:t>
            </a:r>
          </a:p>
        </p:txBody>
      </p:sp>
      <p:pic>
        <p:nvPicPr>
          <p:cNvPr id="7" name="Content Placeholder 6" descr="IMMUNESYSTEM5_fig14_35.jpg"/>
          <p:cNvPicPr>
            <a:picLocks noGrp="1" noChangeAspect="1"/>
          </p:cNvPicPr>
          <p:nvPr>
            <p:ph sz="quarter" idx="10"/>
          </p:nvPr>
        </p:nvPicPr>
        <p:blipFill rotWithShape="1">
          <a:blip r:embed="rId3">
            <a:extLst>
              <a:ext uri="{28A0092B-C50C-407E-A947-70E740481C1C}">
                <a14:useLocalDpi xmlns:a14="http://schemas.microsoft.com/office/drawing/2010/main" val="0"/>
              </a:ext>
            </a:extLst>
          </a:blip>
          <a:srcRect r="1712"/>
          <a:stretch>
            <a:fillRect/>
          </a:stretch>
        </p:blipFill>
        <p:spPr>
          <a:xfrm>
            <a:off x="342900" y="1828800"/>
            <a:ext cx="8425695" cy="3581274"/>
          </a:xfrm>
        </p:spPr>
      </p:pic>
      <p:sp>
        <p:nvSpPr>
          <p:cNvPr id="3" name="TextBox 2">
            <a:extLst>
              <a:ext uri="{FF2B5EF4-FFF2-40B4-BE49-F238E27FC236}">
                <a16:creationId xmlns:a16="http://schemas.microsoft.com/office/drawing/2014/main" id="{DB3F1DAB-613C-887E-360B-DE0E3AFC2474}"/>
              </a:ext>
            </a:extLst>
          </p:cNvPr>
          <p:cNvSpPr txBox="1"/>
          <p:nvPr/>
        </p:nvSpPr>
        <p:spPr>
          <a:xfrm>
            <a:off x="7848600" y="2286000"/>
            <a:ext cx="919995" cy="369332"/>
          </a:xfrm>
          <a:prstGeom prst="rect">
            <a:avLst/>
          </a:prstGeom>
          <a:noFill/>
        </p:spPr>
        <p:txBody>
          <a:bodyPr wrap="none" rtlCol="0">
            <a:spAutoFit/>
          </a:bodyPr>
          <a:lstStyle/>
          <a:p>
            <a:r>
              <a:rPr lang="en-US" sz="1800" dirty="0" err="1">
                <a:latin typeface="Calibri" panose="020F0502020204030204" pitchFamily="34" charset="0"/>
                <a:cs typeface="Calibri" panose="020F0502020204030204" pitchFamily="34" charset="0"/>
              </a:rPr>
              <a:t>agweed</a:t>
            </a:r>
            <a:endParaRPr lang="en-US" sz="1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EF04DF-DFAD-3947-9075-10A472ED135F}"/>
              </a:ext>
            </a:extLst>
          </p:cNvPr>
          <p:cNvSpPr txBox="1"/>
          <p:nvPr/>
        </p:nvSpPr>
        <p:spPr>
          <a:xfrm>
            <a:off x="7848600" y="3581400"/>
            <a:ext cx="638316" cy="369332"/>
          </a:xfrm>
          <a:prstGeom prst="rect">
            <a:avLst/>
          </a:prstGeom>
          <a:noFill/>
        </p:spPr>
        <p:txBody>
          <a:bodyPr wrap="none" rtlCol="0">
            <a:spAutoFit/>
          </a:bodyPr>
          <a:lstStyle/>
          <a:p>
            <a:r>
              <a:rPr lang="en-US" sz="1800" dirty="0" err="1">
                <a:latin typeface="Calibri" panose="020F0502020204030204" pitchFamily="34" charset="0"/>
                <a:cs typeface="Calibri" panose="020F0502020204030204" pitchFamily="34" charset="0"/>
              </a:rPr>
              <a:t>aline</a:t>
            </a:r>
            <a:endParaRPr lang="en-US" sz="1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21C015BD-BFFB-13A1-53B1-FEE4D6BC9156}"/>
              </a:ext>
            </a:extLst>
          </p:cNvPr>
          <p:cNvSpPr txBox="1"/>
          <p:nvPr/>
        </p:nvSpPr>
        <p:spPr>
          <a:xfrm>
            <a:off x="7874408" y="4784467"/>
            <a:ext cx="983987" cy="369332"/>
          </a:xfrm>
          <a:prstGeom prst="rect">
            <a:avLst/>
          </a:prstGeom>
          <a:noFill/>
        </p:spPr>
        <p:txBody>
          <a:bodyPr wrap="none" rtlCol="0">
            <a:spAutoFit/>
          </a:bodyPr>
          <a:lstStyle/>
          <a:p>
            <a:r>
              <a:rPr lang="en-US" sz="1800" dirty="0" err="1">
                <a:latin typeface="Calibri" panose="020F0502020204030204" pitchFamily="34" charset="0"/>
                <a:cs typeface="Calibri" panose="020F0502020204030204" pitchFamily="34" charset="0"/>
              </a:rPr>
              <a:t>istamine</a:t>
            </a:r>
            <a:endParaRPr lang="en-US" sz="1800" dirty="0">
              <a:latin typeface="Calibri" panose="020F0502020204030204" pitchFamily="34" charset="0"/>
              <a:cs typeface="Calibri" panose="020F0502020204030204" pitchFamily="34" charset="0"/>
            </a:endParaRPr>
          </a:p>
        </p:txBody>
      </p:sp>
      <p:sp>
        <p:nvSpPr>
          <p:cNvPr id="6" name="TextShape 2">
            <a:extLst>
              <a:ext uri="{FF2B5EF4-FFF2-40B4-BE49-F238E27FC236}">
                <a16:creationId xmlns:a16="http://schemas.microsoft.com/office/drawing/2014/main" id="{10974C42-4E7E-D5FC-54C4-D5AC5D428E72}"/>
              </a:ext>
            </a:extLst>
          </p:cNvPr>
          <p:cNvSpPr txBox="1"/>
          <p:nvPr/>
        </p:nvSpPr>
        <p:spPr>
          <a:xfrm>
            <a:off x="8077200" y="6406200"/>
            <a:ext cx="8640000" cy="451800"/>
          </a:xfrm>
          <a:prstGeom prst="rect">
            <a:avLst/>
          </a:prstGeom>
          <a:noFill/>
          <a:ln>
            <a:noFill/>
          </a:ln>
        </p:spPr>
        <p:txBody>
          <a:bodyPr lIns="90000" tIns="45000" rIns="90000" bIns="45000"/>
          <a:lstStyle/>
          <a:p>
            <a:r>
              <a:rPr lang="en-US" sz="1400" strike="noStrike" spc="-1" dirty="0">
                <a:latin typeface="Arial"/>
              </a:rPr>
              <a:t>Janeway</a:t>
            </a:r>
          </a:p>
        </p:txBody>
      </p:sp>
    </p:spTree>
    <p:extLst>
      <p:ext uri="{BB962C8B-B14F-4D97-AF65-F5344CB8AC3E}">
        <p14:creationId xmlns:p14="http://schemas.microsoft.com/office/powerpoint/2010/main" val="95040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F5FD61-E660-9441-B160-216DDCA80610}"/>
              </a:ext>
            </a:extLst>
          </p:cNvPr>
          <p:cNvSpPr/>
          <p:nvPr/>
        </p:nvSpPr>
        <p:spPr>
          <a:xfrm>
            <a:off x="204054" y="191777"/>
            <a:ext cx="8126291" cy="710194"/>
          </a:xfrm>
          <a:prstGeom prst="rect">
            <a:avLst/>
          </a:prstGeom>
        </p:spPr>
        <p:txBody>
          <a:bodyPr wrap="square">
            <a:spAutoFit/>
          </a:bodyPr>
          <a:lstStyle/>
          <a:p>
            <a:r>
              <a:rPr lang="en-US" sz="2000" b="1" dirty="0">
                <a:latin typeface="Calibri" panose="020F0502020204030204" pitchFamily="34" charset="0"/>
                <a:ea typeface="Calibri" panose="020F0502020204030204" pitchFamily="34" charset="0"/>
                <a:cs typeface="Calibri" panose="020F0502020204030204" pitchFamily="34" charset="0"/>
              </a:rPr>
              <a:t>Modern industrialized lifestyle factors trigger shifts in the commensal microbiota which are driving chronic disease</a:t>
            </a:r>
            <a:endParaRPr lang="en-US" sz="2000" b="1"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4B14B23-9C97-E04D-A4A0-B840DF958999}"/>
              </a:ext>
            </a:extLst>
          </p:cNvPr>
          <p:cNvSpPr txBox="1"/>
          <p:nvPr/>
        </p:nvSpPr>
        <p:spPr>
          <a:xfrm>
            <a:off x="4267200" y="6324600"/>
            <a:ext cx="4523482" cy="369332"/>
          </a:xfrm>
          <a:prstGeom prst="rect">
            <a:avLst/>
          </a:prstGeom>
          <a:noFill/>
        </p:spPr>
        <p:txBody>
          <a:bodyPr wrap="none" rtlCol="0">
            <a:spAutoFit/>
          </a:bodyPr>
          <a:lstStyle/>
          <a:p>
            <a:r>
              <a:rPr lang="en-US" sz="1800" dirty="0">
                <a:latin typeface="Calibri" panose="020F0502020204030204" pitchFamily="34" charset="0"/>
                <a:cs typeface="Calibri" panose="020F0502020204030204" pitchFamily="34" charset="0"/>
              </a:rPr>
              <a:t>Light and </a:t>
            </a:r>
            <a:r>
              <a:rPr lang="en-US" sz="1800" dirty="0" err="1">
                <a:latin typeface="Calibri" panose="020F0502020204030204" pitchFamily="34" charset="0"/>
                <a:cs typeface="Calibri" panose="020F0502020204030204" pitchFamily="34" charset="0"/>
              </a:rPr>
              <a:t>Nagler</a:t>
            </a:r>
            <a:r>
              <a:rPr lang="en-US" sz="1800" dirty="0">
                <a:latin typeface="Calibri" panose="020F0502020204030204" pitchFamily="34" charset="0"/>
                <a:cs typeface="Calibri" panose="020F0502020204030204" pitchFamily="34" charset="0"/>
              </a:rPr>
              <a:t>, </a:t>
            </a:r>
            <a:r>
              <a:rPr lang="en-US" sz="1800" i="1" dirty="0" err="1">
                <a:latin typeface="Calibri" panose="020F0502020204030204" pitchFamily="34" charset="0"/>
                <a:cs typeface="Calibri" panose="020F0502020204030204" pitchFamily="34" charset="0"/>
              </a:rPr>
              <a:t>Immuno</a:t>
            </a:r>
            <a:r>
              <a:rPr lang="en-US" sz="1800" i="1" dirty="0">
                <a:latin typeface="Calibri" panose="020F0502020204030204" pitchFamily="34" charset="0"/>
                <a:cs typeface="Calibri" panose="020F0502020204030204" pitchFamily="34" charset="0"/>
              </a:rPr>
              <a:t>. Rev.</a:t>
            </a:r>
            <a:r>
              <a:rPr lang="en-US" sz="1800" dirty="0">
                <a:latin typeface="Calibri" panose="020F0502020204030204" pitchFamily="34" charset="0"/>
                <a:cs typeface="Calibri" panose="020F0502020204030204" pitchFamily="34" charset="0"/>
              </a:rPr>
              <a:t> 2024, 326; 203</a:t>
            </a:r>
          </a:p>
        </p:txBody>
      </p:sp>
      <p:pic>
        <p:nvPicPr>
          <p:cNvPr id="8" name="Picture 7" descr="A diagram of a person's body&#10;&#10;Description automatically generated">
            <a:extLst>
              <a:ext uri="{FF2B5EF4-FFF2-40B4-BE49-F238E27FC236}">
                <a16:creationId xmlns:a16="http://schemas.microsoft.com/office/drawing/2014/main" id="{67212CAA-8F9D-894F-4C71-8721861755B2}"/>
              </a:ext>
            </a:extLst>
          </p:cNvPr>
          <p:cNvPicPr>
            <a:picLocks noChangeAspect="1"/>
          </p:cNvPicPr>
          <p:nvPr/>
        </p:nvPicPr>
        <p:blipFill>
          <a:blip r:embed="rId2"/>
          <a:stretch>
            <a:fillRect/>
          </a:stretch>
        </p:blipFill>
        <p:spPr>
          <a:xfrm>
            <a:off x="1600200" y="1066800"/>
            <a:ext cx="6133281" cy="4846320"/>
          </a:xfrm>
          <a:prstGeom prst="rect">
            <a:avLst/>
          </a:prstGeom>
        </p:spPr>
      </p:pic>
    </p:spTree>
    <p:extLst>
      <p:ext uri="{BB962C8B-B14F-4D97-AF65-F5344CB8AC3E}">
        <p14:creationId xmlns:p14="http://schemas.microsoft.com/office/powerpoint/2010/main" val="2652895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10FFDA-8EE0-B683-745C-D82A5DA50FC0}"/>
              </a:ext>
            </a:extLst>
          </p:cNvPr>
          <p:cNvSpPr>
            <a:spLocks noGrp="1"/>
          </p:cNvSpPr>
          <p:nvPr>
            <p:ph idx="1"/>
          </p:nvPr>
        </p:nvSpPr>
        <p:spPr>
          <a:xfrm>
            <a:off x="298407" y="370996"/>
            <a:ext cx="8689086" cy="5756500"/>
          </a:xfrm>
        </p:spPr>
        <p:txBody>
          <a:bodyPr/>
          <a:lstStyle/>
          <a:p>
            <a:r>
              <a:rPr lang="en-US" sz="1846" b="1" dirty="0" err="1">
                <a:latin typeface="Calibri" panose="020F0502020204030204" pitchFamily="34" charset="0"/>
                <a:cs typeface="Calibri" panose="020F0502020204030204" pitchFamily="34" charset="0"/>
              </a:rPr>
              <a:t>ROR</a:t>
            </a:r>
            <a:r>
              <a:rPr lang="en-US" sz="1846" b="1" dirty="0" err="1">
                <a:latin typeface="Symbol" pitchFamily="2" charset="2"/>
                <a:cs typeface="Calibri" panose="020F0502020204030204" pitchFamily="34" charset="0"/>
              </a:rPr>
              <a:t>g</a:t>
            </a:r>
            <a:r>
              <a:rPr lang="en-US" sz="1846" b="1" dirty="0" err="1">
                <a:latin typeface="Calibri" panose="020F0502020204030204" pitchFamily="34" charset="0"/>
                <a:cs typeface="Calibri" panose="020F0502020204030204" pitchFamily="34" charset="0"/>
              </a:rPr>
              <a:t>t</a:t>
            </a:r>
            <a:r>
              <a:rPr lang="en-US" sz="1846" b="1" baseline="30000" dirty="0">
                <a:latin typeface="Calibri" panose="020F0502020204030204" pitchFamily="34" charset="0"/>
                <a:cs typeface="Calibri" panose="020F0502020204030204" pitchFamily="34" charset="0"/>
              </a:rPr>
              <a:t>+</a:t>
            </a:r>
            <a:r>
              <a:rPr lang="en-US" sz="1846" b="1" dirty="0">
                <a:latin typeface="Calibri" panose="020F0502020204030204" pitchFamily="34" charset="0"/>
                <a:cs typeface="Calibri" panose="020F0502020204030204" pitchFamily="34" charset="0"/>
              </a:rPr>
              <a:t> APC (Thetis Cells, Janus Cell, ILC3, </a:t>
            </a:r>
            <a:r>
              <a:rPr lang="en-US" sz="1846" b="1" dirty="0" err="1">
                <a:latin typeface="Calibri" panose="020F0502020204030204" pitchFamily="34" charset="0"/>
                <a:cs typeface="Calibri" panose="020F0502020204030204" pitchFamily="34" charset="0"/>
              </a:rPr>
              <a:t>etc</a:t>
            </a:r>
            <a:r>
              <a:rPr lang="en-US" sz="1846" b="1" dirty="0">
                <a:latin typeface="Calibri" panose="020F0502020204030204" pitchFamily="34" charset="0"/>
                <a:cs typeface="Calibri" panose="020F0502020204030204" pitchFamily="34" charset="0"/>
              </a:rPr>
              <a:t>) are most abundant around </a:t>
            </a:r>
          </a:p>
          <a:p>
            <a:r>
              <a:rPr lang="en-US" sz="1846" b="1" dirty="0">
                <a:latin typeface="Calibri" panose="020F0502020204030204" pitchFamily="34" charset="0"/>
                <a:cs typeface="Calibri" panose="020F0502020204030204" pitchFamily="34" charset="0"/>
              </a:rPr>
              <a:t>weaning and are critical for inducing tolerance to dietary antigens</a:t>
            </a:r>
          </a:p>
        </p:txBody>
      </p:sp>
      <p:sp>
        <p:nvSpPr>
          <p:cNvPr id="3" name="TextBox 2">
            <a:extLst>
              <a:ext uri="{FF2B5EF4-FFF2-40B4-BE49-F238E27FC236}">
                <a16:creationId xmlns:a16="http://schemas.microsoft.com/office/drawing/2014/main" id="{7944E0EF-CA3E-CEDB-71FB-B17ABCDCAA13}"/>
              </a:ext>
            </a:extLst>
          </p:cNvPr>
          <p:cNvSpPr txBox="1"/>
          <p:nvPr/>
        </p:nvSpPr>
        <p:spPr>
          <a:xfrm>
            <a:off x="4472430" y="2795954"/>
            <a:ext cx="184731" cy="433196"/>
          </a:xfrm>
          <a:prstGeom prst="rect">
            <a:avLst/>
          </a:prstGeom>
          <a:noFill/>
        </p:spPr>
        <p:txBody>
          <a:bodyPr wrap="none" rtlCol="0">
            <a:spAutoFit/>
          </a:bodyPr>
          <a:lstStyle/>
          <a:p>
            <a:endParaRPr lang="en-US" sz="2215" dirty="0"/>
          </a:p>
        </p:txBody>
      </p:sp>
      <p:pic>
        <p:nvPicPr>
          <p:cNvPr id="5" name="Graphic 4">
            <a:extLst>
              <a:ext uri="{FF2B5EF4-FFF2-40B4-BE49-F238E27FC236}">
                <a16:creationId xmlns:a16="http://schemas.microsoft.com/office/drawing/2014/main" id="{A6D5DB1C-671B-15BA-F17B-654548FBB9A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9600" y="1241559"/>
            <a:ext cx="5317588" cy="5205532"/>
          </a:xfrm>
          <a:prstGeom prst="rect">
            <a:avLst/>
          </a:prstGeom>
        </p:spPr>
      </p:pic>
      <p:sp>
        <p:nvSpPr>
          <p:cNvPr id="4" name="TextBox 3">
            <a:extLst>
              <a:ext uri="{FF2B5EF4-FFF2-40B4-BE49-F238E27FC236}">
                <a16:creationId xmlns:a16="http://schemas.microsoft.com/office/drawing/2014/main" id="{57C19442-5423-2143-62CB-3D337DB2465F}"/>
              </a:ext>
            </a:extLst>
          </p:cNvPr>
          <p:cNvSpPr txBox="1"/>
          <p:nvPr/>
        </p:nvSpPr>
        <p:spPr>
          <a:xfrm>
            <a:off x="6477000" y="6472335"/>
            <a:ext cx="4902811"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Johansson, C. </a:t>
            </a:r>
            <a:r>
              <a:rPr lang="en-US" sz="1400" i="1" dirty="0">
                <a:latin typeface="Arial" panose="020B0604020202020204" pitchFamily="34" charset="0"/>
                <a:cs typeface="Arial" panose="020B0604020202020204" pitchFamily="34" charset="0"/>
              </a:rPr>
              <a:t>Science</a:t>
            </a:r>
            <a:r>
              <a:rPr lang="en-US" sz="1400" dirty="0">
                <a:latin typeface="Arial" panose="020B0604020202020204" pitchFamily="34" charset="0"/>
                <a:cs typeface="Arial" panose="020B0604020202020204" pitchFamily="34" charset="0"/>
              </a:rPr>
              <a:t> 2025</a:t>
            </a:r>
          </a:p>
        </p:txBody>
      </p:sp>
    </p:spTree>
    <p:extLst>
      <p:ext uri="{BB962C8B-B14F-4D97-AF65-F5344CB8AC3E}">
        <p14:creationId xmlns:p14="http://schemas.microsoft.com/office/powerpoint/2010/main" val="20800029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F882DA8-0856-7DD7-8FA4-38D8684CB340}"/>
              </a:ext>
            </a:extLst>
          </p:cNvPr>
          <p:cNvSpPr>
            <a:spLocks noGrp="1"/>
          </p:cNvSpPr>
          <p:nvPr>
            <p:ph type="title" idx="4294967295"/>
          </p:nvPr>
        </p:nvSpPr>
        <p:spPr/>
        <p:txBody>
          <a:bodyPr/>
          <a:lstStyle/>
          <a:p>
            <a:r>
              <a:rPr lang="da-GL" dirty="0"/>
              <a:t> </a:t>
            </a:r>
          </a:p>
        </p:txBody>
      </p:sp>
      <p:pic>
        <p:nvPicPr>
          <p:cNvPr id="6" name="Content Placeholder 5" descr="A table lists the treatments for allergic diseases in clinical use. The table has six rows and three columns. The column header reads, Target, Mechanism of treatment, and Specific approach."/>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37708" y="762000"/>
            <a:ext cx="5820948" cy="3617830"/>
          </a:xfrm>
        </p:spPr>
      </p:pic>
      <p:graphicFrame>
        <p:nvGraphicFramePr>
          <p:cNvPr id="3" name="Table 2" descr="Table" hidden="1">
            <a:extLst>
              <a:ext uri="{FF2B5EF4-FFF2-40B4-BE49-F238E27FC236}">
                <a16:creationId xmlns:a16="http://schemas.microsoft.com/office/drawing/2014/main" id="{1792084A-82C3-9D34-4CD5-C6EE067647CD}"/>
              </a:ext>
            </a:extLst>
          </p:cNvPr>
          <p:cNvGraphicFramePr>
            <a:graphicFrameLocks noGrp="1"/>
          </p:cNvGraphicFramePr>
          <p:nvPr/>
        </p:nvGraphicFramePr>
        <p:xfrm>
          <a:off x="2282428" y="2404229"/>
          <a:ext cx="4579144" cy="2907983"/>
        </p:xfrm>
        <a:graphic>
          <a:graphicData uri="http://schemas.openxmlformats.org/drawingml/2006/table">
            <a:tbl>
              <a:tblPr firstRow="1" firstCol="1" bandRow="1">
                <a:tableStyleId>{073A0DAA-6AF3-43AB-8588-CEC1D06C72B9}</a:tableStyleId>
              </a:tblPr>
              <a:tblGrid>
                <a:gridCol w="1021556">
                  <a:extLst>
                    <a:ext uri="{9D8B030D-6E8A-4147-A177-3AD203B41FA5}">
                      <a16:colId xmlns:a16="http://schemas.microsoft.com/office/drawing/2014/main" val="655517554"/>
                    </a:ext>
                  </a:extLst>
                </a:gridCol>
                <a:gridCol w="1753553">
                  <a:extLst>
                    <a:ext uri="{9D8B030D-6E8A-4147-A177-3AD203B41FA5}">
                      <a16:colId xmlns:a16="http://schemas.microsoft.com/office/drawing/2014/main" val="852285059"/>
                    </a:ext>
                  </a:extLst>
                </a:gridCol>
                <a:gridCol w="1804035">
                  <a:extLst>
                    <a:ext uri="{9D8B030D-6E8A-4147-A177-3AD203B41FA5}">
                      <a16:colId xmlns:a16="http://schemas.microsoft.com/office/drawing/2014/main" val="1779976672"/>
                    </a:ext>
                  </a:extLst>
                </a:gridCol>
              </a:tblGrid>
              <a:tr h="357188">
                <a:tc>
                  <a:txBody>
                    <a:bodyPr/>
                    <a:lstStyle/>
                    <a:p>
                      <a:pPr marL="0" marR="0" algn="ctr" fontAlgn="ctr">
                        <a:spcBef>
                          <a:spcPts val="0"/>
                        </a:spcBef>
                        <a:spcAft>
                          <a:spcPts val="0"/>
                        </a:spcAft>
                      </a:pPr>
                      <a:r>
                        <a:rPr lang="en-US" sz="800">
                          <a:effectLst/>
                        </a:rPr>
                        <a:t>Target</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Mechanism of treatment</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Specific approach</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extLst>
                  <a:ext uri="{0D108BD9-81ED-4DB2-BD59-A6C34878D82A}">
                    <a16:rowId xmlns:a16="http://schemas.microsoft.com/office/drawing/2014/main" val="3198744624"/>
                  </a:ext>
                </a:extLst>
              </a:tr>
              <a:tr h="334328">
                <a:tc>
                  <a:txBody>
                    <a:bodyPr/>
                    <a:lstStyle/>
                    <a:p>
                      <a:pPr marL="0" marR="0" algn="ctr" fontAlgn="ctr">
                        <a:spcBef>
                          <a:spcPts val="0"/>
                        </a:spcBef>
                        <a:spcAft>
                          <a:spcPts val="0"/>
                        </a:spcAft>
                      </a:pPr>
                      <a:r>
                        <a:rPr lang="en-US" sz="800">
                          <a:effectLst/>
                        </a:rPr>
                        <a:t>In clinical use</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In clinical use</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In clinical use</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extLst>
                  <a:ext uri="{0D108BD9-81ED-4DB2-BD59-A6C34878D82A}">
                    <a16:rowId xmlns:a16="http://schemas.microsoft.com/office/drawing/2014/main" val="3375460545"/>
                  </a:ext>
                </a:extLst>
              </a:tr>
              <a:tr h="751999">
                <a:tc>
                  <a:txBody>
                    <a:bodyPr/>
                    <a:lstStyle/>
                    <a:p>
                      <a:pPr marL="0" marR="0" algn="ctr" fontAlgn="ctr">
                        <a:spcBef>
                          <a:spcPts val="0"/>
                        </a:spcBef>
                        <a:spcAft>
                          <a:spcPts val="0"/>
                        </a:spcAft>
                      </a:pPr>
                      <a:r>
                        <a:rPr lang="en-US" sz="800">
                          <a:effectLst/>
                        </a:rPr>
                        <a:t>Mediator action</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Inhibit effects of mediators on specific receptors</a:t>
                      </a:r>
                      <a:br>
                        <a:rPr lang="en-US" sz="800">
                          <a:effectLst/>
                        </a:rPr>
                      </a:br>
                      <a:r>
                        <a:rPr lang="en-US" sz="800">
                          <a:effectLst/>
                        </a:rPr>
                        <a:t>Inhibit synthesis of specific mediators</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Antihistamines,  beta agonists Leukotriene receptor blockers Lipoxygenase inhibitors</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extLst>
                  <a:ext uri="{0D108BD9-81ED-4DB2-BD59-A6C34878D82A}">
                    <a16:rowId xmlns:a16="http://schemas.microsoft.com/office/drawing/2014/main" val="148550443"/>
                  </a:ext>
                </a:extLst>
              </a:tr>
              <a:tr h="535781">
                <a:tc>
                  <a:txBody>
                    <a:bodyPr/>
                    <a:lstStyle/>
                    <a:p>
                      <a:pPr marL="0" marR="0" algn="ctr" fontAlgn="ctr">
                        <a:spcBef>
                          <a:spcPts val="0"/>
                        </a:spcBef>
                        <a:spcAft>
                          <a:spcPts val="0"/>
                        </a:spcAft>
                      </a:pPr>
                      <a:r>
                        <a:rPr lang="en-US" sz="800">
                          <a:effectLst/>
                        </a:rPr>
                        <a:t>Chronic inflammatory reactions</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General anti-inflammatory effects</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Corticosteroids</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extLst>
                  <a:ext uri="{0D108BD9-81ED-4DB2-BD59-A6C34878D82A}">
                    <a16:rowId xmlns:a16="http://schemas.microsoft.com/office/drawing/2014/main" val="1517069131"/>
                  </a:ext>
                </a:extLst>
              </a:tr>
              <a:tr h="357188">
                <a:tc>
                  <a:txBody>
                    <a:bodyPr/>
                    <a:lstStyle/>
                    <a:p>
                      <a:pPr marL="0" marR="0" algn="ctr" fontAlgn="ctr">
                        <a:spcBef>
                          <a:spcPts val="0"/>
                        </a:spcBef>
                        <a:spcAft>
                          <a:spcPts val="0"/>
                        </a:spcAft>
                      </a:pPr>
                      <a:r>
                        <a:rPr lang="en-US" sz="800">
                          <a:effectLst/>
                        </a:rPr>
                        <a:t>T H 2 response</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Induction of regulatory T cells</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Desensitization therapy by</a:t>
                      </a:r>
                      <a:br>
                        <a:rPr lang="en-US" sz="800">
                          <a:effectLst/>
                        </a:rPr>
                      </a:br>
                      <a:r>
                        <a:rPr lang="en-US" sz="800">
                          <a:effectLst/>
                        </a:rPr>
                        <a:t>injections of specific antigen</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extLst>
                  <a:ext uri="{0D108BD9-81ED-4DB2-BD59-A6C34878D82A}">
                    <a16:rowId xmlns:a16="http://schemas.microsoft.com/office/drawing/2014/main" val="303848801"/>
                  </a:ext>
                </a:extLst>
              </a:tr>
              <a:tr h="571500">
                <a:tc>
                  <a:txBody>
                    <a:bodyPr/>
                    <a:lstStyle/>
                    <a:p>
                      <a:pPr marL="0" marR="0" algn="ctr" fontAlgn="ctr">
                        <a:spcBef>
                          <a:spcPts val="0"/>
                        </a:spcBef>
                        <a:spcAft>
                          <a:spcPts val="0"/>
                        </a:spcAft>
                      </a:pPr>
                      <a:r>
                        <a:rPr lang="en-US" sz="800">
                          <a:effectLst/>
                        </a:rPr>
                        <a:t>l g E binding to mast cell</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a:effectLst/>
                        </a:rPr>
                        <a:t>Bind to l g E F e region and prevent l g E binding to F e receptors on mast cells</a:t>
                      </a:r>
                      <a:endParaRPr lang="da-GL" sz="80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tc>
                  <a:txBody>
                    <a:bodyPr/>
                    <a:lstStyle/>
                    <a:p>
                      <a:pPr marL="0" marR="0" algn="ctr" fontAlgn="ctr">
                        <a:spcBef>
                          <a:spcPts val="0"/>
                        </a:spcBef>
                        <a:spcAft>
                          <a:spcPts val="0"/>
                        </a:spcAft>
                      </a:pPr>
                      <a:r>
                        <a:rPr lang="en-US" sz="800" dirty="0">
                          <a:effectLst/>
                        </a:rPr>
                        <a:t>Anti I g E antibodies (omalizumab)</a:t>
                      </a:r>
                      <a:endParaRPr lang="da-GL" sz="800" dirty="0">
                        <a:effectLst/>
                        <a:latin typeface="Calibri" panose="020F0502020204030204" pitchFamily="34" charset="0"/>
                        <a:ea typeface="SimSun" panose="02010600030101010101" pitchFamily="2" charset="-122"/>
                        <a:cs typeface="Times New Roman" panose="02020603050405020304" pitchFamily="18" charset="0"/>
                      </a:endParaRPr>
                    </a:p>
                  </a:txBody>
                  <a:tcPr marL="51435" marR="51435" marT="0" marB="0" anchor="ctr"/>
                </a:tc>
                <a:extLst>
                  <a:ext uri="{0D108BD9-81ED-4DB2-BD59-A6C34878D82A}">
                    <a16:rowId xmlns:a16="http://schemas.microsoft.com/office/drawing/2014/main" val="341912792"/>
                  </a:ext>
                </a:extLst>
              </a:tr>
            </a:tbl>
          </a:graphicData>
        </a:graphic>
      </p:graphicFrame>
      <p:sp>
        <p:nvSpPr>
          <p:cNvPr id="4" name="TextBox 3">
            <a:extLst>
              <a:ext uri="{FF2B5EF4-FFF2-40B4-BE49-F238E27FC236}">
                <a16:creationId xmlns:a16="http://schemas.microsoft.com/office/drawing/2014/main" id="{2FD13F18-6255-E640-B5BB-67B194E59A51}"/>
              </a:ext>
            </a:extLst>
          </p:cNvPr>
          <p:cNvSpPr txBox="1"/>
          <p:nvPr/>
        </p:nvSpPr>
        <p:spPr>
          <a:xfrm>
            <a:off x="48768" y="21336"/>
            <a:ext cx="8601329" cy="1015663"/>
          </a:xfrm>
          <a:prstGeom prst="rect">
            <a:avLst/>
          </a:prstGeom>
          <a:noFill/>
        </p:spPr>
        <p:txBody>
          <a:bodyPr wrap="none" rtlCol="0">
            <a:spAutoFit/>
          </a:bodyPr>
          <a:lstStyle/>
          <a:p>
            <a:r>
              <a:rPr lang="en-US" altLang="en-US" sz="2000" b="1" dirty="0">
                <a:solidFill>
                  <a:schemeClr val="tx1"/>
                </a:solidFill>
                <a:latin typeface="Calibri" panose="020F0502020204030204" pitchFamily="34" charset="0"/>
                <a:cs typeface="Calibri" panose="020F0502020204030204" pitchFamily="34" charset="0"/>
              </a:rPr>
              <a:t>IgE-mediated allergic disease can be treated by inhibiting effector pathways </a:t>
            </a:r>
          </a:p>
          <a:p>
            <a:r>
              <a:rPr lang="en-US" altLang="en-US" sz="2000" b="1" dirty="0">
                <a:solidFill>
                  <a:schemeClr val="tx1"/>
                </a:solidFill>
                <a:latin typeface="Calibri" panose="020F0502020204030204" pitchFamily="34" charset="0"/>
                <a:cs typeface="Calibri" panose="020F0502020204030204" pitchFamily="34" charset="0"/>
              </a:rPr>
              <a:t>or by desensitization techniques that aim at restoring </a:t>
            </a:r>
            <a:r>
              <a:rPr lang="en-US" altLang="en-US" sz="2000" b="1" dirty="0">
                <a:latin typeface="Calibri" panose="020F0502020204030204" pitchFamily="34" charset="0"/>
                <a:cs typeface="Calibri" panose="020F0502020204030204" pitchFamily="34" charset="0"/>
              </a:rPr>
              <a:t>immunolo</a:t>
            </a:r>
            <a:r>
              <a:rPr lang="en-US" altLang="en-US" sz="2000" b="1" dirty="0">
                <a:solidFill>
                  <a:schemeClr val="tx1"/>
                </a:solidFill>
                <a:latin typeface="Calibri" panose="020F0502020204030204" pitchFamily="34" charset="0"/>
                <a:cs typeface="Calibri" panose="020F0502020204030204" pitchFamily="34" charset="0"/>
              </a:rPr>
              <a:t>gical tolerance </a:t>
            </a:r>
          </a:p>
          <a:p>
            <a:r>
              <a:rPr lang="en-US" altLang="en-US" sz="2000" b="1" dirty="0">
                <a:solidFill>
                  <a:schemeClr val="tx1"/>
                </a:solidFill>
                <a:latin typeface="Calibri" panose="020F0502020204030204" pitchFamily="34" charset="0"/>
                <a:cs typeface="Calibri" panose="020F0502020204030204" pitchFamily="34" charset="0"/>
              </a:rPr>
              <a:t>to the allergen</a:t>
            </a:r>
            <a:endParaRPr lang="en-US" sz="2000" b="1" dirty="0"/>
          </a:p>
        </p:txBody>
      </p:sp>
      <p:sp>
        <p:nvSpPr>
          <p:cNvPr id="5" name="TextShape 2">
            <a:extLst>
              <a:ext uri="{FF2B5EF4-FFF2-40B4-BE49-F238E27FC236}">
                <a16:creationId xmlns:a16="http://schemas.microsoft.com/office/drawing/2014/main" id="{D6401E81-4763-F1FE-6A51-01262E895B1F}"/>
              </a:ext>
            </a:extLst>
          </p:cNvPr>
          <p:cNvSpPr txBox="1"/>
          <p:nvPr/>
        </p:nvSpPr>
        <p:spPr>
          <a:xfrm>
            <a:off x="8001000" y="5870100"/>
            <a:ext cx="8640000" cy="451800"/>
          </a:xfrm>
          <a:prstGeom prst="rect">
            <a:avLst/>
          </a:prstGeom>
          <a:noFill/>
          <a:ln>
            <a:noFill/>
          </a:ln>
        </p:spPr>
        <p:txBody>
          <a:bodyPr lIns="90000" tIns="45000" rIns="90000" bIns="45000"/>
          <a:lstStyle/>
          <a:p>
            <a:r>
              <a:rPr lang="en-US" sz="1400" strike="noStrike" spc="-1" dirty="0">
                <a:latin typeface="Arial"/>
              </a:rPr>
              <a:t>Janeway</a:t>
            </a:r>
          </a:p>
        </p:txBody>
      </p:sp>
      <p:pic>
        <p:nvPicPr>
          <p:cNvPr id="7" name="Picture 4">
            <a:extLst>
              <a:ext uri="{FF2B5EF4-FFF2-40B4-BE49-F238E27FC236}">
                <a16:creationId xmlns:a16="http://schemas.microsoft.com/office/drawing/2014/main" id="{0D99303C-37AF-FE1E-B26E-E3D360089A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4550663"/>
            <a:ext cx="4615912" cy="22860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Text Box 3">
            <a:extLst>
              <a:ext uri="{FF2B5EF4-FFF2-40B4-BE49-F238E27FC236}">
                <a16:creationId xmlns:a16="http://schemas.microsoft.com/office/drawing/2014/main" id="{06F7FD54-FD76-0A6F-08C6-CE992663F3FA}"/>
              </a:ext>
            </a:extLst>
          </p:cNvPr>
          <p:cNvSpPr txBox="1">
            <a:spLocks noChangeArrowheads="1"/>
          </p:cNvSpPr>
          <p:nvPr/>
        </p:nvSpPr>
        <p:spPr bwMode="auto">
          <a:xfrm>
            <a:off x="6705600" y="6321900"/>
            <a:ext cx="8640763" cy="212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ct val="200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32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1pPr>
            <a:lvl2pPr marL="742950" indent="-285750">
              <a:spcBef>
                <a:spcPct val="200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8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2pPr>
            <a:lvl3pPr marL="1143000" indent="-228600">
              <a:spcBef>
                <a:spcPct val="200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a:spcBef>
                <a:spcPct val="200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4pPr>
            <a:lvl5pPr marL="2057400" indent="-228600">
              <a:spcBef>
                <a:spcPct val="20000"/>
              </a:spcBef>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5pPr>
            <a:lvl6pPr marL="25146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6pPr>
            <a:lvl7pPr marL="29718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7pPr>
            <a:lvl8pPr marL="34290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8pPr>
            <a:lvl9pPr marL="3886200" indent="-228600" eaLnBrk="0" fontAlgn="base" hangingPunct="0">
              <a:spcBef>
                <a:spcPct val="20000"/>
              </a:spcBef>
              <a:spcAft>
                <a:spcPct val="0"/>
              </a:spcAft>
              <a:buChar char="»"/>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9pPr>
          </a:lstStyle>
          <a:p>
            <a:pPr>
              <a:spcBef>
                <a:spcPct val="0"/>
              </a:spcBef>
              <a:buFontTx/>
              <a:buNone/>
            </a:pPr>
            <a:r>
              <a:rPr lang="en-US" altLang="en-US" sz="1400" dirty="0">
                <a:latin typeface="Arial" panose="020B0604020202020204" pitchFamily="34" charset="0"/>
                <a:cs typeface="Arial" panose="020B0604020202020204" pitchFamily="34" charset="0"/>
              </a:rPr>
              <a:t>Sampath at al </a:t>
            </a:r>
            <a:r>
              <a:rPr lang="en-US" altLang="en-US" sz="1400" i="1" dirty="0">
                <a:latin typeface="Arial" panose="020B0604020202020204" pitchFamily="34" charset="0"/>
                <a:cs typeface="Arial" panose="020B0604020202020204" pitchFamily="34" charset="0"/>
              </a:rPr>
              <a:t>Allergy </a:t>
            </a:r>
            <a:r>
              <a:rPr lang="en-US" altLang="en-US" sz="1400" dirty="0">
                <a:latin typeface="Arial" panose="020B0604020202020204" pitchFamily="34" charset="0"/>
                <a:cs typeface="Arial" panose="020B0604020202020204" pitchFamily="34" charset="0"/>
              </a:rPr>
              <a:t>2020</a:t>
            </a:r>
            <a:endParaRPr lang="en-US" altLang="en-US" sz="1400" b="1" dirty="0">
              <a:solidFill>
                <a:srgbClr val="0054A6"/>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F4323755-CDE9-EFC8-A0DE-39045526A73C}"/>
              </a:ext>
            </a:extLst>
          </p:cNvPr>
          <p:cNvPicPr>
            <a:picLocks noChangeAspect="1"/>
          </p:cNvPicPr>
          <p:nvPr/>
        </p:nvPicPr>
        <p:blipFill rotWithShape="1">
          <a:blip r:embed="rId5"/>
          <a:srcRect t="17375" b="18275"/>
          <a:stretch/>
        </p:blipFill>
        <p:spPr>
          <a:xfrm>
            <a:off x="561669" y="1857999"/>
            <a:ext cx="2181426" cy="1871664"/>
          </a:xfrm>
          <a:prstGeom prst="rect">
            <a:avLst/>
          </a:prstGeom>
        </p:spPr>
      </p:pic>
    </p:spTree>
    <p:extLst>
      <p:ext uri="{BB962C8B-B14F-4D97-AF65-F5344CB8AC3E}">
        <p14:creationId xmlns:p14="http://schemas.microsoft.com/office/powerpoint/2010/main" val="37864584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device&#10;&#10;Description automatically generated">
            <a:extLst>
              <a:ext uri="{FF2B5EF4-FFF2-40B4-BE49-F238E27FC236}">
                <a16:creationId xmlns:a16="http://schemas.microsoft.com/office/drawing/2014/main" id="{B9A0010B-D34D-F041-8D04-4A555A22803B}"/>
              </a:ext>
            </a:extLst>
          </p:cNvPr>
          <p:cNvPicPr>
            <a:picLocks noChangeAspect="1"/>
          </p:cNvPicPr>
          <p:nvPr/>
        </p:nvPicPr>
        <p:blipFill>
          <a:blip r:embed="rId2"/>
          <a:stretch>
            <a:fillRect/>
          </a:stretch>
        </p:blipFill>
        <p:spPr>
          <a:xfrm>
            <a:off x="-32707" y="732265"/>
            <a:ext cx="6451600" cy="5816600"/>
          </a:xfrm>
          <a:prstGeom prst="rect">
            <a:avLst/>
          </a:prstGeom>
        </p:spPr>
      </p:pic>
      <p:sp>
        <p:nvSpPr>
          <p:cNvPr id="7" name="TextBox 6">
            <a:extLst>
              <a:ext uri="{FF2B5EF4-FFF2-40B4-BE49-F238E27FC236}">
                <a16:creationId xmlns:a16="http://schemas.microsoft.com/office/drawing/2014/main" id="{149918BC-2ADD-404F-947F-5CBE36385979}"/>
              </a:ext>
            </a:extLst>
          </p:cNvPr>
          <p:cNvSpPr txBox="1"/>
          <p:nvPr/>
        </p:nvSpPr>
        <p:spPr>
          <a:xfrm>
            <a:off x="-83470" y="2297107"/>
            <a:ext cx="1546962" cy="400110"/>
          </a:xfrm>
          <a:prstGeom prst="rect">
            <a:avLst/>
          </a:prstGeom>
          <a:noFill/>
          <a:ln>
            <a:solidFill>
              <a:schemeClr val="accent1"/>
            </a:solidFill>
          </a:ln>
        </p:spPr>
        <p:txBody>
          <a:bodyPr wrap="none" rtlCol="0">
            <a:spAutoFit/>
          </a:bodyPr>
          <a:lstStyle/>
          <a:p>
            <a:r>
              <a:rPr lang="en-US" sz="2000" dirty="0" err="1">
                <a:solidFill>
                  <a:srgbClr val="C00000"/>
                </a:solidFill>
                <a:latin typeface="+mn-lt"/>
              </a:rPr>
              <a:t>Tezepelumab</a:t>
            </a:r>
            <a:endParaRPr lang="en-US" sz="2000" dirty="0">
              <a:solidFill>
                <a:srgbClr val="C00000"/>
              </a:solidFill>
              <a:latin typeface="+mn-lt"/>
            </a:endParaRPr>
          </a:p>
        </p:txBody>
      </p:sp>
      <p:cxnSp>
        <p:nvCxnSpPr>
          <p:cNvPr id="9" name="Straight Arrow Connector 8">
            <a:extLst>
              <a:ext uri="{FF2B5EF4-FFF2-40B4-BE49-F238E27FC236}">
                <a16:creationId xmlns:a16="http://schemas.microsoft.com/office/drawing/2014/main" id="{0B395B42-89B2-B34A-806E-443CA17F98A6}"/>
              </a:ext>
            </a:extLst>
          </p:cNvPr>
          <p:cNvCxnSpPr/>
          <p:nvPr/>
        </p:nvCxnSpPr>
        <p:spPr>
          <a:xfrm flipV="1">
            <a:off x="690011" y="2249045"/>
            <a:ext cx="348605" cy="1002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C75CC3B4-E5B3-8B4E-A91A-14EF7B492450}"/>
              </a:ext>
            </a:extLst>
          </p:cNvPr>
          <p:cNvSpPr txBox="1"/>
          <p:nvPr/>
        </p:nvSpPr>
        <p:spPr>
          <a:xfrm>
            <a:off x="3588301" y="2210753"/>
            <a:ext cx="1398140" cy="707886"/>
          </a:xfrm>
          <a:prstGeom prst="rect">
            <a:avLst/>
          </a:prstGeom>
          <a:noFill/>
          <a:ln>
            <a:solidFill>
              <a:schemeClr val="accent1"/>
            </a:solidFill>
          </a:ln>
        </p:spPr>
        <p:txBody>
          <a:bodyPr wrap="none" rtlCol="0">
            <a:spAutoFit/>
          </a:bodyPr>
          <a:lstStyle/>
          <a:p>
            <a:r>
              <a:rPr lang="en-US" sz="2000" dirty="0" err="1">
                <a:solidFill>
                  <a:srgbClr val="C00000"/>
                </a:solidFill>
                <a:latin typeface="+mn-lt"/>
              </a:rPr>
              <a:t>Etokimab</a:t>
            </a:r>
            <a:endParaRPr lang="en-US" sz="2000" dirty="0">
              <a:solidFill>
                <a:srgbClr val="C00000"/>
              </a:solidFill>
              <a:latin typeface="+mn-lt"/>
            </a:endParaRPr>
          </a:p>
          <a:p>
            <a:r>
              <a:rPr lang="en-US" sz="2000" dirty="0">
                <a:solidFill>
                  <a:srgbClr val="C00000"/>
                </a:solidFill>
                <a:latin typeface="+mn-lt"/>
              </a:rPr>
              <a:t>REGN3500</a:t>
            </a:r>
          </a:p>
        </p:txBody>
      </p:sp>
      <p:cxnSp>
        <p:nvCxnSpPr>
          <p:cNvPr id="12" name="Straight Arrow Connector 11">
            <a:extLst>
              <a:ext uri="{FF2B5EF4-FFF2-40B4-BE49-F238E27FC236}">
                <a16:creationId xmlns:a16="http://schemas.microsoft.com/office/drawing/2014/main" id="{6BC63EBB-2AC9-6F48-BA6B-8DABD6CCDB51}"/>
              </a:ext>
            </a:extLst>
          </p:cNvPr>
          <p:cNvCxnSpPr>
            <a:stCxn id="10" idx="1"/>
          </p:cNvCxnSpPr>
          <p:nvPr/>
        </p:nvCxnSpPr>
        <p:spPr>
          <a:xfrm flipH="1" flipV="1">
            <a:off x="3105411" y="2299149"/>
            <a:ext cx="482890" cy="2655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7012F80D-7A90-2447-BB07-3F8EEE9DBC49}"/>
              </a:ext>
            </a:extLst>
          </p:cNvPr>
          <p:cNvSpPr txBox="1"/>
          <p:nvPr/>
        </p:nvSpPr>
        <p:spPr>
          <a:xfrm>
            <a:off x="5190362" y="3536094"/>
            <a:ext cx="1337226" cy="400110"/>
          </a:xfrm>
          <a:prstGeom prst="rect">
            <a:avLst/>
          </a:prstGeom>
          <a:noFill/>
          <a:ln>
            <a:solidFill>
              <a:schemeClr val="accent1"/>
            </a:solidFill>
          </a:ln>
        </p:spPr>
        <p:txBody>
          <a:bodyPr wrap="none" rtlCol="0">
            <a:spAutoFit/>
          </a:bodyPr>
          <a:lstStyle/>
          <a:p>
            <a:r>
              <a:rPr lang="en-US" sz="2000" dirty="0" err="1">
                <a:solidFill>
                  <a:srgbClr val="C00000"/>
                </a:solidFill>
                <a:latin typeface="+mn-lt"/>
              </a:rPr>
              <a:t>Dupilumab</a:t>
            </a:r>
            <a:endParaRPr lang="en-US" sz="2000" dirty="0">
              <a:solidFill>
                <a:srgbClr val="C00000"/>
              </a:solidFill>
              <a:latin typeface="+mn-lt"/>
            </a:endParaRPr>
          </a:p>
        </p:txBody>
      </p:sp>
      <p:sp>
        <p:nvSpPr>
          <p:cNvPr id="14" name="TextBox 13">
            <a:extLst>
              <a:ext uri="{FF2B5EF4-FFF2-40B4-BE49-F238E27FC236}">
                <a16:creationId xmlns:a16="http://schemas.microsoft.com/office/drawing/2014/main" id="{88089B22-9026-1E46-A979-8B01C219336F}"/>
              </a:ext>
            </a:extLst>
          </p:cNvPr>
          <p:cNvSpPr txBox="1"/>
          <p:nvPr/>
        </p:nvSpPr>
        <p:spPr>
          <a:xfrm>
            <a:off x="5079980" y="5316877"/>
            <a:ext cx="1507144" cy="1323439"/>
          </a:xfrm>
          <a:prstGeom prst="rect">
            <a:avLst/>
          </a:prstGeom>
          <a:noFill/>
          <a:ln>
            <a:solidFill>
              <a:schemeClr val="accent1"/>
            </a:solidFill>
          </a:ln>
        </p:spPr>
        <p:txBody>
          <a:bodyPr wrap="none" rtlCol="0">
            <a:spAutoFit/>
          </a:bodyPr>
          <a:lstStyle/>
          <a:p>
            <a:r>
              <a:rPr lang="en-US" sz="2000" dirty="0" err="1">
                <a:solidFill>
                  <a:srgbClr val="C00000"/>
                </a:solidFill>
                <a:latin typeface="+mn-lt"/>
              </a:rPr>
              <a:t>Baricitinib</a:t>
            </a:r>
            <a:endParaRPr lang="en-US" sz="2000" dirty="0">
              <a:solidFill>
                <a:srgbClr val="C00000"/>
              </a:solidFill>
              <a:latin typeface="+mn-lt"/>
            </a:endParaRPr>
          </a:p>
          <a:p>
            <a:r>
              <a:rPr lang="en-US" sz="2000" dirty="0" err="1">
                <a:solidFill>
                  <a:srgbClr val="C00000"/>
                </a:solidFill>
                <a:latin typeface="+mn-lt"/>
              </a:rPr>
              <a:t>Upadacitinib</a:t>
            </a:r>
            <a:endParaRPr lang="en-US" sz="2000" dirty="0">
              <a:solidFill>
                <a:srgbClr val="C00000"/>
              </a:solidFill>
              <a:latin typeface="+mn-lt"/>
            </a:endParaRPr>
          </a:p>
          <a:p>
            <a:r>
              <a:rPr lang="en-US" sz="2000" dirty="0" err="1">
                <a:solidFill>
                  <a:srgbClr val="C00000"/>
                </a:solidFill>
                <a:latin typeface="+mn-lt"/>
              </a:rPr>
              <a:t>Abrocitinib</a:t>
            </a:r>
            <a:endParaRPr lang="en-US" sz="2000" dirty="0">
              <a:solidFill>
                <a:srgbClr val="C00000"/>
              </a:solidFill>
              <a:latin typeface="+mn-lt"/>
            </a:endParaRPr>
          </a:p>
          <a:p>
            <a:r>
              <a:rPr lang="en-US" sz="2000" dirty="0">
                <a:solidFill>
                  <a:srgbClr val="C00000"/>
                </a:solidFill>
                <a:latin typeface="+mn-lt"/>
              </a:rPr>
              <a:t>ASN002</a:t>
            </a:r>
          </a:p>
        </p:txBody>
      </p:sp>
      <p:sp>
        <p:nvSpPr>
          <p:cNvPr id="15" name="TextBox 14">
            <a:extLst>
              <a:ext uri="{FF2B5EF4-FFF2-40B4-BE49-F238E27FC236}">
                <a16:creationId xmlns:a16="http://schemas.microsoft.com/office/drawing/2014/main" id="{4F80C840-9984-2141-B912-1CFF8AB09522}"/>
              </a:ext>
            </a:extLst>
          </p:cNvPr>
          <p:cNvSpPr txBox="1"/>
          <p:nvPr/>
        </p:nvSpPr>
        <p:spPr>
          <a:xfrm>
            <a:off x="386514" y="3351428"/>
            <a:ext cx="1353256" cy="400110"/>
          </a:xfrm>
          <a:prstGeom prst="rect">
            <a:avLst/>
          </a:prstGeom>
          <a:noFill/>
          <a:ln>
            <a:solidFill>
              <a:schemeClr val="accent1"/>
            </a:solidFill>
          </a:ln>
        </p:spPr>
        <p:txBody>
          <a:bodyPr wrap="none" rtlCol="0">
            <a:spAutoFit/>
          </a:bodyPr>
          <a:lstStyle/>
          <a:p>
            <a:r>
              <a:rPr lang="en-US" sz="2000" dirty="0">
                <a:solidFill>
                  <a:srgbClr val="C00000"/>
                </a:solidFill>
                <a:latin typeface="+mn-lt"/>
              </a:rPr>
              <a:t>Anti-OX40</a:t>
            </a:r>
          </a:p>
        </p:txBody>
      </p:sp>
      <p:sp>
        <p:nvSpPr>
          <p:cNvPr id="16" name="TextBox 15">
            <a:extLst>
              <a:ext uri="{FF2B5EF4-FFF2-40B4-BE49-F238E27FC236}">
                <a16:creationId xmlns:a16="http://schemas.microsoft.com/office/drawing/2014/main" id="{CCEFFCBE-0220-014F-9540-BC5AD8F73036}"/>
              </a:ext>
            </a:extLst>
          </p:cNvPr>
          <p:cNvSpPr txBox="1"/>
          <p:nvPr/>
        </p:nvSpPr>
        <p:spPr>
          <a:xfrm>
            <a:off x="37909" y="4765480"/>
            <a:ext cx="1481496" cy="400110"/>
          </a:xfrm>
          <a:prstGeom prst="rect">
            <a:avLst/>
          </a:prstGeom>
          <a:noFill/>
          <a:ln>
            <a:solidFill>
              <a:schemeClr val="accent1"/>
            </a:solidFill>
          </a:ln>
        </p:spPr>
        <p:txBody>
          <a:bodyPr wrap="none" rtlCol="0">
            <a:spAutoFit/>
          </a:bodyPr>
          <a:lstStyle/>
          <a:p>
            <a:r>
              <a:rPr lang="en-US" sz="2000" dirty="0">
                <a:solidFill>
                  <a:srgbClr val="C00000"/>
                </a:solidFill>
                <a:latin typeface="+mn-lt"/>
              </a:rPr>
              <a:t>Anti-BCMA</a:t>
            </a:r>
          </a:p>
        </p:txBody>
      </p:sp>
      <p:sp>
        <p:nvSpPr>
          <p:cNvPr id="17" name="Rectangle 16">
            <a:extLst>
              <a:ext uri="{FF2B5EF4-FFF2-40B4-BE49-F238E27FC236}">
                <a16:creationId xmlns:a16="http://schemas.microsoft.com/office/drawing/2014/main" id="{C4C13ECB-94CA-0A45-ADB8-BC0D3FA0D1EC}"/>
              </a:ext>
            </a:extLst>
          </p:cNvPr>
          <p:cNvSpPr/>
          <p:nvPr/>
        </p:nvSpPr>
        <p:spPr>
          <a:xfrm rot="16200000">
            <a:off x="1835228" y="4479771"/>
            <a:ext cx="263047" cy="308370"/>
          </a:xfrm>
          <a:prstGeom prst="rect">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Curved Connector 21">
            <a:extLst>
              <a:ext uri="{FF2B5EF4-FFF2-40B4-BE49-F238E27FC236}">
                <a16:creationId xmlns:a16="http://schemas.microsoft.com/office/drawing/2014/main" id="{7BC6962C-0D86-BF40-93B4-B659B171B737}"/>
              </a:ext>
            </a:extLst>
          </p:cNvPr>
          <p:cNvCxnSpPr>
            <a:cxnSpLocks/>
          </p:cNvCxnSpPr>
          <p:nvPr/>
        </p:nvCxnSpPr>
        <p:spPr>
          <a:xfrm>
            <a:off x="2233102" y="4621256"/>
            <a:ext cx="1919982" cy="12700"/>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A4B72E6F-7063-C144-B347-E6D51BB96C95}"/>
              </a:ext>
            </a:extLst>
          </p:cNvPr>
          <p:cNvSpPr txBox="1"/>
          <p:nvPr/>
        </p:nvSpPr>
        <p:spPr>
          <a:xfrm>
            <a:off x="3193093" y="3892183"/>
            <a:ext cx="1566454"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IL4/13 receptor</a:t>
            </a:r>
          </a:p>
        </p:txBody>
      </p:sp>
      <p:pic>
        <p:nvPicPr>
          <p:cNvPr id="2" name="Picture 1">
            <a:extLst>
              <a:ext uri="{FF2B5EF4-FFF2-40B4-BE49-F238E27FC236}">
                <a16:creationId xmlns:a16="http://schemas.microsoft.com/office/drawing/2014/main" id="{1999D211-69B8-5A9D-C2A3-C6178032D842}"/>
              </a:ext>
            </a:extLst>
          </p:cNvPr>
          <p:cNvPicPr>
            <a:picLocks noChangeAspect="1"/>
          </p:cNvPicPr>
          <p:nvPr/>
        </p:nvPicPr>
        <p:blipFill>
          <a:blip r:embed="rId3"/>
          <a:stretch>
            <a:fillRect/>
          </a:stretch>
        </p:blipFill>
        <p:spPr>
          <a:xfrm>
            <a:off x="9441094" y="2133600"/>
            <a:ext cx="4953000" cy="3415173"/>
          </a:xfrm>
          <a:prstGeom prst="rect">
            <a:avLst/>
          </a:prstGeom>
        </p:spPr>
      </p:pic>
      <p:pic>
        <p:nvPicPr>
          <p:cNvPr id="3" name="Picture 3" descr="A picture containing diagram&#10;&#10;Description automatically generated">
            <a:extLst>
              <a:ext uri="{FF2B5EF4-FFF2-40B4-BE49-F238E27FC236}">
                <a16:creationId xmlns:a16="http://schemas.microsoft.com/office/drawing/2014/main" id="{02A4EF24-58DF-BBE1-81BE-099CAF1774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7143" y="217684"/>
            <a:ext cx="3989033" cy="298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a16="http://schemas.microsoft.com/office/drawing/2014/main" id="{7237A7D5-71DB-0243-A9BC-5748E7341E58}"/>
              </a:ext>
            </a:extLst>
          </p:cNvPr>
          <p:cNvSpPr>
            <a:spLocks noGrp="1"/>
          </p:cNvSpPr>
          <p:nvPr>
            <p:ph type="title"/>
          </p:nvPr>
        </p:nvSpPr>
        <p:spPr>
          <a:xfrm>
            <a:off x="-1676400" y="-229168"/>
            <a:ext cx="9090066" cy="1143000"/>
          </a:xfrm>
        </p:spPr>
        <p:txBody>
          <a:bodyPr/>
          <a:lstStyle/>
          <a:p>
            <a:r>
              <a:rPr lang="en-US" sz="3200" b="0" dirty="0"/>
              <a:t>Drugs targeting type 2 immunity</a:t>
            </a:r>
          </a:p>
        </p:txBody>
      </p:sp>
    </p:spTree>
    <p:extLst>
      <p:ext uri="{BB962C8B-B14F-4D97-AF65-F5344CB8AC3E}">
        <p14:creationId xmlns:p14="http://schemas.microsoft.com/office/powerpoint/2010/main" val="15023281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C0BD21-3607-32CD-E5AA-FF403D922142}"/>
              </a:ext>
            </a:extLst>
          </p:cNvPr>
          <p:cNvPicPr>
            <a:picLocks noChangeAspect="1"/>
          </p:cNvPicPr>
          <p:nvPr/>
        </p:nvPicPr>
        <p:blipFill>
          <a:blip r:embed="rId2"/>
          <a:srcRect t="15000"/>
          <a:stretch>
            <a:fillRect/>
          </a:stretch>
        </p:blipFill>
        <p:spPr>
          <a:xfrm>
            <a:off x="204216" y="1325880"/>
            <a:ext cx="8813772" cy="4206240"/>
          </a:xfrm>
          <a:prstGeom prst="rect">
            <a:avLst/>
          </a:prstGeom>
        </p:spPr>
      </p:pic>
      <p:sp>
        <p:nvSpPr>
          <p:cNvPr id="4" name="TextBox 3">
            <a:extLst>
              <a:ext uri="{FF2B5EF4-FFF2-40B4-BE49-F238E27FC236}">
                <a16:creationId xmlns:a16="http://schemas.microsoft.com/office/drawing/2014/main" id="{E54422CC-5C36-D871-4CCE-5B649656B26F}"/>
              </a:ext>
            </a:extLst>
          </p:cNvPr>
          <p:cNvSpPr txBox="1"/>
          <p:nvPr/>
        </p:nvSpPr>
        <p:spPr>
          <a:xfrm>
            <a:off x="101628" y="152400"/>
            <a:ext cx="8754278" cy="830997"/>
          </a:xfrm>
          <a:prstGeom prst="rect">
            <a:avLst/>
          </a:prstGeom>
          <a:noFill/>
        </p:spPr>
        <p:txBody>
          <a:bodyPr wrap="square" rtlCol="0">
            <a:spAutoFit/>
          </a:bodyPr>
          <a:lstStyle/>
          <a:p>
            <a:r>
              <a:rPr lang="en-US" dirty="0">
                <a:latin typeface="+mj-lt"/>
                <a:cs typeface="Calibri" panose="020F0502020204030204" pitchFamily="34" charset="0"/>
              </a:rPr>
              <a:t>Omalizumab rapidly reduces serum IgE levels, leading to decreased FceR1 on mast cells and basophils</a:t>
            </a:r>
          </a:p>
        </p:txBody>
      </p:sp>
      <p:sp>
        <p:nvSpPr>
          <p:cNvPr id="6" name="TextBox 5">
            <a:extLst>
              <a:ext uri="{FF2B5EF4-FFF2-40B4-BE49-F238E27FC236}">
                <a16:creationId xmlns:a16="http://schemas.microsoft.com/office/drawing/2014/main" id="{505069F2-5CED-394C-EE92-AF9988931250}"/>
              </a:ext>
            </a:extLst>
          </p:cNvPr>
          <p:cNvSpPr txBox="1"/>
          <p:nvPr/>
        </p:nvSpPr>
        <p:spPr>
          <a:xfrm>
            <a:off x="6546542" y="6397823"/>
            <a:ext cx="2471446"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Casale, T.B. et al. </a:t>
            </a:r>
            <a:r>
              <a:rPr lang="en-US" sz="1400" i="1" dirty="0">
                <a:latin typeface="Arial" panose="020B0604020202020204" pitchFamily="34" charset="0"/>
                <a:cs typeface="Arial" panose="020B0604020202020204" pitchFamily="34" charset="0"/>
              </a:rPr>
              <a:t>JACI</a:t>
            </a:r>
            <a:r>
              <a:rPr lang="en-US" sz="1400" dirty="0">
                <a:latin typeface="Arial" panose="020B0604020202020204" pitchFamily="34" charset="0"/>
                <a:cs typeface="Arial" panose="020B0604020202020204" pitchFamily="34" charset="0"/>
              </a:rPr>
              <a:t> 2024</a:t>
            </a:r>
          </a:p>
        </p:txBody>
      </p:sp>
    </p:spTree>
    <p:extLst>
      <p:ext uri="{BB962C8B-B14F-4D97-AF65-F5344CB8AC3E}">
        <p14:creationId xmlns:p14="http://schemas.microsoft.com/office/powerpoint/2010/main" val="24454439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453193-1054-BB92-9DB5-FE077294F1D2}"/>
              </a:ext>
            </a:extLst>
          </p:cNvPr>
          <p:cNvSpPr txBox="1"/>
          <p:nvPr/>
        </p:nvSpPr>
        <p:spPr>
          <a:xfrm>
            <a:off x="1143000" y="1981200"/>
            <a:ext cx="2612062" cy="2000548"/>
          </a:xfrm>
          <a:prstGeom prst="rect">
            <a:avLst/>
          </a:prstGeom>
          <a:noFill/>
        </p:spPr>
        <p:txBody>
          <a:bodyPr wrap="none" rtlCol="0">
            <a:spAutoFit/>
          </a:bodyPr>
          <a:lstStyle/>
          <a:p>
            <a:r>
              <a:rPr lang="en-US" sz="2000" dirty="0">
                <a:latin typeface="Calibri" panose="020F0502020204030204" pitchFamily="34" charset="0"/>
                <a:cs typeface="Calibri" panose="020F0502020204030204" pitchFamily="34" charset="0"/>
              </a:rPr>
              <a:t>Montelukast (</a:t>
            </a:r>
            <a:r>
              <a:rPr lang="en-US" sz="2000" dirty="0" err="1">
                <a:latin typeface="Calibri" panose="020F0502020204030204" pitchFamily="34" charset="0"/>
                <a:cs typeface="Calibri" panose="020F0502020204030204" pitchFamily="34" charset="0"/>
              </a:rPr>
              <a:t>Singulair</a:t>
            </a:r>
            <a:r>
              <a:rPr lang="en-US" sz="2000" dirty="0">
                <a:latin typeface="Calibri" panose="020F0502020204030204" pitchFamily="34" charset="0"/>
                <a:cs typeface="Calibri" panose="020F0502020204030204" pitchFamily="34" charset="0"/>
              </a:rPr>
              <a:t>)</a:t>
            </a:r>
          </a:p>
          <a:p>
            <a:r>
              <a:rPr lang="en-US" sz="2000" dirty="0">
                <a:latin typeface="Calibri" panose="020F0502020204030204" pitchFamily="34" charset="0"/>
                <a:cs typeface="Calibri" panose="020F0502020204030204" pitchFamily="34" charset="0"/>
              </a:rPr>
              <a:t>Leukotriene receptor</a:t>
            </a:r>
          </a:p>
          <a:p>
            <a:r>
              <a:rPr lang="en-US" sz="2000" dirty="0">
                <a:latin typeface="Calibri" panose="020F0502020204030204" pitchFamily="34" charset="0"/>
                <a:cs typeface="Calibri" panose="020F0502020204030204" pitchFamily="34" charset="0"/>
              </a:rPr>
              <a:t>antagonist</a:t>
            </a:r>
          </a:p>
          <a:p>
            <a:r>
              <a:rPr lang="en-US" sz="2000" dirty="0">
                <a:latin typeface="Calibri" panose="020F0502020204030204" pitchFamily="34" charset="0"/>
                <a:cs typeface="Calibri" panose="020F0502020204030204" pitchFamily="34" charset="0"/>
              </a:rPr>
              <a:t>(black box warning for</a:t>
            </a:r>
          </a:p>
          <a:p>
            <a:r>
              <a:rPr lang="en-US" sz="2000" dirty="0">
                <a:latin typeface="Calibri" panose="020F0502020204030204" pitchFamily="34" charset="0"/>
                <a:cs typeface="Calibri" panose="020F0502020204030204" pitchFamily="34" charset="0"/>
              </a:rPr>
              <a:t>suicidal ideation)</a:t>
            </a:r>
          </a:p>
          <a:p>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4F888F97-D4C3-A4DD-BB5D-1B70A88F166F}"/>
              </a:ext>
            </a:extLst>
          </p:cNvPr>
          <p:cNvSpPr txBox="1"/>
          <p:nvPr/>
        </p:nvSpPr>
        <p:spPr>
          <a:xfrm>
            <a:off x="1143000" y="4419600"/>
            <a:ext cx="3945504" cy="1631216"/>
          </a:xfrm>
          <a:prstGeom prst="rect">
            <a:avLst/>
          </a:prstGeom>
          <a:noFill/>
        </p:spPr>
        <p:txBody>
          <a:bodyPr wrap="none" rtlCol="0">
            <a:spAutoFit/>
          </a:bodyPr>
          <a:lstStyle/>
          <a:p>
            <a:r>
              <a:rPr lang="en-US" sz="2000" dirty="0">
                <a:latin typeface="Calibri" panose="020F0502020204030204" pitchFamily="34" charset="0"/>
                <a:cs typeface="Calibri" panose="020F0502020204030204" pitchFamily="34" charset="0"/>
              </a:rPr>
              <a:t>Zileuton</a:t>
            </a:r>
          </a:p>
          <a:p>
            <a:r>
              <a:rPr lang="en-US" sz="2000" dirty="0">
                <a:latin typeface="Calibri" panose="020F0502020204030204" pitchFamily="34" charset="0"/>
                <a:cs typeface="Calibri" panose="020F0502020204030204" pitchFamily="34" charset="0"/>
              </a:rPr>
              <a:t>Orally active inhibitor of</a:t>
            </a:r>
          </a:p>
          <a:p>
            <a:r>
              <a:rPr lang="en-US" sz="2000" dirty="0">
                <a:latin typeface="Calibri" panose="020F0502020204030204" pitchFamily="34" charset="0"/>
                <a:cs typeface="Calibri" panose="020F0502020204030204" pitchFamily="34" charset="0"/>
              </a:rPr>
              <a:t>5-lipoxygenase (inhibits leukotriene </a:t>
            </a:r>
          </a:p>
          <a:p>
            <a:r>
              <a:rPr lang="en-US" sz="2000" dirty="0">
                <a:latin typeface="Calibri" panose="020F0502020204030204" pitchFamily="34" charset="0"/>
                <a:cs typeface="Calibri" panose="020F0502020204030204" pitchFamily="34" charset="0"/>
              </a:rPr>
              <a:t>(LTB4, LTC4, LTD4, LTEF)</a:t>
            </a:r>
          </a:p>
          <a:p>
            <a:r>
              <a:rPr lang="en-US" sz="2000" dirty="0">
                <a:latin typeface="Calibri" panose="020F0502020204030204" pitchFamily="34" charset="0"/>
                <a:cs typeface="Calibri" panose="020F0502020204030204" pitchFamily="34" charset="0"/>
              </a:rPr>
              <a:t>formation</a:t>
            </a:r>
          </a:p>
        </p:txBody>
      </p:sp>
      <p:pic>
        <p:nvPicPr>
          <p:cNvPr id="10" name="Picture 9">
            <a:extLst>
              <a:ext uri="{FF2B5EF4-FFF2-40B4-BE49-F238E27FC236}">
                <a16:creationId xmlns:a16="http://schemas.microsoft.com/office/drawing/2014/main" id="{8923008E-5348-A6FA-B59A-E593CEC61D82}"/>
              </a:ext>
            </a:extLst>
          </p:cNvPr>
          <p:cNvPicPr>
            <a:picLocks noChangeAspect="1"/>
          </p:cNvPicPr>
          <p:nvPr/>
        </p:nvPicPr>
        <p:blipFill>
          <a:blip r:embed="rId2"/>
          <a:stretch>
            <a:fillRect/>
          </a:stretch>
        </p:blipFill>
        <p:spPr>
          <a:xfrm>
            <a:off x="4038600" y="1366888"/>
            <a:ext cx="3931920" cy="2757586"/>
          </a:xfrm>
          <a:prstGeom prst="rect">
            <a:avLst/>
          </a:prstGeom>
        </p:spPr>
      </p:pic>
      <p:pic>
        <p:nvPicPr>
          <p:cNvPr id="11" name="Picture 10">
            <a:extLst>
              <a:ext uri="{FF2B5EF4-FFF2-40B4-BE49-F238E27FC236}">
                <a16:creationId xmlns:a16="http://schemas.microsoft.com/office/drawing/2014/main" id="{7395CE62-0D2C-46C5-56C1-6B21A8C2EF45}"/>
              </a:ext>
            </a:extLst>
          </p:cNvPr>
          <p:cNvPicPr>
            <a:picLocks noChangeAspect="1"/>
          </p:cNvPicPr>
          <p:nvPr/>
        </p:nvPicPr>
        <p:blipFill>
          <a:blip r:embed="rId3"/>
          <a:srcRect l="32039" t="7510" r="35108" b="899"/>
          <a:stretch>
            <a:fillRect/>
          </a:stretch>
        </p:blipFill>
        <p:spPr>
          <a:xfrm>
            <a:off x="5638800" y="4138329"/>
            <a:ext cx="1447800" cy="2117037"/>
          </a:xfrm>
          <a:prstGeom prst="rect">
            <a:avLst/>
          </a:prstGeom>
        </p:spPr>
      </p:pic>
      <p:sp>
        <p:nvSpPr>
          <p:cNvPr id="12" name="TextBox 11">
            <a:extLst>
              <a:ext uri="{FF2B5EF4-FFF2-40B4-BE49-F238E27FC236}">
                <a16:creationId xmlns:a16="http://schemas.microsoft.com/office/drawing/2014/main" id="{24DE3DA8-2152-A942-FB79-9AA186CE764B}"/>
              </a:ext>
            </a:extLst>
          </p:cNvPr>
          <p:cNvSpPr txBox="1"/>
          <p:nvPr/>
        </p:nvSpPr>
        <p:spPr>
          <a:xfrm>
            <a:off x="234514" y="193718"/>
            <a:ext cx="7845417" cy="830997"/>
          </a:xfrm>
          <a:prstGeom prst="rect">
            <a:avLst/>
          </a:prstGeom>
          <a:noFill/>
        </p:spPr>
        <p:txBody>
          <a:bodyPr wrap="none" rtlCol="0">
            <a:spAutoFit/>
          </a:bodyPr>
          <a:lstStyle/>
          <a:p>
            <a:r>
              <a:rPr lang="en-US" dirty="0">
                <a:latin typeface="+mj-lt"/>
                <a:cs typeface="Calibri" panose="020F0502020204030204" pitchFamily="34" charset="0"/>
              </a:rPr>
              <a:t>Drugs that block leukotriene receptors or synthesis are used to</a:t>
            </a:r>
          </a:p>
          <a:p>
            <a:r>
              <a:rPr lang="en-US" dirty="0">
                <a:latin typeface="+mj-lt"/>
                <a:cs typeface="Calibri" panose="020F0502020204030204" pitchFamily="34" charset="0"/>
              </a:rPr>
              <a:t>treat asthma and allergic rhinitis</a:t>
            </a:r>
          </a:p>
        </p:txBody>
      </p:sp>
    </p:spTree>
    <p:extLst>
      <p:ext uri="{BB962C8B-B14F-4D97-AF65-F5344CB8AC3E}">
        <p14:creationId xmlns:p14="http://schemas.microsoft.com/office/powerpoint/2010/main" val="886336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0450F0-E877-D053-2001-F52F96B6A1B3}"/>
              </a:ext>
            </a:extLst>
          </p:cNvPr>
          <p:cNvSpPr>
            <a:spLocks noGrp="1"/>
          </p:cNvSpPr>
          <p:nvPr>
            <p:ph type="ctrTitle"/>
          </p:nvPr>
        </p:nvSpPr>
        <p:spPr/>
        <p:txBody>
          <a:bodyPr/>
          <a:lstStyle/>
          <a:p>
            <a:r>
              <a:rPr lang="en-US" dirty="0"/>
              <a:t>Questions?</a:t>
            </a:r>
          </a:p>
        </p:txBody>
      </p:sp>
      <p:sp>
        <p:nvSpPr>
          <p:cNvPr id="5" name="Subtitle 4">
            <a:extLst>
              <a:ext uri="{FF2B5EF4-FFF2-40B4-BE49-F238E27FC236}">
                <a16:creationId xmlns:a16="http://schemas.microsoft.com/office/drawing/2014/main" id="{DCE0B7AC-2EA4-4CDA-9B3F-7F65B84F824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79645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5CC969D5-8B5A-3D41-9FBC-3D51835E9C2C}"/>
              </a:ext>
            </a:extLst>
          </p:cNvPr>
          <p:cNvSpPr>
            <a:spLocks noGrp="1" noChangeArrowheads="1"/>
          </p:cNvSpPr>
          <p:nvPr>
            <p:ph type="title"/>
          </p:nvPr>
        </p:nvSpPr>
        <p:spPr>
          <a:xfrm>
            <a:off x="0" y="0"/>
            <a:ext cx="9144000" cy="731838"/>
          </a:xfrm>
          <a:noFill/>
          <a:extLst>
            <a:ext uri="{909E8E84-426E-40DD-AFC4-6F175D3DCCD1}">
              <a14:hiddenFill xmlns:a14="http://schemas.microsoft.com/office/drawing/2010/main">
                <a:solidFill>
                  <a:srgbClr val="FFFFFF"/>
                </a:solidFill>
              </a14:hiddenFill>
            </a:ext>
          </a:extLst>
        </p:spPr>
        <p:txBody>
          <a:bodyPr/>
          <a:lstStyle/>
          <a:p>
            <a:r>
              <a:rPr lang="en-US" altLang="en-US" dirty="0">
                <a:solidFill>
                  <a:schemeClr val="tx1"/>
                </a:solidFill>
                <a:latin typeface="Calibri" panose="020F0502020204030204" pitchFamily="34" charset="0"/>
                <a:cs typeface="Calibri" panose="020F0502020204030204" pitchFamily="34" charset="0"/>
              </a:rPr>
              <a:t>The Mantoux (PPD) test for exposure to tuberculosis elicits a cellular hypersensitivity reaction in the skin (type IV) – but it is NOT an allergic response</a:t>
            </a:r>
          </a:p>
        </p:txBody>
      </p:sp>
      <p:pic>
        <p:nvPicPr>
          <p:cNvPr id="33794" name="Picture 3" descr="A picture containing graphical user interface&#10;&#10;Description automatically generated">
            <a:extLst>
              <a:ext uri="{FF2B5EF4-FFF2-40B4-BE49-F238E27FC236}">
                <a16:creationId xmlns:a16="http://schemas.microsoft.com/office/drawing/2014/main" id="{4402E9A1-69FC-664F-8D11-F474A485E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823913"/>
            <a:ext cx="6400800"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1" descr="figure_14_20.jpg">
            <a:extLst>
              <a:ext uri="{FF2B5EF4-FFF2-40B4-BE49-F238E27FC236}">
                <a16:creationId xmlns:a16="http://schemas.microsoft.com/office/drawing/2014/main" id="{6569C9FC-5032-4243-A97F-45FE9D4C3596}"/>
              </a:ext>
            </a:extLst>
          </p:cNvPr>
          <p:cNvPicPr>
            <a:picLocks noChangeAspect="1"/>
          </p:cNvPicPr>
          <p:nvPr/>
        </p:nvPicPr>
        <p:blipFill>
          <a:blip r:embed="rId4">
            <a:extLst>
              <a:ext uri="{28A0092B-C50C-407E-A947-70E740481C1C}">
                <a14:useLocalDpi xmlns:a14="http://schemas.microsoft.com/office/drawing/2010/main" val="0"/>
              </a:ext>
            </a:extLst>
          </a:blip>
          <a:srcRect r="273" b="3209"/>
          <a:stretch>
            <a:fillRect/>
          </a:stretch>
        </p:blipFill>
        <p:spPr bwMode="auto">
          <a:xfrm>
            <a:off x="3276600" y="3352800"/>
            <a:ext cx="5562600"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Shape 2">
            <a:extLst>
              <a:ext uri="{FF2B5EF4-FFF2-40B4-BE49-F238E27FC236}">
                <a16:creationId xmlns:a16="http://schemas.microsoft.com/office/drawing/2014/main" id="{E4B4F997-15A2-3F74-7D30-34A77F880CE6}"/>
              </a:ext>
            </a:extLst>
          </p:cNvPr>
          <p:cNvSpPr txBox="1"/>
          <p:nvPr/>
        </p:nvSpPr>
        <p:spPr>
          <a:xfrm>
            <a:off x="183960" y="6415344"/>
            <a:ext cx="8640000" cy="451800"/>
          </a:xfrm>
          <a:prstGeom prst="rect">
            <a:avLst/>
          </a:prstGeom>
          <a:noFill/>
          <a:ln>
            <a:noFill/>
          </a:ln>
        </p:spPr>
        <p:txBody>
          <a:bodyPr lIns="90000" tIns="45000" rIns="90000" bIns="45000"/>
          <a:lstStyle/>
          <a:p>
            <a:r>
              <a:rPr lang="en-US" sz="1400" strike="noStrike" spc="-1" dirty="0">
                <a:latin typeface="Arial"/>
              </a:rPr>
              <a:t>Janeway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E582C00-D3FA-BD8B-5920-D58CE6670EE2}"/>
              </a:ext>
            </a:extLst>
          </p:cNvPr>
          <p:cNvSpPr txBox="1"/>
          <p:nvPr/>
        </p:nvSpPr>
        <p:spPr>
          <a:xfrm>
            <a:off x="152400" y="185920"/>
            <a:ext cx="8213339" cy="461665"/>
          </a:xfrm>
          <a:prstGeom prst="rect">
            <a:avLst/>
          </a:prstGeom>
          <a:noFill/>
        </p:spPr>
        <p:txBody>
          <a:bodyPr wrap="none" rtlCol="0">
            <a:spAutoFit/>
          </a:bodyPr>
          <a:lstStyle/>
          <a:p>
            <a:r>
              <a:rPr lang="en-US" dirty="0">
                <a:latin typeface="+mj-lt"/>
                <a:cs typeface="Calibri" panose="020F0502020204030204" pitchFamily="34" charset="0"/>
              </a:rPr>
              <a:t>IgE protects against toxic venoms – “toxin hypothesis of allergy”</a:t>
            </a:r>
          </a:p>
        </p:txBody>
      </p:sp>
      <p:pic>
        <p:nvPicPr>
          <p:cNvPr id="7" name="Main graphic">
            <a:extLst>
              <a:ext uri="{FF2B5EF4-FFF2-40B4-BE49-F238E27FC236}">
                <a16:creationId xmlns:a16="http://schemas.microsoft.com/office/drawing/2014/main" id="{A343D807-62D3-1F4D-7B33-643B516B0D09}"/>
              </a:ext>
            </a:extLst>
          </p:cNvPr>
          <p:cNvPicPr>
            <a:picLocks noChangeAspect="1"/>
          </p:cNvPicPr>
          <p:nvPr/>
        </p:nvPicPr>
        <p:blipFill>
          <a:blip r:embed="rId3"/>
          <a:stretch/>
        </p:blipFill>
        <p:spPr>
          <a:xfrm>
            <a:off x="609600" y="771566"/>
            <a:ext cx="7116601" cy="5464338"/>
          </a:xfrm>
          <a:prstGeom prst="rect">
            <a:avLst/>
          </a:prstGeom>
          <a:ln>
            <a:noFill/>
          </a:ln>
        </p:spPr>
      </p:pic>
      <p:sp>
        <p:nvSpPr>
          <p:cNvPr id="8" name="TextShape 2">
            <a:extLst>
              <a:ext uri="{FF2B5EF4-FFF2-40B4-BE49-F238E27FC236}">
                <a16:creationId xmlns:a16="http://schemas.microsoft.com/office/drawing/2014/main" id="{BC0E77DC-BB1D-94C6-BD8B-90FA8461514A}"/>
              </a:ext>
            </a:extLst>
          </p:cNvPr>
          <p:cNvSpPr txBox="1"/>
          <p:nvPr/>
        </p:nvSpPr>
        <p:spPr>
          <a:xfrm>
            <a:off x="6248400" y="6406200"/>
            <a:ext cx="8640000" cy="451800"/>
          </a:xfrm>
          <a:prstGeom prst="rect">
            <a:avLst/>
          </a:prstGeom>
          <a:noFill/>
          <a:ln>
            <a:noFill/>
          </a:ln>
        </p:spPr>
        <p:txBody>
          <a:bodyPr lIns="90000" tIns="45000" rIns="90000" bIns="45000"/>
          <a:lstStyle/>
          <a:p>
            <a:r>
              <a:rPr lang="en-US" sz="1400" strike="noStrike" spc="-1" dirty="0">
                <a:latin typeface="Arial" panose="020B0604020202020204" pitchFamily="34" charset="0"/>
                <a:cs typeface="Arial" panose="020B0604020202020204" pitchFamily="34" charset="0"/>
              </a:rPr>
              <a:t>Pritchard et al </a:t>
            </a:r>
            <a:r>
              <a:rPr lang="en-US" sz="1400" i="1" strike="noStrike" spc="-1" dirty="0">
                <a:latin typeface="Arial" panose="020B0604020202020204" pitchFamily="34" charset="0"/>
                <a:cs typeface="Arial" panose="020B0604020202020204" pitchFamily="34" charset="0"/>
              </a:rPr>
              <a:t>Allergy</a:t>
            </a:r>
            <a:r>
              <a:rPr lang="en-US" sz="1400" strike="noStrike" spc="-1" dirty="0">
                <a:latin typeface="Arial" panose="020B0604020202020204" pitchFamily="34" charset="0"/>
                <a:cs typeface="Arial" panose="020B0604020202020204" pitchFamily="34" charset="0"/>
              </a:rPr>
              <a:t>, </a:t>
            </a:r>
            <a:r>
              <a:rPr lang="en-US" sz="1400" spc="-1" dirty="0">
                <a:latin typeface="Arial" panose="020B0604020202020204" pitchFamily="34" charset="0"/>
                <a:cs typeface="Arial" panose="020B0604020202020204" pitchFamily="34" charset="0"/>
              </a:rPr>
              <a:t>2020</a:t>
            </a:r>
            <a:endParaRPr lang="en-US" sz="1400" b="0" strike="noStrike" spc="-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8401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299" y="105327"/>
            <a:ext cx="6910605" cy="954107"/>
          </a:xfrm>
          <a:prstGeom prst="rect">
            <a:avLst/>
          </a:prstGeom>
        </p:spPr>
        <p:txBody>
          <a:bodyPr wrap="square">
            <a:spAutoFit/>
          </a:bodyPr>
          <a:lstStyle/>
          <a:p>
            <a:pPr lvl="0">
              <a:defRPr sz="1800" b="0"/>
            </a:pPr>
            <a:r>
              <a:rPr lang="en-US" sz="2800" b="1" dirty="0">
                <a:latin typeface="+mj-lt"/>
              </a:rPr>
              <a:t>Although there is no single unifying theme many allergens share some properties </a:t>
            </a:r>
          </a:p>
        </p:txBody>
      </p:sp>
      <p:sp>
        <p:nvSpPr>
          <p:cNvPr id="6" name="Rectangle 5"/>
          <p:cNvSpPr/>
          <p:nvPr/>
        </p:nvSpPr>
        <p:spPr>
          <a:xfrm>
            <a:off x="5682849" y="381000"/>
            <a:ext cx="4572000" cy="7017307"/>
          </a:xfrm>
          <a:prstGeom prst="rect">
            <a:avLst/>
          </a:prstGeom>
        </p:spPr>
        <p:txBody>
          <a:bodyPr>
            <a:spAutoFit/>
          </a:bodyPr>
          <a:lstStyle/>
          <a:p>
            <a:pPr lvl="0" algn="ctr">
              <a:defRPr sz="1800">
                <a:solidFill>
                  <a:srgbClr val="000000"/>
                </a:solidFill>
              </a:defRPr>
            </a:pPr>
            <a:r>
              <a:rPr lang="en-US" b="1" dirty="0"/>
              <a:t>fur and dander</a:t>
            </a:r>
          </a:p>
          <a:p>
            <a:pPr lvl="0" algn="ctr">
              <a:defRPr sz="1800">
                <a:solidFill>
                  <a:srgbClr val="000000"/>
                </a:solidFill>
              </a:defRPr>
            </a:pPr>
            <a:r>
              <a:rPr lang="en-US" b="1" dirty="0"/>
              <a:t>cockroach</a:t>
            </a:r>
          </a:p>
          <a:p>
            <a:pPr lvl="0" algn="ctr">
              <a:defRPr sz="1800">
                <a:solidFill>
                  <a:srgbClr val="000000"/>
                </a:solidFill>
              </a:defRPr>
            </a:pPr>
            <a:r>
              <a:rPr lang="en-US" b="1" dirty="0"/>
              <a:t>wool</a:t>
            </a:r>
          </a:p>
          <a:p>
            <a:pPr lvl="0" algn="ctr">
              <a:defRPr sz="1800">
                <a:solidFill>
                  <a:srgbClr val="000000"/>
                </a:solidFill>
              </a:defRPr>
            </a:pPr>
            <a:r>
              <a:rPr lang="en-US" b="1" dirty="0"/>
              <a:t>house dust mite</a:t>
            </a:r>
          </a:p>
          <a:p>
            <a:pPr lvl="0" algn="ctr">
              <a:defRPr sz="1800">
                <a:solidFill>
                  <a:srgbClr val="000000"/>
                </a:solidFill>
              </a:defRPr>
            </a:pPr>
            <a:r>
              <a:rPr lang="en-US" b="1" dirty="0"/>
              <a:t>drugs</a:t>
            </a:r>
          </a:p>
          <a:p>
            <a:pPr lvl="0" algn="ctr">
              <a:defRPr sz="1800">
                <a:solidFill>
                  <a:srgbClr val="000000"/>
                </a:solidFill>
              </a:defRPr>
            </a:pPr>
            <a:r>
              <a:rPr lang="en-US" b="1" dirty="0"/>
              <a:t>celery</a:t>
            </a:r>
          </a:p>
          <a:p>
            <a:pPr lvl="0" algn="ctr">
              <a:defRPr sz="1800">
                <a:solidFill>
                  <a:srgbClr val="000000"/>
                </a:solidFill>
              </a:defRPr>
            </a:pPr>
            <a:r>
              <a:rPr lang="en-US" b="1" dirty="0"/>
              <a:t>corn or maize</a:t>
            </a:r>
          </a:p>
          <a:p>
            <a:pPr lvl="0" algn="ctr">
              <a:defRPr sz="1800">
                <a:solidFill>
                  <a:srgbClr val="000000"/>
                </a:solidFill>
              </a:defRPr>
            </a:pPr>
            <a:r>
              <a:rPr lang="en-US" b="1" dirty="0"/>
              <a:t>eggs</a:t>
            </a:r>
          </a:p>
          <a:p>
            <a:pPr lvl="0" algn="ctr">
              <a:defRPr sz="1800">
                <a:solidFill>
                  <a:srgbClr val="000000"/>
                </a:solidFill>
              </a:defRPr>
            </a:pPr>
            <a:r>
              <a:rPr lang="en-US" b="1" dirty="0"/>
              <a:t>fruit</a:t>
            </a:r>
          </a:p>
          <a:p>
            <a:pPr lvl="0" algn="ctr">
              <a:defRPr sz="1800">
                <a:solidFill>
                  <a:srgbClr val="000000"/>
                </a:solidFill>
              </a:defRPr>
            </a:pPr>
            <a:r>
              <a:rPr lang="en-US" b="1" dirty="0"/>
              <a:t>peanuts</a:t>
            </a:r>
          </a:p>
          <a:p>
            <a:pPr lvl="0" algn="ctr">
              <a:defRPr sz="1800">
                <a:solidFill>
                  <a:srgbClr val="000000"/>
                </a:solidFill>
              </a:defRPr>
            </a:pPr>
            <a:r>
              <a:rPr lang="en-US" b="1" dirty="0"/>
              <a:t>soybeans</a:t>
            </a:r>
          </a:p>
          <a:p>
            <a:pPr lvl="0" algn="ctr">
              <a:defRPr sz="1800">
                <a:solidFill>
                  <a:srgbClr val="000000"/>
                </a:solidFill>
              </a:defRPr>
            </a:pPr>
            <a:r>
              <a:rPr lang="en-US" b="1" dirty="0"/>
              <a:t>milk</a:t>
            </a:r>
          </a:p>
          <a:p>
            <a:pPr lvl="0" algn="ctr">
              <a:defRPr sz="1800">
                <a:solidFill>
                  <a:srgbClr val="000000"/>
                </a:solidFill>
              </a:defRPr>
            </a:pPr>
            <a:r>
              <a:rPr lang="en-US" b="1" dirty="0"/>
              <a:t>seafood</a:t>
            </a:r>
          </a:p>
          <a:p>
            <a:pPr lvl="0" algn="ctr">
              <a:defRPr sz="1800">
                <a:solidFill>
                  <a:srgbClr val="000000"/>
                </a:solidFill>
              </a:defRPr>
            </a:pPr>
            <a:r>
              <a:rPr lang="en-US" b="1" dirty="0"/>
              <a:t>sesame</a:t>
            </a:r>
          </a:p>
          <a:p>
            <a:pPr lvl="0" algn="ctr">
              <a:defRPr sz="1800">
                <a:solidFill>
                  <a:srgbClr val="000000"/>
                </a:solidFill>
              </a:defRPr>
            </a:pPr>
            <a:r>
              <a:rPr lang="en-US" b="1" dirty="0"/>
              <a:t>soy</a:t>
            </a:r>
          </a:p>
          <a:p>
            <a:pPr lvl="0" algn="ctr">
              <a:defRPr sz="1800">
                <a:solidFill>
                  <a:srgbClr val="000000"/>
                </a:solidFill>
              </a:defRPr>
            </a:pPr>
            <a:r>
              <a:rPr lang="en-US" b="1" dirty="0"/>
              <a:t>tree nuts</a:t>
            </a:r>
          </a:p>
          <a:p>
            <a:pPr lvl="0" algn="ctr">
              <a:defRPr sz="1800">
                <a:solidFill>
                  <a:srgbClr val="000000"/>
                </a:solidFill>
              </a:defRPr>
            </a:pPr>
            <a:r>
              <a:rPr lang="en-US" b="1" dirty="0"/>
              <a:t>venoms</a:t>
            </a:r>
          </a:p>
          <a:p>
            <a:pPr lvl="0" algn="ctr">
              <a:defRPr sz="1800">
                <a:solidFill>
                  <a:srgbClr val="000000"/>
                </a:solidFill>
              </a:defRPr>
            </a:pPr>
            <a:r>
              <a:rPr lang="en-US" b="1" dirty="0"/>
              <a:t>mold spores</a:t>
            </a:r>
          </a:p>
          <a:p>
            <a:pPr lvl="0" algn="ctr">
              <a:defRPr sz="1800">
                <a:solidFill>
                  <a:srgbClr val="000000"/>
                </a:solidFill>
              </a:defRPr>
            </a:pPr>
            <a:r>
              <a:rPr lang="en-US" b="1" dirty="0"/>
              <a:t>nickel  </a:t>
            </a:r>
          </a:p>
          <a:p>
            <a:pPr lvl="0" algn="ctr">
              <a:defRPr sz="1800">
                <a:solidFill>
                  <a:srgbClr val="000000"/>
                </a:solidFill>
              </a:defRPr>
            </a:pPr>
            <a:r>
              <a:rPr lang="en-US" b="1" dirty="0"/>
              <a:t>latex</a:t>
            </a:r>
          </a:p>
          <a:p>
            <a:pPr lvl="0" algn="ctr">
              <a:defRPr sz="1800">
                <a:solidFill>
                  <a:srgbClr val="000000"/>
                </a:solidFill>
              </a:defRPr>
            </a:pPr>
            <a:r>
              <a:rPr lang="en-US" b="1" dirty="0"/>
              <a:t>metal</a:t>
            </a:r>
          </a:p>
          <a:p>
            <a:pPr lvl="0" algn="ctr">
              <a:defRPr sz="1800">
                <a:solidFill>
                  <a:srgbClr val="000000"/>
                </a:solidFill>
              </a:defRPr>
            </a:pPr>
            <a:r>
              <a:rPr lang="en-US" b="1" dirty="0"/>
              <a:t>wood</a:t>
            </a:r>
          </a:p>
          <a:p>
            <a:pPr lvl="0" algn="ctr">
              <a:defRPr sz="1800">
                <a:solidFill>
                  <a:srgbClr val="000000"/>
                </a:solidFill>
              </a:defRPr>
            </a:pPr>
            <a:r>
              <a:rPr lang="en-US" b="1" dirty="0"/>
              <a:t>plant pollens</a:t>
            </a:r>
          </a:p>
          <a:p>
            <a:pPr lvl="0" algn="ctr">
              <a:defRPr sz="1800">
                <a:solidFill>
                  <a:srgbClr val="000000"/>
                </a:solidFill>
              </a:defRPr>
            </a:pPr>
            <a:r>
              <a:rPr lang="en-US" b="1" dirty="0"/>
              <a:t>       </a:t>
            </a:r>
          </a:p>
          <a:p>
            <a:pPr lvl="0" algn="ctr">
              <a:defRPr sz="1800">
                <a:solidFill>
                  <a:srgbClr val="000000"/>
                </a:solidFill>
              </a:defRPr>
            </a:pPr>
            <a:endParaRPr lang="en-US" b="1" dirty="0"/>
          </a:p>
        </p:txBody>
      </p:sp>
      <p:sp>
        <p:nvSpPr>
          <p:cNvPr id="7" name="Rectangle 6"/>
          <p:cNvSpPr/>
          <p:nvPr/>
        </p:nvSpPr>
        <p:spPr>
          <a:xfrm>
            <a:off x="3323746" y="1612858"/>
            <a:ext cx="4080801" cy="3785652"/>
          </a:xfrm>
          <a:prstGeom prst="rect">
            <a:avLst/>
          </a:prstGeom>
        </p:spPr>
        <p:txBody>
          <a:bodyPr wrap="square">
            <a:spAutoFit/>
          </a:bodyPr>
          <a:lstStyle/>
          <a:p>
            <a:pPr marL="285750" lvl="0" indent="-285750">
              <a:buFont typeface="Arial"/>
              <a:buChar char="•"/>
              <a:defRPr sz="1800"/>
            </a:pPr>
            <a:r>
              <a:rPr lang="en-US" sz="2400" dirty="0">
                <a:latin typeface="+mn-lt"/>
              </a:rPr>
              <a:t>Many allergens have common feature of being irritants (enzymatic activity) </a:t>
            </a:r>
          </a:p>
          <a:p>
            <a:pPr marL="285750" lvl="0" indent="-285750">
              <a:buFont typeface="Arial"/>
              <a:buChar char="•"/>
              <a:defRPr sz="1800"/>
            </a:pPr>
            <a:r>
              <a:rPr lang="en-US" sz="2400" dirty="0">
                <a:latin typeface="+mn-lt"/>
              </a:rPr>
              <a:t>Ability to cross epithelium: low molecular weight (5-70kD), stable, protease activity, highly soluble, stable/heat &amp; digestion-resistant, highly glycosylated</a:t>
            </a:r>
          </a:p>
          <a:p>
            <a:pPr marL="285750" lvl="0" indent="-285750">
              <a:buFont typeface="Arial"/>
              <a:buChar char="•"/>
              <a:defRPr sz="1800"/>
            </a:pPr>
            <a:endParaRPr lang="en-US" sz="2400" dirty="0">
              <a:latin typeface="+mn-lt"/>
            </a:endParaRPr>
          </a:p>
        </p:txBody>
      </p:sp>
      <p:grpSp>
        <p:nvGrpSpPr>
          <p:cNvPr id="3" name="Group 218">
            <a:extLst>
              <a:ext uri="{FF2B5EF4-FFF2-40B4-BE49-F238E27FC236}">
                <a16:creationId xmlns:a16="http://schemas.microsoft.com/office/drawing/2014/main" id="{BCF27F8F-0EC8-6126-45A0-8A0DEB6D8B26}"/>
              </a:ext>
            </a:extLst>
          </p:cNvPr>
          <p:cNvGrpSpPr/>
          <p:nvPr/>
        </p:nvGrpSpPr>
        <p:grpSpPr>
          <a:xfrm>
            <a:off x="3446473" y="5398510"/>
            <a:ext cx="1598970" cy="1354163"/>
            <a:chOff x="-215900" y="-139700"/>
            <a:chExt cx="9581629" cy="8256881"/>
          </a:xfrm>
        </p:grpSpPr>
        <p:pic>
          <p:nvPicPr>
            <p:cNvPr id="4" name="pasted-image.pdf">
              <a:extLst>
                <a:ext uri="{FF2B5EF4-FFF2-40B4-BE49-F238E27FC236}">
                  <a16:creationId xmlns:a16="http://schemas.microsoft.com/office/drawing/2014/main" id="{8A192C8C-1D01-B276-C9A1-D86DCCEBF446}"/>
                </a:ext>
              </a:extLst>
            </p:cNvPr>
            <p:cNvPicPr/>
            <p:nvPr/>
          </p:nvPicPr>
          <p:blipFill>
            <a:blip r:embed="rId2"/>
            <a:stretch>
              <a:fillRect/>
            </a:stretch>
          </p:blipFill>
          <p:spPr>
            <a:xfrm>
              <a:off x="0" y="0"/>
              <a:ext cx="9149830" cy="7698082"/>
            </a:xfrm>
            <a:prstGeom prst="rect">
              <a:avLst/>
            </a:prstGeom>
            <a:ln>
              <a:noFill/>
            </a:ln>
            <a:effectLst/>
          </p:spPr>
        </p:pic>
        <p:pic>
          <p:nvPicPr>
            <p:cNvPr id="9" name="Picture 8">
              <a:extLst>
                <a:ext uri="{FF2B5EF4-FFF2-40B4-BE49-F238E27FC236}">
                  <a16:creationId xmlns:a16="http://schemas.microsoft.com/office/drawing/2014/main" id="{FC15CF2F-00BF-478C-E7C3-9D538AFFAACE}"/>
                </a:ext>
              </a:extLst>
            </p:cNvPr>
            <p:cNvPicPr/>
            <p:nvPr/>
          </p:nvPicPr>
          <p:blipFill>
            <a:blip r:embed="rId3"/>
            <a:stretch>
              <a:fillRect/>
            </a:stretch>
          </p:blipFill>
          <p:spPr>
            <a:xfrm>
              <a:off x="-215900" y="-139700"/>
              <a:ext cx="9581630" cy="8256882"/>
            </a:xfrm>
            <a:prstGeom prst="rect">
              <a:avLst/>
            </a:prstGeom>
            <a:effectLst/>
          </p:spPr>
        </p:pic>
      </p:grpSp>
      <p:pic>
        <p:nvPicPr>
          <p:cNvPr id="8" name="Picture 1" descr="figure_14_04.jpg">
            <a:extLst>
              <a:ext uri="{FF2B5EF4-FFF2-40B4-BE49-F238E27FC236}">
                <a16:creationId xmlns:a16="http://schemas.microsoft.com/office/drawing/2014/main" id="{AE4B970A-049F-5D32-AAFB-F484795B9F2B}"/>
              </a:ext>
            </a:extLst>
          </p:cNvPr>
          <p:cNvPicPr>
            <a:picLocks noChangeAspect="1"/>
          </p:cNvPicPr>
          <p:nvPr/>
        </p:nvPicPr>
        <p:blipFill rotWithShape="1">
          <a:blip r:embed="rId4">
            <a:extLst>
              <a:ext uri="{28A0092B-C50C-407E-A947-70E740481C1C}">
                <a14:useLocalDpi xmlns:a14="http://schemas.microsoft.com/office/drawing/2010/main" val="0"/>
              </a:ext>
            </a:extLst>
          </a:blip>
          <a:srcRect l="-1757" r="159" b="3221"/>
          <a:stretch/>
        </p:blipFill>
        <p:spPr bwMode="auto">
          <a:xfrm>
            <a:off x="10235" y="1612858"/>
            <a:ext cx="3252147" cy="4570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pis_mellifera_flying.jpg">
            <a:extLst>
              <a:ext uri="{FF2B5EF4-FFF2-40B4-BE49-F238E27FC236}">
                <a16:creationId xmlns:a16="http://schemas.microsoft.com/office/drawing/2014/main" id="{D2EF2E0A-9DA9-F1B5-4E57-B12DCF62E3B2}"/>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6007006" y="622856"/>
            <a:ext cx="912898" cy="667631"/>
          </a:xfrm>
          <a:prstGeom prst="rect">
            <a:avLst/>
          </a:prstGeom>
        </p:spPr>
      </p:pic>
      <p:pic>
        <p:nvPicPr>
          <p:cNvPr id="14" name="Picture 13">
            <a:extLst>
              <a:ext uri="{FF2B5EF4-FFF2-40B4-BE49-F238E27FC236}">
                <a16:creationId xmlns:a16="http://schemas.microsoft.com/office/drawing/2014/main" id="{CD170E33-F2F7-7A05-54B3-D4B196F66844}"/>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5334542" y="5273776"/>
            <a:ext cx="1344927" cy="121673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2" name="TextShape 2">
            <a:extLst>
              <a:ext uri="{FF2B5EF4-FFF2-40B4-BE49-F238E27FC236}">
                <a16:creationId xmlns:a16="http://schemas.microsoft.com/office/drawing/2014/main" id="{DD74441E-2D71-43D4-E308-68F382753DA3}"/>
              </a:ext>
            </a:extLst>
          </p:cNvPr>
          <p:cNvSpPr txBox="1"/>
          <p:nvPr/>
        </p:nvSpPr>
        <p:spPr>
          <a:xfrm>
            <a:off x="28609" y="6410996"/>
            <a:ext cx="8640000" cy="451800"/>
          </a:xfrm>
          <a:prstGeom prst="rect">
            <a:avLst/>
          </a:prstGeom>
          <a:noFill/>
          <a:ln>
            <a:noFill/>
          </a:ln>
        </p:spPr>
        <p:txBody>
          <a:bodyPr lIns="90000" tIns="45000" rIns="90000" bIns="45000"/>
          <a:lstStyle/>
          <a:p>
            <a:r>
              <a:rPr lang="en-US" sz="1400" strike="noStrike" spc="-1" dirty="0">
                <a:latin typeface="Arial"/>
              </a:rPr>
              <a:t>Janeway</a:t>
            </a:r>
          </a:p>
        </p:txBody>
      </p:sp>
    </p:spTree>
    <p:extLst>
      <p:ext uri="{BB962C8B-B14F-4D97-AF65-F5344CB8AC3E}">
        <p14:creationId xmlns:p14="http://schemas.microsoft.com/office/powerpoint/2010/main" val="983180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548E66-BB3E-72B2-A3D3-F70ED3A37C1A}"/>
              </a:ext>
            </a:extLst>
          </p:cNvPr>
          <p:cNvPicPr>
            <a:picLocks noChangeAspect="1"/>
          </p:cNvPicPr>
          <p:nvPr/>
        </p:nvPicPr>
        <p:blipFill>
          <a:blip r:embed="rId2"/>
          <a:stretch>
            <a:fillRect/>
          </a:stretch>
        </p:blipFill>
        <p:spPr>
          <a:xfrm>
            <a:off x="1066800" y="1066800"/>
            <a:ext cx="6896635" cy="4663440"/>
          </a:xfrm>
          <a:prstGeom prst="rect">
            <a:avLst/>
          </a:prstGeom>
        </p:spPr>
      </p:pic>
      <p:sp>
        <p:nvSpPr>
          <p:cNvPr id="6" name="TextBox 5">
            <a:extLst>
              <a:ext uri="{FF2B5EF4-FFF2-40B4-BE49-F238E27FC236}">
                <a16:creationId xmlns:a16="http://schemas.microsoft.com/office/drawing/2014/main" id="{C161A199-94A0-E4E1-93C6-947DDE930224}"/>
              </a:ext>
            </a:extLst>
          </p:cNvPr>
          <p:cNvSpPr txBox="1"/>
          <p:nvPr/>
        </p:nvSpPr>
        <p:spPr>
          <a:xfrm>
            <a:off x="2286000" y="6172200"/>
            <a:ext cx="6705600" cy="380999"/>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Chiu, I. and Sokol, C. </a:t>
            </a:r>
            <a:r>
              <a:rPr lang="en-US" sz="1800" i="1" dirty="0">
                <a:latin typeface="Calibri" panose="020F0502020204030204" pitchFamily="34" charset="0"/>
                <a:cs typeface="Calibri" panose="020F0502020204030204" pitchFamily="34" charset="0"/>
              </a:rPr>
              <a:t>Current Opinion in Immunology </a:t>
            </a:r>
            <a:r>
              <a:rPr lang="en-US" sz="1800" dirty="0">
                <a:latin typeface="Calibri" panose="020F0502020204030204" pitchFamily="34" charset="0"/>
                <a:cs typeface="Calibri" panose="020F0502020204030204" pitchFamily="34" charset="0"/>
              </a:rPr>
              <a:t>2024; 90: 102458</a:t>
            </a:r>
          </a:p>
        </p:txBody>
      </p:sp>
      <p:sp>
        <p:nvSpPr>
          <p:cNvPr id="2" name="TextBox 1">
            <a:extLst>
              <a:ext uri="{FF2B5EF4-FFF2-40B4-BE49-F238E27FC236}">
                <a16:creationId xmlns:a16="http://schemas.microsoft.com/office/drawing/2014/main" id="{F9E34B46-8F6B-8878-3196-95084C9B57A4}"/>
              </a:ext>
            </a:extLst>
          </p:cNvPr>
          <p:cNvSpPr txBox="1"/>
          <p:nvPr/>
        </p:nvSpPr>
        <p:spPr>
          <a:xfrm>
            <a:off x="76200" y="137934"/>
            <a:ext cx="7381764" cy="707886"/>
          </a:xfrm>
          <a:prstGeom prst="rect">
            <a:avLst/>
          </a:prstGeom>
          <a:noFill/>
        </p:spPr>
        <p:txBody>
          <a:bodyPr wrap="none" rtlCol="0">
            <a:spAutoFit/>
          </a:bodyPr>
          <a:lstStyle/>
          <a:p>
            <a:r>
              <a:rPr lang="en-US" sz="2000" b="1" dirty="0">
                <a:latin typeface="Calibri" panose="020F0502020204030204" pitchFamily="34" charset="0"/>
                <a:cs typeface="Calibri" panose="020F0502020204030204" pitchFamily="34" charset="0"/>
              </a:rPr>
              <a:t>Diverse types of allergens stimulate both neurons and immune cells</a:t>
            </a:r>
          </a:p>
          <a:p>
            <a:r>
              <a:rPr lang="en-US" sz="2000" b="1" dirty="0">
                <a:latin typeface="Calibri" panose="020F0502020204030204" pitchFamily="34" charset="0"/>
                <a:cs typeface="Calibri" panose="020F0502020204030204" pitchFamily="34" charset="0"/>
              </a:rPr>
              <a:t>to crosstalk and amplify type II immunity</a:t>
            </a:r>
          </a:p>
        </p:txBody>
      </p:sp>
    </p:spTree>
    <p:extLst>
      <p:ext uri="{BB962C8B-B14F-4D97-AF65-F5344CB8AC3E}">
        <p14:creationId xmlns:p14="http://schemas.microsoft.com/office/powerpoint/2010/main" val="408760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2" descr="https://ars.els-cdn.com/content/image/1-s2.0-S0091674919300144-gr1_lrg.jpg">
            <a:extLst>
              <a:ext uri="{FF2B5EF4-FFF2-40B4-BE49-F238E27FC236}">
                <a16:creationId xmlns:a16="http://schemas.microsoft.com/office/drawing/2014/main" id="{9EE4E717-3EF8-B346-A6D5-29C748D4AD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29452"/>
            <a:ext cx="8686800" cy="532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TextBox 2">
            <a:extLst>
              <a:ext uri="{FF2B5EF4-FFF2-40B4-BE49-F238E27FC236}">
                <a16:creationId xmlns:a16="http://schemas.microsoft.com/office/drawing/2014/main" id="{EE7DBADD-0B31-7A45-B29E-F5124F3270AE}"/>
              </a:ext>
            </a:extLst>
          </p:cNvPr>
          <p:cNvSpPr txBox="1">
            <a:spLocks noChangeArrowheads="1"/>
          </p:cNvSpPr>
          <p:nvPr/>
        </p:nvSpPr>
        <p:spPr bwMode="auto">
          <a:xfrm>
            <a:off x="5029200" y="6400800"/>
            <a:ext cx="4354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ea typeface="ＭＳ Ｐゴシック" panose="020B0600070205080204" pitchFamily="34" charset="-128"/>
                <a:cs typeface="Calibri" panose="020F0502020204030204" pitchFamily="34" charset="0"/>
              </a:defRPr>
            </a:lvl9pPr>
          </a:lstStyle>
          <a:p>
            <a:pPr>
              <a:spcBef>
                <a:spcPct val="0"/>
              </a:spcBef>
              <a:buFontTx/>
              <a:buNone/>
            </a:pPr>
            <a:r>
              <a:rPr lang="en-US" altLang="en-US" sz="1800"/>
              <a:t>Davidson, W. et al  </a:t>
            </a:r>
            <a:r>
              <a:rPr lang="en-US" altLang="en-US" sz="1800" i="1"/>
              <a:t>JACI</a:t>
            </a:r>
            <a:r>
              <a:rPr lang="en-US" altLang="en-US" sz="1800"/>
              <a:t> 2019, 143; 894 </a:t>
            </a:r>
          </a:p>
        </p:txBody>
      </p:sp>
      <p:sp>
        <p:nvSpPr>
          <p:cNvPr id="2" name="TextBox 1">
            <a:extLst>
              <a:ext uri="{FF2B5EF4-FFF2-40B4-BE49-F238E27FC236}">
                <a16:creationId xmlns:a16="http://schemas.microsoft.com/office/drawing/2014/main" id="{B384278E-E989-A002-12DC-61A7EABDCEA3}"/>
              </a:ext>
            </a:extLst>
          </p:cNvPr>
          <p:cNvSpPr txBox="1"/>
          <p:nvPr/>
        </p:nvSpPr>
        <p:spPr>
          <a:xfrm>
            <a:off x="152400" y="87312"/>
            <a:ext cx="5586209" cy="400110"/>
          </a:xfrm>
          <a:prstGeom prst="rect">
            <a:avLst/>
          </a:prstGeom>
          <a:noFill/>
        </p:spPr>
        <p:txBody>
          <a:bodyPr wrap="none" rtlCol="0">
            <a:spAutoFit/>
          </a:bodyPr>
          <a:lstStyle/>
          <a:p>
            <a:r>
              <a:rPr lang="en-US" sz="2000" b="1" dirty="0">
                <a:latin typeface="Calibri" panose="020F0502020204030204" pitchFamily="34" charset="0"/>
                <a:cs typeface="Calibri" panose="020F0502020204030204" pitchFamily="34" charset="0"/>
              </a:rPr>
              <a:t>Atopy is a genetic predisposition to allergic disease</a:t>
            </a:r>
          </a:p>
        </p:txBody>
      </p:sp>
    </p:spTree>
  </p:cSld>
  <p:clrMapOvr>
    <a:masterClrMapping/>
  </p:clrMapOvr>
</p:sld>
</file>

<file path=ppt/theme/theme1.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9886D40CD7EC4D935D51C3740BE9D0" ma:contentTypeVersion="16" ma:contentTypeDescription="Create a new document." ma:contentTypeScope="" ma:versionID="9ed61825e8e4615a38f2a24d6782f829">
  <xsd:schema xmlns:xsd="http://www.w3.org/2001/XMLSchema" xmlns:xs="http://www.w3.org/2001/XMLSchema" xmlns:p="http://schemas.microsoft.com/office/2006/metadata/properties" xmlns:ns2="e9238eb1-92e5-4d29-bd36-3085c6ab8fd6" xmlns:ns3="e8e32729-2f62-48f9-807c-0c294a9d29a1" targetNamespace="http://schemas.microsoft.com/office/2006/metadata/properties" ma:root="true" ma:fieldsID="66e5b52362a9a9be71bcb9f1963fe29c" ns2:_="" ns3:_="">
    <xsd:import namespace="e9238eb1-92e5-4d29-bd36-3085c6ab8fd6"/>
    <xsd:import namespace="e8e32729-2f62-48f9-807c-0c294a9d29a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DateTaken" minOccurs="0"/>
                <xsd:element ref="ns3:MediaServiceGenerationTime" minOccurs="0"/>
                <xsd:element ref="ns3:MediaServiceEventHashCode" minOccurs="0"/>
                <xsd:element ref="ns3:MediaLengthInSeconds"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238eb1-92e5-4d29-bd36-3085c6ab8fd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4efb7178-e706-4845-8006-d624f387122c}" ma:internalName="TaxCatchAll" ma:showField="CatchAllData" ma:web="e9238eb1-92e5-4d29-bd36-3085c6ab8fd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8e32729-2f62-48f9-807c-0c294a9d29a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ef97951-4dde-4a12-b6dd-a89a3045264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8e32729-2f62-48f9-807c-0c294a9d29a1">
      <Terms xmlns="http://schemas.microsoft.com/office/infopath/2007/PartnerControls"/>
    </lcf76f155ced4ddcb4097134ff3c332f>
    <TaxCatchAll xmlns="e9238eb1-92e5-4d29-bd36-3085c6ab8fd6" xsi:nil="true"/>
  </documentManagement>
</p:properties>
</file>

<file path=customXml/itemProps1.xml><?xml version="1.0" encoding="utf-8"?>
<ds:datastoreItem xmlns:ds="http://schemas.openxmlformats.org/officeDocument/2006/customXml" ds:itemID="{97481389-71F3-4100-918F-1CA2EC43EF56}"/>
</file>

<file path=customXml/itemProps2.xml><?xml version="1.0" encoding="utf-8"?>
<ds:datastoreItem xmlns:ds="http://schemas.openxmlformats.org/officeDocument/2006/customXml" ds:itemID="{35B1C24C-6BE8-4E89-80F8-84A363BFC8A5}"/>
</file>

<file path=customXml/itemProps3.xml><?xml version="1.0" encoding="utf-8"?>
<ds:datastoreItem xmlns:ds="http://schemas.openxmlformats.org/officeDocument/2006/customXml" ds:itemID="{F18C2A50-D5EA-4061-AE70-E442315A6A0D}"/>
</file>

<file path=docProps/app.xml><?xml version="1.0" encoding="utf-8"?>
<Properties xmlns="http://schemas.openxmlformats.org/officeDocument/2006/extended-properties" xmlns:vt="http://schemas.openxmlformats.org/officeDocument/2006/docPropsVTypes">
  <Template/>
  <TotalTime>4751</TotalTime>
  <Words>2924</Words>
  <Application>Microsoft Macintosh PowerPoint</Application>
  <PresentationFormat>On-screen Show (4:3)</PresentationFormat>
  <Paragraphs>356</Paragraphs>
  <Slides>46</Slides>
  <Notes>29</Notes>
  <HiddenSlides>3</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ＭＳ Ｐゴシック</vt:lpstr>
      <vt:lpstr>Arial</vt:lpstr>
      <vt:lpstr>Arial Narrow</vt:lpstr>
      <vt:lpstr>Calibri</vt:lpstr>
      <vt:lpstr>Helvetica</vt:lpstr>
      <vt:lpstr>Helvetica Neue Light</vt:lpstr>
      <vt:lpstr>Symbol</vt:lpstr>
      <vt:lpstr>Times</vt:lpstr>
      <vt:lpstr>1_Blank Presentation</vt:lpstr>
      <vt:lpstr>PowerPoint Presentation</vt:lpstr>
      <vt:lpstr>Types of immunity</vt:lpstr>
      <vt:lpstr>Four types of hypersensitivity reactions caused by different mechanisms were defined in 1963</vt:lpstr>
      <vt:lpstr>Allergen-induced release of histamine by skin mast cells causes localized swelling (acute urticaria wheal and flare, allergy testing)</vt:lpstr>
      <vt:lpstr>The Mantoux (PPD) test for exposure to tuberculosis elicits a cellular hypersensitivity reaction in the skin (type IV) – but it is NOT an allergic response</vt:lpstr>
      <vt:lpstr>PowerPoint Presentation</vt:lpstr>
      <vt:lpstr>PowerPoint Presentation</vt:lpstr>
      <vt:lpstr>PowerPoint Presentation</vt:lpstr>
      <vt:lpstr>PowerPoint Presentation</vt:lpstr>
      <vt:lpstr>PowerPoint Presentation</vt:lpstr>
      <vt:lpstr>PowerPoint Presentation</vt:lpstr>
      <vt:lpstr>Mechanisms of sensitization</vt:lpstr>
      <vt:lpstr>PowerPoint Presentation</vt:lpstr>
      <vt:lpstr>PowerPoint Presentation</vt:lpstr>
      <vt:lpstr>PowerPoint Presentation</vt:lpstr>
      <vt:lpstr>Different subsets of Tfh cells direct different antibody isotypes</vt:lpstr>
      <vt:lpstr>PowerPoint Presentation</vt:lpstr>
      <vt:lpstr>PowerPoint Presentation</vt:lpstr>
      <vt:lpstr>PowerPoint Presentation</vt:lpstr>
      <vt:lpstr> </vt:lpstr>
      <vt:lpstr>PowerPoint Presentation</vt:lpstr>
      <vt:lpstr>PowerPoint Presentation</vt:lpstr>
      <vt:lpstr>PowerPoint Presentation</vt:lpstr>
      <vt:lpstr>The physical effects of IgE-mediated mast-cell degranulation vary with the tissue exposed to allergen</vt:lpstr>
      <vt:lpstr>Activated mast cells release proteases, toxic mediators, cytokines, chemokines,  and lipid mediators</vt:lpstr>
      <vt:lpstr>Tissue specific effects of IL4 &amp; IL-13</vt:lpstr>
      <vt:lpstr>PowerPoint Presentation</vt:lpstr>
      <vt:lpstr>PowerPoint Presentation</vt:lpstr>
      <vt:lpstr>PowerPoint Presentation</vt:lpstr>
      <vt:lpstr> </vt:lpstr>
      <vt:lpstr>The acute response in allergic asthma leads to chronic inflammation of the airways mediated by TH2 cells</vt:lpstr>
      <vt:lpstr> </vt:lpstr>
      <vt:lpstr>PowerPoint Presentation</vt:lpstr>
      <vt:lpstr>Allergic rhinitis is caused by allergens  entering the respiratory tract</vt:lpstr>
      <vt:lpstr>Examples of adverse reactions to food</vt:lpstr>
      <vt:lpstr>PowerPoint Presentation</vt:lpstr>
      <vt:lpstr>PowerPoint Presentation</vt:lpstr>
      <vt:lpstr>PowerPoint Presentation</vt:lpstr>
      <vt:lpstr>PowerPoint Presentation</vt:lpstr>
      <vt:lpstr>PowerPoint Presentation</vt:lpstr>
      <vt:lpstr>PowerPoint Presentation</vt:lpstr>
      <vt:lpstr> </vt:lpstr>
      <vt:lpstr>Drugs targeting type 2 immunity</vt:lpstr>
      <vt:lpstr>PowerPoint Presentation</vt:lpstr>
      <vt:lpstr>PowerPoint Presentation</vt:lpstr>
      <vt:lpstr>Questions?</vt:lpstr>
    </vt:vector>
  </TitlesOfParts>
  <Manager>Sumanas, Inc.</Manager>
  <Company>© Garland Science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Janeway's Immunobiology</dc:title>
  <dc:subject/>
  <dc:creator>Murphy and Weaver</dc:creator>
  <cp:keywords/>
  <dc:description/>
  <cp:lastModifiedBy>Stephanie C Eisenbarth</cp:lastModifiedBy>
  <cp:revision>258</cp:revision>
  <cp:lastPrinted>2022-11-13T19:36:59Z</cp:lastPrinted>
  <dcterms:created xsi:type="dcterms:W3CDTF">2016-03-28T21:01:29Z</dcterms:created>
  <dcterms:modified xsi:type="dcterms:W3CDTF">2026-05-25T13:17:49Z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0x010100AF9886D40CD7EC4D935D51C3740BE9D0</vt:lpwstr>
  </property>
</Properties>
</file>